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366"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5325AE-FCFB-4108-BFE8-6E81DC1A1760}" type="datetimeFigureOut">
              <a:rPr lang="en-US" smtClean="0"/>
              <a:pPr/>
              <a:t>4/11/2011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D81CD8-AAE1-4D0C-A457-C4D6249C1B4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J</a:t>
            </a:r>
            <a:endParaRPr lang="en-US" dirty="0"/>
          </a:p>
        </p:txBody>
      </p:sp>
      <p:sp>
        <p:nvSpPr>
          <p:cNvPr id="4" name="Slide Number Placeholder 3"/>
          <p:cNvSpPr>
            <a:spLocks noGrp="1"/>
          </p:cNvSpPr>
          <p:nvPr>
            <p:ph type="sldNum" sz="quarter" idx="10"/>
          </p:nvPr>
        </p:nvSpPr>
        <p:spPr/>
        <p:txBody>
          <a:bodyPr/>
          <a:lstStyle/>
          <a:p>
            <a:fld id="{5CD81CD8-AAE1-4D0C-A457-C4D6249C1B4B}"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a:t>
            </a:r>
            <a:endParaRPr lang="en-US" dirty="0"/>
          </a:p>
        </p:txBody>
      </p:sp>
      <p:sp>
        <p:nvSpPr>
          <p:cNvPr id="4" name="Slide Number Placeholder 3"/>
          <p:cNvSpPr>
            <a:spLocks noGrp="1"/>
          </p:cNvSpPr>
          <p:nvPr>
            <p:ph type="sldNum" sz="quarter" idx="10"/>
          </p:nvPr>
        </p:nvSpPr>
        <p:spPr/>
        <p:txBody>
          <a:bodyPr/>
          <a:lstStyle/>
          <a:p>
            <a:fld id="{5CD81CD8-AAE1-4D0C-A457-C4D6249C1B4B}"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a:t>
            </a:r>
            <a:endParaRPr lang="en-US" dirty="0"/>
          </a:p>
        </p:txBody>
      </p:sp>
      <p:sp>
        <p:nvSpPr>
          <p:cNvPr id="4" name="Slide Number Placeholder 3"/>
          <p:cNvSpPr>
            <a:spLocks noGrp="1"/>
          </p:cNvSpPr>
          <p:nvPr>
            <p:ph type="sldNum" sz="quarter" idx="10"/>
          </p:nvPr>
        </p:nvSpPr>
        <p:spPr/>
        <p:txBody>
          <a:bodyPr/>
          <a:lstStyle/>
          <a:p>
            <a:fld id="{5CD81CD8-AAE1-4D0C-A457-C4D6249C1B4B}"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a:t>
            </a:r>
            <a:endParaRPr lang="en-US" dirty="0"/>
          </a:p>
        </p:txBody>
      </p:sp>
      <p:sp>
        <p:nvSpPr>
          <p:cNvPr id="4" name="Slide Number Placeholder 3"/>
          <p:cNvSpPr>
            <a:spLocks noGrp="1"/>
          </p:cNvSpPr>
          <p:nvPr>
            <p:ph type="sldNum" sz="quarter" idx="10"/>
          </p:nvPr>
        </p:nvSpPr>
        <p:spPr/>
        <p:txBody>
          <a:bodyPr/>
          <a:lstStyle/>
          <a:p>
            <a:fld id="{5CD81CD8-AAE1-4D0C-A457-C4D6249C1B4B}"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a:t>
            </a:r>
            <a:endParaRPr lang="en-US" dirty="0"/>
          </a:p>
        </p:txBody>
      </p:sp>
      <p:sp>
        <p:nvSpPr>
          <p:cNvPr id="4" name="Slide Number Placeholder 3"/>
          <p:cNvSpPr>
            <a:spLocks noGrp="1"/>
          </p:cNvSpPr>
          <p:nvPr>
            <p:ph type="sldNum" sz="quarter" idx="10"/>
          </p:nvPr>
        </p:nvSpPr>
        <p:spPr/>
        <p:txBody>
          <a:bodyPr/>
          <a:lstStyle/>
          <a:p>
            <a:fld id="{5CD81CD8-AAE1-4D0C-A457-C4D6249C1B4B}"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a:t>
            </a:r>
            <a:endParaRPr lang="en-US" dirty="0"/>
          </a:p>
        </p:txBody>
      </p:sp>
      <p:sp>
        <p:nvSpPr>
          <p:cNvPr id="4" name="Slide Number Placeholder 3"/>
          <p:cNvSpPr>
            <a:spLocks noGrp="1"/>
          </p:cNvSpPr>
          <p:nvPr>
            <p:ph type="sldNum" sz="quarter" idx="10"/>
          </p:nvPr>
        </p:nvSpPr>
        <p:spPr/>
        <p:txBody>
          <a:bodyPr/>
          <a:lstStyle/>
          <a:p>
            <a:fld id="{5CD81CD8-AAE1-4D0C-A457-C4D6249C1B4B}"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a:t>
            </a:r>
            <a:endParaRPr lang="en-US" dirty="0"/>
          </a:p>
        </p:txBody>
      </p:sp>
      <p:sp>
        <p:nvSpPr>
          <p:cNvPr id="4" name="Slide Number Placeholder 3"/>
          <p:cNvSpPr>
            <a:spLocks noGrp="1"/>
          </p:cNvSpPr>
          <p:nvPr>
            <p:ph type="sldNum" sz="quarter" idx="10"/>
          </p:nvPr>
        </p:nvSpPr>
        <p:spPr/>
        <p:txBody>
          <a:bodyPr/>
          <a:lstStyle/>
          <a:p>
            <a:fld id="{5CD81CD8-AAE1-4D0C-A457-C4D6249C1B4B}" type="slidenum">
              <a:rPr lang="en-US" smtClean="0"/>
              <a:pPr/>
              <a:t>15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a:t>
            </a:r>
            <a:endParaRPr lang="en-US" dirty="0"/>
          </a:p>
        </p:txBody>
      </p:sp>
      <p:sp>
        <p:nvSpPr>
          <p:cNvPr id="4" name="Slide Number Placeholder 3"/>
          <p:cNvSpPr>
            <a:spLocks noGrp="1"/>
          </p:cNvSpPr>
          <p:nvPr>
            <p:ph type="sldNum" sz="quarter" idx="10"/>
          </p:nvPr>
        </p:nvSpPr>
        <p:spPr/>
        <p:txBody>
          <a:bodyPr/>
          <a:lstStyle/>
          <a:p>
            <a:fld id="{5CD81CD8-AAE1-4D0C-A457-C4D6249C1B4B}"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a:t>
            </a:r>
            <a:endParaRPr lang="en-US" dirty="0"/>
          </a:p>
        </p:txBody>
      </p:sp>
      <p:sp>
        <p:nvSpPr>
          <p:cNvPr id="4" name="Slide Number Placeholder 3"/>
          <p:cNvSpPr>
            <a:spLocks noGrp="1"/>
          </p:cNvSpPr>
          <p:nvPr>
            <p:ph type="sldNum" sz="quarter" idx="10"/>
          </p:nvPr>
        </p:nvSpPr>
        <p:spPr/>
        <p:txBody>
          <a:bodyPr/>
          <a:lstStyle/>
          <a:p>
            <a:fld id="{5CD81CD8-AAE1-4D0C-A457-C4D6249C1B4B}"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a:t>
            </a:r>
            <a:endParaRPr lang="en-US" dirty="0"/>
          </a:p>
        </p:txBody>
      </p:sp>
      <p:sp>
        <p:nvSpPr>
          <p:cNvPr id="4" name="Slide Number Placeholder 3"/>
          <p:cNvSpPr>
            <a:spLocks noGrp="1"/>
          </p:cNvSpPr>
          <p:nvPr>
            <p:ph type="sldNum" sz="quarter" idx="10"/>
          </p:nvPr>
        </p:nvSpPr>
        <p:spPr/>
        <p:txBody>
          <a:bodyPr/>
          <a:lstStyle/>
          <a:p>
            <a:fld id="{5CD81CD8-AAE1-4D0C-A457-C4D6249C1B4B}"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a:t>
            </a:r>
            <a:endParaRPr lang="en-US" dirty="0"/>
          </a:p>
        </p:txBody>
      </p:sp>
      <p:sp>
        <p:nvSpPr>
          <p:cNvPr id="4" name="Slide Number Placeholder 3"/>
          <p:cNvSpPr>
            <a:spLocks noGrp="1"/>
          </p:cNvSpPr>
          <p:nvPr>
            <p:ph type="sldNum" sz="quarter" idx="10"/>
          </p:nvPr>
        </p:nvSpPr>
        <p:spPr/>
        <p:txBody>
          <a:bodyPr/>
          <a:lstStyle/>
          <a:p>
            <a:fld id="{5CD81CD8-AAE1-4D0C-A457-C4D6249C1B4B}"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a:t>
            </a:r>
            <a:endParaRPr lang="en-US" dirty="0"/>
          </a:p>
        </p:txBody>
      </p:sp>
      <p:sp>
        <p:nvSpPr>
          <p:cNvPr id="4" name="Slide Number Placeholder 3"/>
          <p:cNvSpPr>
            <a:spLocks noGrp="1"/>
          </p:cNvSpPr>
          <p:nvPr>
            <p:ph type="sldNum" sz="quarter" idx="10"/>
          </p:nvPr>
        </p:nvSpPr>
        <p:spPr/>
        <p:txBody>
          <a:bodyPr/>
          <a:lstStyle/>
          <a:p>
            <a:fld id="{5CD81CD8-AAE1-4D0C-A457-C4D6249C1B4B}"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J</a:t>
            </a:r>
            <a:endParaRPr lang="en-US" dirty="0"/>
          </a:p>
        </p:txBody>
      </p:sp>
      <p:sp>
        <p:nvSpPr>
          <p:cNvPr id="4" name="Slide Number Placeholder 3"/>
          <p:cNvSpPr>
            <a:spLocks noGrp="1"/>
          </p:cNvSpPr>
          <p:nvPr>
            <p:ph type="sldNum" sz="quarter" idx="10"/>
          </p:nvPr>
        </p:nvSpPr>
        <p:spPr/>
        <p:txBody>
          <a:bodyPr/>
          <a:lstStyle/>
          <a:p>
            <a:fld id="{5CD81CD8-AAE1-4D0C-A457-C4D6249C1B4B}"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a:t>
            </a:r>
            <a:endParaRPr lang="en-US" dirty="0"/>
          </a:p>
        </p:txBody>
      </p:sp>
      <p:sp>
        <p:nvSpPr>
          <p:cNvPr id="4" name="Slide Number Placeholder 3"/>
          <p:cNvSpPr>
            <a:spLocks noGrp="1"/>
          </p:cNvSpPr>
          <p:nvPr>
            <p:ph type="sldNum" sz="quarter" idx="10"/>
          </p:nvPr>
        </p:nvSpPr>
        <p:spPr/>
        <p:txBody>
          <a:bodyPr/>
          <a:lstStyle/>
          <a:p>
            <a:fld id="{5CD81CD8-AAE1-4D0C-A457-C4D6249C1B4B}"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J</a:t>
            </a:r>
            <a:endParaRPr lang="en-US" dirty="0"/>
          </a:p>
        </p:txBody>
      </p:sp>
      <p:sp>
        <p:nvSpPr>
          <p:cNvPr id="4" name="Slide Number Placeholder 3"/>
          <p:cNvSpPr>
            <a:spLocks noGrp="1"/>
          </p:cNvSpPr>
          <p:nvPr>
            <p:ph type="sldNum" sz="quarter" idx="10"/>
          </p:nvPr>
        </p:nvSpPr>
        <p:spPr/>
        <p:txBody>
          <a:bodyPr/>
          <a:lstStyle/>
          <a:p>
            <a:fld id="{5CD81CD8-AAE1-4D0C-A457-C4D6249C1B4B}"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D88946D-001F-4C3B-904A-B9905BE99C2E}" type="datetimeFigureOut">
              <a:rPr lang="en-US" smtClean="0"/>
              <a:pPr/>
              <a:t>4/11/2011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AEF271-B7AC-4B8B-B211-8AC328C77E9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88946D-001F-4C3B-904A-B9905BE99C2E}" type="datetimeFigureOut">
              <a:rPr lang="en-US" smtClean="0"/>
              <a:pPr/>
              <a:t>4/11/2011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AEF271-B7AC-4B8B-B211-8AC328C77E9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88946D-001F-4C3B-904A-B9905BE99C2E}" type="datetimeFigureOut">
              <a:rPr lang="en-US" smtClean="0"/>
              <a:pPr/>
              <a:t>4/11/2011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AEF271-B7AC-4B8B-B211-8AC328C77E9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lvl1pPr algn="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88946D-001F-4C3B-904A-B9905BE99C2E}" type="datetimeFigureOut">
              <a:rPr lang="en-US" smtClean="0"/>
              <a:pPr/>
              <a:t>4/11/2011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AEF271-B7AC-4B8B-B211-8AC328C77E9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88946D-001F-4C3B-904A-B9905BE99C2E}" type="datetimeFigureOut">
              <a:rPr lang="en-US" smtClean="0"/>
              <a:pPr/>
              <a:t>4/11/2011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AEF271-B7AC-4B8B-B211-8AC328C77E9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D88946D-001F-4C3B-904A-B9905BE99C2E}" type="datetimeFigureOut">
              <a:rPr lang="en-US" smtClean="0"/>
              <a:pPr/>
              <a:t>4/11/2011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AEF271-B7AC-4B8B-B211-8AC328C77E9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D88946D-001F-4C3B-904A-B9905BE99C2E}" type="datetimeFigureOut">
              <a:rPr lang="en-US" smtClean="0"/>
              <a:pPr/>
              <a:t>4/11/2011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AEF271-B7AC-4B8B-B211-8AC328C77E9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D88946D-001F-4C3B-904A-B9905BE99C2E}" type="datetimeFigureOut">
              <a:rPr lang="en-US" smtClean="0"/>
              <a:pPr/>
              <a:t>4/11/2011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AEF271-B7AC-4B8B-B211-8AC328C77E9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88946D-001F-4C3B-904A-B9905BE99C2E}" type="datetimeFigureOut">
              <a:rPr lang="en-US" smtClean="0"/>
              <a:pPr/>
              <a:t>4/11/2011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AEF271-B7AC-4B8B-B211-8AC328C77E9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88946D-001F-4C3B-904A-B9905BE99C2E}" type="datetimeFigureOut">
              <a:rPr lang="en-US" smtClean="0"/>
              <a:pPr/>
              <a:t>4/11/2011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AEF271-B7AC-4B8B-B211-8AC328C77E9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88946D-001F-4C3B-904A-B9905BE99C2E}" type="datetimeFigureOut">
              <a:rPr lang="en-US" smtClean="0"/>
              <a:pPr/>
              <a:t>4/11/2011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AEF271-B7AC-4B8B-B211-8AC328C77E9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88946D-001F-4C3B-904A-B9905BE99C2E}" type="datetimeFigureOut">
              <a:rPr lang="en-US" smtClean="0"/>
              <a:pPr/>
              <a:t>4/11/2011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AEF271-B7AC-4B8B-B211-8AC328C77E9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5943600" cy="4221162"/>
          </a:xfrm>
        </p:spPr>
        <p:txBody>
          <a:bodyPr>
            <a:normAutofit/>
          </a:bodyPr>
          <a:lstStyle/>
          <a:p>
            <a:pPr lvl="0"/>
            <a:r>
              <a:rPr lang="en-US" b="1" dirty="0" smtClean="0"/>
              <a:t>1.[SP03-11 </a:t>
            </a:r>
            <a:r>
              <a:rPr lang="en-US" b="1" dirty="0"/>
              <a:t>#9] </a:t>
            </a:r>
            <a:r>
              <a:rPr lang="en-US" dirty="0"/>
              <a:t>This experiment probably was set up to determine —</a:t>
            </a:r>
            <a:br>
              <a:rPr lang="en-US" dirty="0"/>
            </a:br>
            <a:endParaRPr lang="en-US" dirty="0"/>
          </a:p>
        </p:txBody>
      </p:sp>
      <p:sp>
        <p:nvSpPr>
          <p:cNvPr id="3" name="Content Placeholder 2"/>
          <p:cNvSpPr>
            <a:spLocks noGrp="1"/>
          </p:cNvSpPr>
          <p:nvPr>
            <p:ph idx="1"/>
          </p:nvPr>
        </p:nvSpPr>
        <p:spPr>
          <a:xfrm>
            <a:off x="457200" y="4648200"/>
            <a:ext cx="8229600" cy="1828800"/>
          </a:xfrm>
        </p:spPr>
        <p:txBody>
          <a:bodyPr>
            <a:normAutofit/>
          </a:bodyPr>
          <a:lstStyle/>
          <a:p>
            <a:pPr>
              <a:buNone/>
            </a:pPr>
            <a:r>
              <a:rPr lang="en-US" sz="2400" b="1" dirty="0"/>
              <a:t>F</a:t>
            </a:r>
            <a:r>
              <a:rPr lang="en-US" sz="2400" dirty="0"/>
              <a:t>	how much mechanical energy the battery produces</a:t>
            </a:r>
          </a:p>
          <a:p>
            <a:pPr>
              <a:buNone/>
            </a:pPr>
            <a:r>
              <a:rPr lang="en-US" sz="2400" b="1" dirty="0"/>
              <a:t>G</a:t>
            </a:r>
            <a:r>
              <a:rPr lang="en-US" sz="2400" dirty="0"/>
              <a:t>	the pH of water during electrolysis</a:t>
            </a:r>
          </a:p>
          <a:p>
            <a:pPr>
              <a:buNone/>
            </a:pPr>
            <a:r>
              <a:rPr lang="en-US" sz="2400" b="1" dirty="0"/>
              <a:t>H</a:t>
            </a:r>
            <a:r>
              <a:rPr lang="en-US" sz="2400" dirty="0"/>
              <a:t>	the pressure created by an electric current</a:t>
            </a:r>
          </a:p>
          <a:p>
            <a:pPr>
              <a:buNone/>
            </a:pPr>
            <a:r>
              <a:rPr lang="en-US" sz="2400" b="1" dirty="0" smtClean="0"/>
              <a:t>J</a:t>
            </a:r>
            <a:r>
              <a:rPr lang="en-US" sz="2400" dirty="0"/>
              <a:t>	how much energy is converted to heat</a:t>
            </a:r>
          </a:p>
        </p:txBody>
      </p:sp>
      <p:pic>
        <p:nvPicPr>
          <p:cNvPr id="4" name="Picture 3"/>
          <p:cNvPicPr/>
          <p:nvPr/>
        </p:nvPicPr>
        <p:blipFill>
          <a:blip r:embed="rId3" cstate="print">
            <a:clrChange>
              <a:clrFrom>
                <a:srgbClr val="FFFFFF"/>
              </a:clrFrom>
              <a:clrTo>
                <a:srgbClr val="FFFFFF">
                  <a:alpha val="0"/>
                </a:srgbClr>
              </a:clrTo>
            </a:clrChange>
          </a:blip>
          <a:srcRect/>
          <a:stretch>
            <a:fillRect/>
          </a:stretch>
        </p:blipFill>
        <p:spPr bwMode="auto">
          <a:xfrm>
            <a:off x="4800600" y="76200"/>
            <a:ext cx="4114800" cy="4763135"/>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10.  Heat </a:t>
            </a:r>
            <a:r>
              <a:rPr lang="en-US" dirty="0"/>
              <a:t>energy is transferred from the hot end </a:t>
            </a:r>
            <a:r>
              <a:rPr lang="en-US" dirty="0" smtClean="0"/>
              <a:t>of a </a:t>
            </a:r>
            <a:r>
              <a:rPr lang="en-US" dirty="0"/>
              <a:t>metal wire to the cool end through —</a:t>
            </a:r>
          </a:p>
        </p:txBody>
      </p:sp>
      <p:sp>
        <p:nvSpPr>
          <p:cNvPr id="3" name="Content Placeholder 2"/>
          <p:cNvSpPr>
            <a:spLocks noGrp="1"/>
          </p:cNvSpPr>
          <p:nvPr>
            <p:ph idx="1"/>
          </p:nvPr>
        </p:nvSpPr>
        <p:spPr>
          <a:xfrm>
            <a:off x="1066800" y="2286000"/>
            <a:ext cx="7620000" cy="3840163"/>
          </a:xfrm>
        </p:spPr>
        <p:txBody>
          <a:bodyPr/>
          <a:lstStyle/>
          <a:p>
            <a:pPr>
              <a:buNone/>
            </a:pPr>
            <a:r>
              <a:rPr lang="en-US" b="1" dirty="0"/>
              <a:t>A radiation</a:t>
            </a:r>
          </a:p>
          <a:p>
            <a:pPr>
              <a:buNone/>
            </a:pPr>
            <a:r>
              <a:rPr lang="en-US" b="1" dirty="0"/>
              <a:t>B </a:t>
            </a:r>
            <a:r>
              <a:rPr lang="en-US" b="1" dirty="0" smtClean="0"/>
              <a:t>reflection</a:t>
            </a:r>
          </a:p>
          <a:p>
            <a:pPr>
              <a:buNone/>
            </a:pPr>
            <a:r>
              <a:rPr lang="en-US" b="1" dirty="0" smtClean="0"/>
              <a:t>C </a:t>
            </a:r>
            <a:r>
              <a:rPr lang="en-US" b="1" dirty="0"/>
              <a:t>conduction</a:t>
            </a:r>
          </a:p>
          <a:p>
            <a:pPr>
              <a:buNone/>
            </a:pPr>
            <a:r>
              <a:rPr lang="en-US" b="1" dirty="0"/>
              <a:t>D convection</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11.  Heat </a:t>
            </a:r>
            <a:r>
              <a:rPr lang="en-US" dirty="0"/>
              <a:t>cannot spread through a solid by</a:t>
            </a:r>
            <a:br>
              <a:rPr lang="en-US" dirty="0"/>
            </a:br>
            <a:r>
              <a:rPr lang="en-US" dirty="0"/>
              <a:t>convection because —</a:t>
            </a:r>
          </a:p>
        </p:txBody>
      </p:sp>
      <p:sp>
        <p:nvSpPr>
          <p:cNvPr id="3" name="Content Placeholder 2"/>
          <p:cNvSpPr>
            <a:spLocks noGrp="1"/>
          </p:cNvSpPr>
          <p:nvPr>
            <p:ph idx="1"/>
          </p:nvPr>
        </p:nvSpPr>
        <p:spPr>
          <a:xfrm>
            <a:off x="1066800" y="1600200"/>
            <a:ext cx="7620000" cy="4525963"/>
          </a:xfrm>
        </p:spPr>
        <p:txBody>
          <a:bodyPr>
            <a:normAutofit/>
          </a:bodyPr>
          <a:lstStyle/>
          <a:p>
            <a:pPr>
              <a:buNone/>
            </a:pPr>
            <a:r>
              <a:rPr lang="en-US" sz="2400" b="1" dirty="0"/>
              <a:t>A </a:t>
            </a:r>
            <a:r>
              <a:rPr lang="en-US" sz="2400" b="1" dirty="0" err="1"/>
              <a:t>a</a:t>
            </a:r>
            <a:r>
              <a:rPr lang="en-US" sz="2400" b="1" dirty="0"/>
              <a:t> heated solid turns into a liquid</a:t>
            </a:r>
          </a:p>
          <a:p>
            <a:pPr>
              <a:buNone/>
            </a:pPr>
            <a:r>
              <a:rPr lang="en-US" sz="2400" b="1" dirty="0"/>
              <a:t>B atoms in a solid possess maximum </a:t>
            </a:r>
            <a:r>
              <a:rPr lang="en-US" sz="2400" b="1" dirty="0" smtClean="0"/>
              <a:t>kinetic energy</a:t>
            </a:r>
            <a:endParaRPr lang="en-US" sz="2400" b="1" dirty="0"/>
          </a:p>
          <a:p>
            <a:pPr>
              <a:buNone/>
            </a:pPr>
            <a:r>
              <a:rPr lang="en-US" sz="2400" b="1" dirty="0"/>
              <a:t>C heat is rapidly lost from solids </a:t>
            </a:r>
            <a:r>
              <a:rPr lang="en-US" sz="2400" b="1" dirty="0" smtClean="0"/>
              <a:t>through radiation</a:t>
            </a:r>
            <a:endParaRPr lang="en-US" sz="2400" b="1" dirty="0"/>
          </a:p>
          <a:p>
            <a:pPr>
              <a:buNone/>
            </a:pPr>
            <a:r>
              <a:rPr lang="en-US" sz="2400" b="1" dirty="0"/>
              <a:t>D particles of a solid are fixed in a </a:t>
            </a:r>
            <a:r>
              <a:rPr lang="en-US" sz="2400" b="1" dirty="0" smtClean="0"/>
              <a:t>rigid structure</a:t>
            </a:r>
            <a:endParaRPr lang="en-US" sz="24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992562"/>
          </a:xfrm>
        </p:spPr>
        <p:txBody>
          <a:bodyPr>
            <a:normAutofit/>
          </a:bodyPr>
          <a:lstStyle/>
          <a:p>
            <a:r>
              <a:rPr lang="en-US" sz="3600" dirty="0" smtClean="0"/>
              <a:t>12.  Mud </a:t>
            </a:r>
            <a:r>
              <a:rPr lang="en-US" sz="3600" dirty="0"/>
              <a:t>at the bottom of a fishpond has a</a:t>
            </a:r>
            <a:br>
              <a:rPr lang="en-US" sz="3600" dirty="0"/>
            </a:br>
            <a:r>
              <a:rPr lang="en-US" sz="3600" dirty="0"/>
              <a:t>temperature of 15°C. After a week of colder </a:t>
            </a:r>
            <a:r>
              <a:rPr lang="en-US" sz="3600" dirty="0" smtClean="0"/>
              <a:t>air temperatures</a:t>
            </a:r>
            <a:r>
              <a:rPr lang="en-US" sz="3600" dirty="0"/>
              <a:t>, the mud temperature drops </a:t>
            </a:r>
            <a:r>
              <a:rPr lang="en-US" sz="3600" dirty="0" smtClean="0"/>
              <a:t>to 12°C</a:t>
            </a:r>
            <a:r>
              <a:rPr lang="en-US" sz="3600" dirty="0"/>
              <a:t>. Which of the following methods of </a:t>
            </a:r>
            <a:r>
              <a:rPr lang="en-US" sz="3600" dirty="0" smtClean="0"/>
              <a:t>heat transfer </a:t>
            </a:r>
            <a:r>
              <a:rPr lang="en-US" sz="3600" dirty="0"/>
              <a:t>is most responsible for the change </a:t>
            </a:r>
            <a:r>
              <a:rPr lang="en-US" sz="3600" dirty="0" smtClean="0"/>
              <a:t>in the </a:t>
            </a:r>
            <a:r>
              <a:rPr lang="en-US" sz="3600" dirty="0"/>
              <a:t>mud temperature?</a:t>
            </a:r>
          </a:p>
        </p:txBody>
      </p:sp>
      <p:sp>
        <p:nvSpPr>
          <p:cNvPr id="3" name="Content Placeholder 2"/>
          <p:cNvSpPr>
            <a:spLocks noGrp="1"/>
          </p:cNvSpPr>
          <p:nvPr>
            <p:ph idx="1"/>
          </p:nvPr>
        </p:nvSpPr>
        <p:spPr>
          <a:xfrm>
            <a:off x="1066800" y="4495800"/>
            <a:ext cx="7620000" cy="1981200"/>
          </a:xfrm>
        </p:spPr>
        <p:txBody>
          <a:bodyPr>
            <a:normAutofit fontScale="92500" lnSpcReduction="20000"/>
          </a:bodyPr>
          <a:lstStyle/>
          <a:p>
            <a:pPr>
              <a:buNone/>
            </a:pPr>
            <a:r>
              <a:rPr lang="en-US" b="1" dirty="0"/>
              <a:t>A Water convection</a:t>
            </a:r>
          </a:p>
          <a:p>
            <a:pPr>
              <a:buNone/>
            </a:pPr>
            <a:r>
              <a:rPr lang="en-US" b="1" dirty="0"/>
              <a:t>B Air conduction</a:t>
            </a:r>
          </a:p>
          <a:p>
            <a:pPr>
              <a:buNone/>
            </a:pPr>
            <a:r>
              <a:rPr lang="en-US" b="1" dirty="0"/>
              <a:t>C Water reflection</a:t>
            </a:r>
          </a:p>
          <a:p>
            <a:pPr>
              <a:buNone/>
            </a:pPr>
            <a:r>
              <a:rPr lang="en-US" b="1" dirty="0"/>
              <a:t>D Ground radiation</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4953000" cy="6126162"/>
          </a:xfrm>
        </p:spPr>
        <p:txBody>
          <a:bodyPr>
            <a:noAutofit/>
          </a:bodyPr>
          <a:lstStyle/>
          <a:p>
            <a:r>
              <a:rPr lang="en-US" sz="3200" dirty="0" smtClean="0"/>
              <a:t>13.  In </a:t>
            </a:r>
            <a:r>
              <a:rPr lang="en-US" sz="3200" dirty="0"/>
              <a:t>winter the air just above the top bunk of </a:t>
            </a:r>
            <a:r>
              <a:rPr lang="en-US" sz="3200" dirty="0" smtClean="0"/>
              <a:t>a bunk </a:t>
            </a:r>
            <a:r>
              <a:rPr lang="en-US" sz="3200" dirty="0"/>
              <a:t>bed is warmer than the air just </a:t>
            </a:r>
            <a:r>
              <a:rPr lang="en-US" sz="3200" dirty="0" smtClean="0"/>
              <a:t>above the </a:t>
            </a:r>
            <a:r>
              <a:rPr lang="en-US" sz="3200" dirty="0"/>
              <a:t>bottom bunk because warm air rises</a:t>
            </a:r>
            <a:r>
              <a:rPr lang="en-US" sz="3200" dirty="0" smtClean="0"/>
              <a:t>. Which </a:t>
            </a:r>
            <a:r>
              <a:rPr lang="en-US" sz="3200" dirty="0"/>
              <a:t>of the following describes the method </a:t>
            </a:r>
            <a:r>
              <a:rPr lang="en-US" sz="3200" dirty="0" smtClean="0"/>
              <a:t>of heating </a:t>
            </a:r>
            <a:r>
              <a:rPr lang="en-US" sz="3200" dirty="0"/>
              <a:t>that causes this difference in</a:t>
            </a:r>
            <a:br>
              <a:rPr lang="en-US" sz="3200" dirty="0"/>
            </a:br>
            <a:r>
              <a:rPr lang="en-US" sz="3200" dirty="0"/>
              <a:t>temperature?</a:t>
            </a:r>
          </a:p>
        </p:txBody>
      </p:sp>
      <p:sp>
        <p:nvSpPr>
          <p:cNvPr id="3" name="Content Placeholder 2"/>
          <p:cNvSpPr>
            <a:spLocks noGrp="1"/>
          </p:cNvSpPr>
          <p:nvPr>
            <p:ph idx="1"/>
          </p:nvPr>
        </p:nvSpPr>
        <p:spPr>
          <a:xfrm>
            <a:off x="3352800" y="4648200"/>
            <a:ext cx="5334000" cy="1905000"/>
          </a:xfrm>
        </p:spPr>
        <p:txBody>
          <a:bodyPr>
            <a:normAutofit fontScale="85000" lnSpcReduction="10000"/>
          </a:bodyPr>
          <a:lstStyle/>
          <a:p>
            <a:pPr>
              <a:buNone/>
            </a:pPr>
            <a:r>
              <a:rPr lang="en-US" b="1" dirty="0" smtClean="0"/>
              <a:t>F </a:t>
            </a:r>
            <a:r>
              <a:rPr lang="en-US" b="1" dirty="0"/>
              <a:t>Radiation from the </a:t>
            </a:r>
            <a:r>
              <a:rPr lang="en-US" b="1" dirty="0" smtClean="0"/>
              <a:t>room</a:t>
            </a:r>
          </a:p>
          <a:p>
            <a:pPr>
              <a:buNone/>
            </a:pPr>
            <a:r>
              <a:rPr lang="en-US" b="1" dirty="0" smtClean="0"/>
              <a:t>G </a:t>
            </a:r>
            <a:r>
              <a:rPr lang="en-US" b="1" dirty="0"/>
              <a:t>Heat transfer through the walls</a:t>
            </a:r>
          </a:p>
          <a:p>
            <a:pPr>
              <a:buNone/>
            </a:pPr>
            <a:r>
              <a:rPr lang="en-US" b="1" dirty="0"/>
              <a:t>H Convection currents in the room</a:t>
            </a:r>
          </a:p>
          <a:p>
            <a:pPr>
              <a:buNone/>
            </a:pPr>
            <a:r>
              <a:rPr lang="en-US" b="1" dirty="0"/>
              <a:t>J Heat conduction through the bed</a:t>
            </a:r>
            <a:endParaRPr lang="en-US" dirty="0"/>
          </a:p>
        </p:txBody>
      </p:sp>
      <p:pic>
        <p:nvPicPr>
          <p:cNvPr id="3074" name="Picture 2"/>
          <p:cNvPicPr>
            <a:picLocks noChangeAspect="1" noChangeArrowheads="1"/>
          </p:cNvPicPr>
          <p:nvPr/>
        </p:nvPicPr>
        <p:blipFill>
          <a:blip r:embed="rId3" cstate="print">
            <a:clrChange>
              <a:clrFrom>
                <a:srgbClr val="FFFFFF"/>
              </a:clrFrom>
              <a:clrTo>
                <a:srgbClr val="FFFFFF">
                  <a:alpha val="0"/>
                </a:srgbClr>
              </a:clrTo>
            </a:clrChange>
          </a:blip>
          <a:srcRect l="9028" t="23148" r="52083" b="32407"/>
          <a:stretch>
            <a:fillRect/>
          </a:stretch>
        </p:blipFill>
        <p:spPr bwMode="auto">
          <a:xfrm>
            <a:off x="4876800" y="0"/>
            <a:ext cx="4267200" cy="3657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2590800"/>
          </a:xfrm>
        </p:spPr>
        <p:txBody>
          <a:bodyPr>
            <a:normAutofit/>
          </a:bodyPr>
          <a:lstStyle/>
          <a:p>
            <a:r>
              <a:rPr lang="en-US" dirty="0" smtClean="0"/>
              <a:t>14.  The </a:t>
            </a:r>
            <a:r>
              <a:rPr lang="en-US" dirty="0"/>
              <a:t>transfer of heat by the movement of </a:t>
            </a:r>
            <a:r>
              <a:rPr lang="en-US" dirty="0" smtClean="0"/>
              <a:t>air currents </a:t>
            </a:r>
            <a:r>
              <a:rPr lang="en-US" dirty="0"/>
              <a:t>in Earth’s atmosphere is an </a:t>
            </a:r>
            <a:r>
              <a:rPr lang="en-US" dirty="0" smtClean="0"/>
              <a:t>example of </a:t>
            </a:r>
            <a:r>
              <a:rPr lang="en-US" dirty="0"/>
              <a:t>—</a:t>
            </a:r>
          </a:p>
        </p:txBody>
      </p:sp>
      <p:sp>
        <p:nvSpPr>
          <p:cNvPr id="3" name="Content Placeholder 2"/>
          <p:cNvSpPr>
            <a:spLocks noGrp="1"/>
          </p:cNvSpPr>
          <p:nvPr>
            <p:ph idx="1"/>
          </p:nvPr>
        </p:nvSpPr>
        <p:spPr>
          <a:xfrm>
            <a:off x="1219200" y="3429000"/>
            <a:ext cx="7467600" cy="2697163"/>
          </a:xfrm>
        </p:spPr>
        <p:txBody>
          <a:bodyPr/>
          <a:lstStyle/>
          <a:p>
            <a:pPr>
              <a:buNone/>
            </a:pPr>
            <a:r>
              <a:rPr lang="en-US" b="1" dirty="0"/>
              <a:t>A conduction</a:t>
            </a:r>
          </a:p>
          <a:p>
            <a:pPr>
              <a:buNone/>
            </a:pPr>
            <a:r>
              <a:rPr lang="en-US" b="1" dirty="0"/>
              <a:t>B convection</a:t>
            </a:r>
          </a:p>
          <a:p>
            <a:pPr>
              <a:buNone/>
            </a:pPr>
            <a:r>
              <a:rPr lang="en-US" b="1" dirty="0"/>
              <a:t>C radiation</a:t>
            </a:r>
          </a:p>
          <a:p>
            <a:pPr>
              <a:buNone/>
            </a:pPr>
            <a:r>
              <a:rPr lang="en-US" b="1" dirty="0"/>
              <a:t>D fusion</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2743200" cy="6126162"/>
          </a:xfrm>
        </p:spPr>
        <p:txBody>
          <a:bodyPr>
            <a:normAutofit/>
          </a:bodyPr>
          <a:lstStyle/>
          <a:p>
            <a:r>
              <a:rPr lang="en-US" sz="2400" dirty="0" smtClean="0"/>
              <a:t>15.  After </a:t>
            </a:r>
            <a:r>
              <a:rPr lang="en-US" sz="2400" dirty="0"/>
              <a:t>15 minutes the food coloring in Beaker A is evenly spread throughout the beaker, while Beaker </a:t>
            </a:r>
            <a:r>
              <a:rPr lang="en-US" sz="2400" dirty="0" smtClean="0"/>
              <a:t>B contains </a:t>
            </a:r>
            <a:r>
              <a:rPr lang="en-US" sz="2400" dirty="0"/>
              <a:t>a thin layer of food coloring only at its bottom. These observations support the theory </a:t>
            </a:r>
            <a:r>
              <a:rPr lang="en-US" sz="2400" dirty="0" smtClean="0"/>
              <a:t>that convection </a:t>
            </a:r>
            <a:r>
              <a:rPr lang="en-US" sz="2400" dirty="0"/>
              <a:t>currents in a fluid form more quickly if the fluid has —</a:t>
            </a:r>
          </a:p>
        </p:txBody>
      </p:sp>
      <p:sp>
        <p:nvSpPr>
          <p:cNvPr id="3" name="Content Placeholder 2"/>
          <p:cNvSpPr>
            <a:spLocks noGrp="1"/>
          </p:cNvSpPr>
          <p:nvPr>
            <p:ph idx="1"/>
          </p:nvPr>
        </p:nvSpPr>
        <p:spPr>
          <a:xfrm>
            <a:off x="3733800" y="4953000"/>
            <a:ext cx="4724400" cy="1676400"/>
          </a:xfrm>
        </p:spPr>
        <p:txBody>
          <a:bodyPr>
            <a:normAutofit/>
          </a:bodyPr>
          <a:lstStyle/>
          <a:p>
            <a:pPr>
              <a:buNone/>
            </a:pPr>
            <a:r>
              <a:rPr lang="en-US" sz="2000" b="1" dirty="0" smtClean="0"/>
              <a:t>A </a:t>
            </a:r>
            <a:r>
              <a:rPr lang="en-US" sz="2000" b="1" dirty="0"/>
              <a:t>warmer layers at the </a:t>
            </a:r>
            <a:r>
              <a:rPr lang="en-US" sz="2000" b="1" dirty="0" smtClean="0"/>
              <a:t>bottom</a:t>
            </a:r>
          </a:p>
          <a:p>
            <a:pPr>
              <a:buNone/>
            </a:pPr>
            <a:r>
              <a:rPr lang="en-US" sz="2000" b="1" dirty="0" smtClean="0"/>
              <a:t>B </a:t>
            </a:r>
            <a:r>
              <a:rPr lang="en-US" sz="2000" b="1" dirty="0"/>
              <a:t>a covering on its surface</a:t>
            </a:r>
          </a:p>
          <a:p>
            <a:pPr>
              <a:buNone/>
            </a:pPr>
            <a:r>
              <a:rPr lang="en-US" sz="2000" b="1" dirty="0"/>
              <a:t>C reduced pressure on the bottom</a:t>
            </a:r>
          </a:p>
          <a:p>
            <a:pPr>
              <a:buNone/>
            </a:pPr>
            <a:r>
              <a:rPr lang="en-US" sz="2000" b="1" dirty="0"/>
              <a:t>D contact with a cooler surface</a:t>
            </a:r>
            <a:endParaRPr lang="en-US" sz="2000" dirty="0"/>
          </a:p>
        </p:txBody>
      </p:sp>
      <p:pic>
        <p:nvPicPr>
          <p:cNvPr id="4098" name="Picture 2"/>
          <p:cNvPicPr>
            <a:picLocks noChangeAspect="1" noChangeArrowheads="1"/>
          </p:cNvPicPr>
          <p:nvPr/>
        </p:nvPicPr>
        <p:blipFill>
          <a:blip r:embed="rId3" cstate="print">
            <a:clrChange>
              <a:clrFrom>
                <a:srgbClr val="FFFFFF"/>
              </a:clrFrom>
              <a:clrTo>
                <a:srgbClr val="FFFFFF">
                  <a:alpha val="0"/>
                </a:srgbClr>
              </a:clrTo>
            </a:clrChange>
          </a:blip>
          <a:srcRect l="11111" t="12037" r="11806" b="2778"/>
          <a:stretch>
            <a:fillRect/>
          </a:stretch>
        </p:blipFill>
        <p:spPr bwMode="auto">
          <a:xfrm>
            <a:off x="3429000" y="228600"/>
            <a:ext cx="5410200" cy="448413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 key:</a:t>
            </a:r>
            <a:endParaRPr lang="en-US" dirty="0"/>
          </a:p>
        </p:txBody>
      </p:sp>
      <p:graphicFrame>
        <p:nvGraphicFramePr>
          <p:cNvPr id="4" name="Content Placeholder 3"/>
          <p:cNvGraphicFramePr>
            <a:graphicFrameLocks noGrp="1"/>
          </p:cNvGraphicFramePr>
          <p:nvPr>
            <p:ph idx="1"/>
          </p:nvPr>
        </p:nvGraphicFramePr>
        <p:xfrm>
          <a:off x="457200" y="1600200"/>
          <a:ext cx="8229600" cy="2834640"/>
        </p:xfrm>
        <a:graphic>
          <a:graphicData uri="http://schemas.openxmlformats.org/drawingml/2006/table">
            <a:tbl>
              <a:tblPr firstRow="1" bandRow="1">
                <a:tableStyleId>{2D5ABB26-0587-4C30-8999-92F81FD0307C}</a:tableStyleId>
              </a:tblPr>
              <a:tblGrid>
                <a:gridCol w="2743200"/>
                <a:gridCol w="2743200"/>
                <a:gridCol w="2743200"/>
              </a:tblGrid>
              <a:tr h="370840">
                <a:tc>
                  <a:txBody>
                    <a:bodyPr/>
                    <a:lstStyle/>
                    <a:p>
                      <a:r>
                        <a:rPr lang="en-US" sz="3600" dirty="0" smtClean="0"/>
                        <a:t>1.	J</a:t>
                      </a:r>
                    </a:p>
                    <a:p>
                      <a:r>
                        <a:rPr lang="en-US" sz="3600" dirty="0" smtClean="0"/>
                        <a:t>2.	B</a:t>
                      </a:r>
                    </a:p>
                    <a:p>
                      <a:r>
                        <a:rPr lang="en-US" sz="3600" dirty="0" smtClean="0"/>
                        <a:t>3.	F</a:t>
                      </a:r>
                    </a:p>
                    <a:p>
                      <a:r>
                        <a:rPr lang="en-US" sz="3600" dirty="0" smtClean="0"/>
                        <a:t>4.	A</a:t>
                      </a:r>
                    </a:p>
                    <a:p>
                      <a:r>
                        <a:rPr lang="en-US" sz="3600" dirty="0" smtClean="0"/>
                        <a:t>5.	H</a:t>
                      </a:r>
                    </a:p>
                  </a:txBody>
                  <a:tcPr/>
                </a:tc>
                <a:tc>
                  <a:txBody>
                    <a:bodyPr/>
                    <a:lstStyle/>
                    <a:p>
                      <a:r>
                        <a:rPr lang="en-US" sz="3600" dirty="0" smtClean="0"/>
                        <a:t>6.	D</a:t>
                      </a:r>
                    </a:p>
                    <a:p>
                      <a:r>
                        <a:rPr lang="en-US" sz="3600" dirty="0" smtClean="0"/>
                        <a:t>7.	J</a:t>
                      </a:r>
                    </a:p>
                    <a:p>
                      <a:r>
                        <a:rPr lang="en-US" sz="3600" dirty="0" smtClean="0"/>
                        <a:t>8.	D</a:t>
                      </a:r>
                    </a:p>
                    <a:p>
                      <a:r>
                        <a:rPr lang="en-US" sz="3600" dirty="0" smtClean="0"/>
                        <a:t>9.	J</a:t>
                      </a:r>
                    </a:p>
                    <a:p>
                      <a:r>
                        <a:rPr lang="en-US" sz="3600" dirty="0" smtClean="0"/>
                        <a:t>10.	C</a:t>
                      </a:r>
                    </a:p>
                  </a:txBody>
                  <a:tcPr/>
                </a:tc>
                <a:tc>
                  <a:txBody>
                    <a:bodyPr/>
                    <a:lstStyle/>
                    <a:p>
                      <a:r>
                        <a:rPr lang="en-US" sz="3600" dirty="0" smtClean="0"/>
                        <a:t>11.	D</a:t>
                      </a:r>
                    </a:p>
                    <a:p>
                      <a:r>
                        <a:rPr lang="en-US" sz="3600" dirty="0" smtClean="0"/>
                        <a:t>12.	A</a:t>
                      </a:r>
                    </a:p>
                    <a:p>
                      <a:r>
                        <a:rPr lang="en-US" sz="3600" dirty="0" smtClean="0"/>
                        <a:t>13.	H</a:t>
                      </a:r>
                    </a:p>
                    <a:p>
                      <a:r>
                        <a:rPr lang="en-US" sz="3600" dirty="0" smtClean="0"/>
                        <a:t>14.	B</a:t>
                      </a:r>
                    </a:p>
                    <a:p>
                      <a:r>
                        <a:rPr lang="en-US" sz="3600" dirty="0" smtClean="0"/>
                        <a:t>15.	A</a:t>
                      </a:r>
                    </a:p>
                  </a:txBody>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2.[SP03-11 </a:t>
            </a:r>
            <a:r>
              <a:rPr lang="en-US" b="1" dirty="0"/>
              <a:t>#43] </a:t>
            </a:r>
            <a:r>
              <a:rPr lang="en-US" dirty="0"/>
              <a:t>Heat convection occurs in gases and liquids. Heat convection does not occur in solids because solids are unable to —</a:t>
            </a:r>
            <a:br>
              <a:rPr lang="en-US" dirty="0"/>
            </a:br>
            <a:endParaRPr lang="en-US" dirty="0"/>
          </a:p>
        </p:txBody>
      </p:sp>
      <p:sp>
        <p:nvSpPr>
          <p:cNvPr id="3" name="Content Placeholder 2"/>
          <p:cNvSpPr>
            <a:spLocks noGrp="1"/>
          </p:cNvSpPr>
          <p:nvPr>
            <p:ph idx="1"/>
          </p:nvPr>
        </p:nvSpPr>
        <p:spPr>
          <a:xfrm>
            <a:off x="1219200" y="2971800"/>
            <a:ext cx="7467600" cy="3154363"/>
          </a:xfrm>
        </p:spPr>
        <p:txBody>
          <a:bodyPr>
            <a:normAutofit/>
          </a:bodyPr>
          <a:lstStyle/>
          <a:p>
            <a:pPr>
              <a:buNone/>
            </a:pPr>
            <a:r>
              <a:rPr lang="en-US" b="1" dirty="0"/>
              <a:t>A</a:t>
            </a:r>
            <a:r>
              <a:rPr lang="en-US" dirty="0"/>
              <a:t>	absorb heat by vibrating</a:t>
            </a:r>
          </a:p>
          <a:p>
            <a:pPr>
              <a:buNone/>
            </a:pPr>
            <a:r>
              <a:rPr lang="en-US" b="1" dirty="0" smtClean="0"/>
              <a:t>B</a:t>
            </a:r>
            <a:r>
              <a:rPr lang="en-US" dirty="0"/>
              <a:t>	transfer heat by fluid motion</a:t>
            </a:r>
          </a:p>
          <a:p>
            <a:pPr>
              <a:buNone/>
            </a:pPr>
            <a:r>
              <a:rPr lang="en-US" b="1" dirty="0"/>
              <a:t>C</a:t>
            </a:r>
            <a:r>
              <a:rPr lang="en-US" dirty="0"/>
              <a:t>	emit radiation by reflecting light</a:t>
            </a:r>
          </a:p>
          <a:p>
            <a:pPr>
              <a:buNone/>
            </a:pPr>
            <a:r>
              <a:rPr lang="en-US" b="1" dirty="0"/>
              <a:t>D</a:t>
            </a:r>
            <a:r>
              <a:rPr lang="en-US" dirty="0"/>
              <a:t>	exchange heat by direct contact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3.[SP04-10 </a:t>
            </a:r>
            <a:r>
              <a:rPr lang="en-US" sz="3600" b="1" dirty="0"/>
              <a:t>#33] </a:t>
            </a:r>
            <a:r>
              <a:rPr lang="en-US" sz="3600" dirty="0"/>
              <a:t>A man who was sleeping wakes up because he hears the smoke alarm go off in his house. Before opening the bedroom door, the man feels the door to see whether it is warm. He is assuming that heat would be transferred through the door by —</a:t>
            </a:r>
            <a:br>
              <a:rPr lang="en-US" sz="3600" dirty="0"/>
            </a:br>
            <a:endParaRPr lang="en-US" sz="3600" dirty="0"/>
          </a:p>
        </p:txBody>
      </p:sp>
      <p:sp>
        <p:nvSpPr>
          <p:cNvPr id="3" name="Content Placeholder 2"/>
          <p:cNvSpPr>
            <a:spLocks noGrp="1"/>
          </p:cNvSpPr>
          <p:nvPr>
            <p:ph idx="1"/>
          </p:nvPr>
        </p:nvSpPr>
        <p:spPr>
          <a:xfrm>
            <a:off x="457200" y="4419600"/>
            <a:ext cx="8229600" cy="2057400"/>
          </a:xfrm>
        </p:spPr>
        <p:txBody>
          <a:bodyPr>
            <a:normAutofit/>
          </a:bodyPr>
          <a:lstStyle/>
          <a:p>
            <a:r>
              <a:rPr lang="en-US" sz="2800" b="1" dirty="0" smtClean="0"/>
              <a:t>F</a:t>
            </a:r>
            <a:r>
              <a:rPr lang="en-US" sz="2800" dirty="0"/>
              <a:t>	conduction</a:t>
            </a:r>
          </a:p>
          <a:p>
            <a:r>
              <a:rPr lang="en-US" sz="2800" b="1" dirty="0"/>
              <a:t>G</a:t>
            </a:r>
            <a:r>
              <a:rPr lang="en-US" sz="2800" dirty="0"/>
              <a:t>	convection</a:t>
            </a:r>
          </a:p>
          <a:p>
            <a:r>
              <a:rPr lang="en-US" sz="2800" b="1" dirty="0"/>
              <a:t>H</a:t>
            </a:r>
            <a:r>
              <a:rPr lang="en-US" sz="2800" dirty="0"/>
              <a:t>	radiation</a:t>
            </a:r>
          </a:p>
          <a:p>
            <a:r>
              <a:rPr lang="en-US" sz="2800" b="1" dirty="0"/>
              <a:t>J</a:t>
            </a:r>
            <a:r>
              <a:rPr lang="en-US" sz="2800" dirty="0"/>
              <a:t>	compression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4267200" cy="6126162"/>
          </a:xfrm>
        </p:spPr>
        <p:txBody>
          <a:bodyPr>
            <a:noAutofit/>
          </a:bodyPr>
          <a:lstStyle/>
          <a:p>
            <a:r>
              <a:rPr lang="en-US" sz="4000" b="1" dirty="0" smtClean="0"/>
              <a:t>4.[SP04-11 </a:t>
            </a:r>
            <a:r>
              <a:rPr lang="en-US" sz="4000" b="1" dirty="0"/>
              <a:t>#52] </a:t>
            </a:r>
            <a:r>
              <a:rPr lang="en-US" sz="4000" dirty="0"/>
              <a:t>Assuming the chart contains all energy transformations in the Earth system, how much solar radiation goes toward evaporating water?</a:t>
            </a:r>
            <a:br>
              <a:rPr lang="en-US" sz="4000" dirty="0"/>
            </a:br>
            <a:endParaRPr lang="en-US" sz="4000" dirty="0"/>
          </a:p>
        </p:txBody>
      </p:sp>
      <p:sp>
        <p:nvSpPr>
          <p:cNvPr id="3" name="Content Placeholder 2"/>
          <p:cNvSpPr>
            <a:spLocks noGrp="1"/>
          </p:cNvSpPr>
          <p:nvPr>
            <p:ph idx="1"/>
          </p:nvPr>
        </p:nvSpPr>
        <p:spPr>
          <a:xfrm>
            <a:off x="4953000" y="4038600"/>
            <a:ext cx="3733800" cy="2514600"/>
          </a:xfrm>
        </p:spPr>
        <p:txBody>
          <a:bodyPr>
            <a:normAutofit/>
          </a:bodyPr>
          <a:lstStyle/>
          <a:p>
            <a:pPr>
              <a:buNone/>
            </a:pPr>
            <a:r>
              <a:rPr lang="en-US" b="1" dirty="0" smtClean="0"/>
              <a:t>A</a:t>
            </a:r>
            <a:r>
              <a:rPr lang="en-US" dirty="0"/>
              <a:t>	40,000 </a:t>
            </a:r>
            <a:r>
              <a:rPr lang="en-US" dirty="0" err="1"/>
              <a:t>terajoules</a:t>
            </a:r>
            <a:endParaRPr lang="en-US" dirty="0"/>
          </a:p>
          <a:p>
            <a:pPr>
              <a:buNone/>
            </a:pPr>
            <a:r>
              <a:rPr lang="en-US" b="1" dirty="0"/>
              <a:t>B</a:t>
            </a:r>
            <a:r>
              <a:rPr lang="en-US" dirty="0"/>
              <a:t>	92,410 </a:t>
            </a:r>
            <a:r>
              <a:rPr lang="en-US" dirty="0" err="1"/>
              <a:t>terajoules</a:t>
            </a:r>
            <a:endParaRPr lang="en-US" dirty="0"/>
          </a:p>
          <a:p>
            <a:pPr>
              <a:buNone/>
            </a:pPr>
            <a:r>
              <a:rPr lang="en-US" b="1" dirty="0"/>
              <a:t>C</a:t>
            </a:r>
            <a:r>
              <a:rPr lang="en-US" dirty="0"/>
              <a:t>	121,410 </a:t>
            </a:r>
            <a:r>
              <a:rPr lang="en-US" dirty="0" err="1"/>
              <a:t>terajoules</a:t>
            </a:r>
            <a:endParaRPr lang="en-US" dirty="0"/>
          </a:p>
          <a:p>
            <a:pPr>
              <a:buNone/>
            </a:pPr>
            <a:r>
              <a:rPr lang="en-US" b="1" dirty="0"/>
              <a:t>D</a:t>
            </a:r>
            <a:r>
              <a:rPr lang="en-US" dirty="0"/>
              <a:t>	133,410 </a:t>
            </a:r>
            <a:r>
              <a:rPr lang="en-US" dirty="0" err="1"/>
              <a:t>terajoules</a:t>
            </a:r>
            <a:endParaRPr lang="en-US" dirty="0"/>
          </a:p>
        </p:txBody>
      </p:sp>
      <p:pic>
        <p:nvPicPr>
          <p:cNvPr id="4" name="Picture 3"/>
          <p:cNvPicPr/>
          <p:nvPr/>
        </p:nvPicPr>
        <p:blipFill>
          <a:blip r:embed="rId3" cstate="print"/>
          <a:srcRect/>
          <a:stretch>
            <a:fillRect/>
          </a:stretch>
        </p:blipFill>
        <p:spPr bwMode="auto">
          <a:xfrm>
            <a:off x="4800600" y="152400"/>
            <a:ext cx="4125595" cy="3700145"/>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5.[SP03-11 </a:t>
            </a:r>
            <a:r>
              <a:rPr lang="en-US" b="1" dirty="0"/>
              <a:t>#50] </a:t>
            </a:r>
            <a:r>
              <a:rPr lang="en-US" dirty="0"/>
              <a:t>A solar heater uses energy from the sun to heat water. The heater’s panel is painted black to —</a:t>
            </a:r>
            <a:br>
              <a:rPr lang="en-US" dirty="0"/>
            </a:br>
            <a:endParaRPr lang="en-US" dirty="0"/>
          </a:p>
        </p:txBody>
      </p:sp>
      <p:sp>
        <p:nvSpPr>
          <p:cNvPr id="3" name="Content Placeholder 2"/>
          <p:cNvSpPr>
            <a:spLocks noGrp="1"/>
          </p:cNvSpPr>
          <p:nvPr>
            <p:ph idx="1"/>
          </p:nvPr>
        </p:nvSpPr>
        <p:spPr>
          <a:xfrm>
            <a:off x="228600" y="3017837"/>
            <a:ext cx="8686800" cy="3382963"/>
          </a:xfrm>
        </p:spPr>
        <p:txBody>
          <a:bodyPr/>
          <a:lstStyle/>
          <a:p>
            <a:r>
              <a:rPr lang="en-US" b="1" dirty="0"/>
              <a:t>F</a:t>
            </a:r>
            <a:r>
              <a:rPr lang="en-US" dirty="0"/>
              <a:t>	improve emission of infrared radiation</a:t>
            </a:r>
          </a:p>
          <a:p>
            <a:r>
              <a:rPr lang="en-US" b="1" dirty="0"/>
              <a:t>G</a:t>
            </a:r>
            <a:r>
              <a:rPr lang="en-US" dirty="0"/>
              <a:t>	reduce the heat loss by convection currents</a:t>
            </a:r>
          </a:p>
          <a:p>
            <a:r>
              <a:rPr lang="en-US" b="1" dirty="0" smtClean="0"/>
              <a:t>H</a:t>
            </a:r>
            <a:r>
              <a:rPr lang="en-US" dirty="0"/>
              <a:t>	improve absorption of infrared radiation</a:t>
            </a:r>
          </a:p>
          <a:p>
            <a:r>
              <a:rPr lang="en-US" b="1" dirty="0"/>
              <a:t>J</a:t>
            </a:r>
            <a:r>
              <a:rPr lang="en-US" dirty="0"/>
              <a:t>	reduce the heater’s conducting properties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400800" cy="5745162"/>
          </a:xfrm>
        </p:spPr>
        <p:txBody>
          <a:bodyPr>
            <a:normAutofit/>
          </a:bodyPr>
          <a:lstStyle/>
          <a:p>
            <a:r>
              <a:rPr lang="en-US" b="1" dirty="0" smtClean="0"/>
              <a:t>6.[SP04-11 </a:t>
            </a:r>
            <a:r>
              <a:rPr lang="en-US" b="1" dirty="0"/>
              <a:t>#42] </a:t>
            </a:r>
            <a:r>
              <a:rPr lang="en-US" b="1" dirty="0" smtClean="0"/>
              <a:t/>
            </a:r>
            <a:br>
              <a:rPr lang="en-US" b="1" dirty="0" smtClean="0"/>
            </a:br>
            <a:r>
              <a:rPr lang="en-US" b="1" dirty="0"/>
              <a:t/>
            </a:r>
            <a:br>
              <a:rPr lang="en-US" b="1" dirty="0"/>
            </a:br>
            <a:r>
              <a:rPr lang="en-US" dirty="0" smtClean="0"/>
              <a:t>In </a:t>
            </a:r>
            <a:r>
              <a:rPr lang="en-US" dirty="0"/>
              <a:t>which container is the substance unable to transfer heat by convection?</a:t>
            </a:r>
            <a:br>
              <a:rPr lang="en-US" dirty="0"/>
            </a:br>
            <a:endParaRPr lang="en-US" dirty="0"/>
          </a:p>
        </p:txBody>
      </p:sp>
      <p:pic>
        <p:nvPicPr>
          <p:cNvPr id="1026" name="Picture 2"/>
          <p:cNvPicPr>
            <a:picLocks noChangeAspect="1" noChangeArrowheads="1"/>
          </p:cNvPicPr>
          <p:nvPr/>
        </p:nvPicPr>
        <p:blipFill>
          <a:blip r:embed="rId3" cstate="print"/>
          <a:srcRect l="24305" t="22222" r="61806" b="4630"/>
          <a:stretch>
            <a:fillRect/>
          </a:stretch>
        </p:blipFill>
        <p:spPr bwMode="auto">
          <a:xfrm>
            <a:off x="7086600" y="228600"/>
            <a:ext cx="1600200" cy="632079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3078162"/>
          </a:xfrm>
        </p:spPr>
        <p:txBody>
          <a:bodyPr>
            <a:noAutofit/>
          </a:bodyPr>
          <a:lstStyle/>
          <a:p>
            <a:r>
              <a:rPr lang="en-US" sz="3200" b="1" dirty="0" smtClean="0"/>
              <a:t>7.[JY04-11 </a:t>
            </a:r>
            <a:r>
              <a:rPr lang="en-US" sz="3200" b="1" dirty="0"/>
              <a:t>#43] </a:t>
            </a:r>
            <a:r>
              <a:rPr lang="en-US" sz="3200" dirty="0"/>
              <a:t>Container P and Container Q each were filled with 0.5 liter of water. The water was heated to 90°C. The table shows the temperatures after both containers were allowed to cool for 3 minutes. Compared to Container Q, Container P is a better —</a:t>
            </a:r>
            <a:br>
              <a:rPr lang="en-US" sz="3200" dirty="0"/>
            </a:br>
            <a:endParaRPr lang="en-US" sz="3200" dirty="0"/>
          </a:p>
        </p:txBody>
      </p:sp>
      <p:sp>
        <p:nvSpPr>
          <p:cNvPr id="3" name="Content Placeholder 2"/>
          <p:cNvSpPr>
            <a:spLocks noGrp="1"/>
          </p:cNvSpPr>
          <p:nvPr>
            <p:ph idx="1"/>
          </p:nvPr>
        </p:nvSpPr>
        <p:spPr>
          <a:xfrm>
            <a:off x="457200" y="3581400"/>
            <a:ext cx="8229600" cy="2544763"/>
          </a:xfrm>
        </p:spPr>
        <p:txBody>
          <a:bodyPr/>
          <a:lstStyle/>
          <a:p>
            <a:pPr>
              <a:buNone/>
            </a:pPr>
            <a:r>
              <a:rPr lang="en-US" b="1" dirty="0"/>
              <a:t>F</a:t>
            </a:r>
            <a:r>
              <a:rPr lang="en-US" dirty="0"/>
              <a:t>	conductor</a:t>
            </a:r>
          </a:p>
          <a:p>
            <a:pPr>
              <a:buNone/>
            </a:pPr>
            <a:r>
              <a:rPr lang="en-US" b="1" dirty="0"/>
              <a:t>G</a:t>
            </a:r>
            <a:r>
              <a:rPr lang="en-US" dirty="0"/>
              <a:t>	absorber</a:t>
            </a:r>
          </a:p>
          <a:p>
            <a:pPr>
              <a:buNone/>
            </a:pPr>
            <a:r>
              <a:rPr lang="en-US" b="1" dirty="0"/>
              <a:t>H</a:t>
            </a:r>
            <a:r>
              <a:rPr lang="en-US" dirty="0"/>
              <a:t>	radiator</a:t>
            </a:r>
          </a:p>
          <a:p>
            <a:pPr>
              <a:buNone/>
            </a:pPr>
            <a:r>
              <a:rPr lang="en-US" b="1" dirty="0" smtClean="0"/>
              <a:t>J</a:t>
            </a:r>
            <a:r>
              <a:rPr lang="en-US" dirty="0"/>
              <a:t>	insulator</a:t>
            </a:r>
          </a:p>
        </p:txBody>
      </p:sp>
      <p:pic>
        <p:nvPicPr>
          <p:cNvPr id="4" name="Picture 3"/>
          <p:cNvPicPr/>
          <p:nvPr/>
        </p:nvPicPr>
        <p:blipFill>
          <a:blip r:embed="rId3" cstate="print"/>
          <a:srcRect/>
          <a:stretch>
            <a:fillRect/>
          </a:stretch>
        </p:blipFill>
        <p:spPr bwMode="auto">
          <a:xfrm>
            <a:off x="4267200" y="3429000"/>
            <a:ext cx="4122247" cy="27432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8.[SP03-10 </a:t>
            </a:r>
            <a:r>
              <a:rPr lang="en-US" b="1" dirty="0"/>
              <a:t>#2] </a:t>
            </a:r>
            <a:r>
              <a:rPr lang="en-US" dirty="0"/>
              <a:t>The primary way liquids and gases transmit heat is by the process of —</a:t>
            </a:r>
            <a:br>
              <a:rPr lang="en-US" dirty="0"/>
            </a:br>
            <a:endParaRPr lang="en-US" dirty="0"/>
          </a:p>
        </p:txBody>
      </p:sp>
      <p:sp>
        <p:nvSpPr>
          <p:cNvPr id="3" name="Content Placeholder 2"/>
          <p:cNvSpPr>
            <a:spLocks noGrp="1"/>
          </p:cNvSpPr>
          <p:nvPr>
            <p:ph idx="1"/>
          </p:nvPr>
        </p:nvSpPr>
        <p:spPr>
          <a:xfrm>
            <a:off x="1143000" y="2819400"/>
            <a:ext cx="7543800" cy="3306763"/>
          </a:xfrm>
        </p:spPr>
        <p:txBody>
          <a:bodyPr/>
          <a:lstStyle/>
          <a:p>
            <a:pPr>
              <a:buNone/>
            </a:pPr>
            <a:r>
              <a:rPr lang="en-US" b="1" dirty="0"/>
              <a:t>A</a:t>
            </a:r>
            <a:r>
              <a:rPr lang="en-US" dirty="0"/>
              <a:t>	reflection</a:t>
            </a:r>
          </a:p>
          <a:p>
            <a:pPr>
              <a:buNone/>
            </a:pPr>
            <a:r>
              <a:rPr lang="en-US" b="1" dirty="0"/>
              <a:t>B</a:t>
            </a:r>
            <a:r>
              <a:rPr lang="en-US" dirty="0"/>
              <a:t>	conduction</a:t>
            </a:r>
          </a:p>
          <a:p>
            <a:pPr>
              <a:buNone/>
            </a:pPr>
            <a:r>
              <a:rPr lang="en-US" b="1" dirty="0"/>
              <a:t>C</a:t>
            </a:r>
            <a:r>
              <a:rPr lang="en-US" dirty="0"/>
              <a:t>	radiation</a:t>
            </a:r>
          </a:p>
          <a:p>
            <a:pPr>
              <a:buNone/>
            </a:pPr>
            <a:r>
              <a:rPr lang="en-US" b="1" dirty="0" smtClean="0"/>
              <a:t>D</a:t>
            </a:r>
            <a:r>
              <a:rPr lang="en-US" dirty="0"/>
              <a:t>	convection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9.Molten </a:t>
            </a:r>
            <a:r>
              <a:rPr lang="en-US" dirty="0"/>
              <a:t>rock rises in Earth’s mantle and </a:t>
            </a:r>
            <a:r>
              <a:rPr lang="en-US" dirty="0" smtClean="0"/>
              <a:t>then sinks </a:t>
            </a:r>
            <a:r>
              <a:rPr lang="en-US" dirty="0"/>
              <a:t>back toward the core in a </a:t>
            </a:r>
            <a:r>
              <a:rPr lang="en-US" dirty="0" smtClean="0"/>
              <a:t>circular pattern</a:t>
            </a:r>
            <a:r>
              <a:rPr lang="en-US" dirty="0"/>
              <a:t>, as shown in the diagram. </a:t>
            </a:r>
            <a:r>
              <a:rPr lang="en-US" dirty="0" smtClean="0"/>
              <a:t>This method </a:t>
            </a:r>
            <a:r>
              <a:rPr lang="en-US" dirty="0"/>
              <a:t>of heat transfer is known as —</a:t>
            </a:r>
          </a:p>
        </p:txBody>
      </p:sp>
      <p:sp>
        <p:nvSpPr>
          <p:cNvPr id="3" name="Content Placeholder 2"/>
          <p:cNvSpPr>
            <a:spLocks noGrp="1"/>
          </p:cNvSpPr>
          <p:nvPr>
            <p:ph idx="1"/>
          </p:nvPr>
        </p:nvSpPr>
        <p:spPr>
          <a:xfrm>
            <a:off x="838200" y="3581400"/>
            <a:ext cx="7848600" cy="2544763"/>
          </a:xfrm>
        </p:spPr>
        <p:txBody>
          <a:bodyPr/>
          <a:lstStyle/>
          <a:p>
            <a:pPr>
              <a:buNone/>
            </a:pPr>
            <a:r>
              <a:rPr lang="en-US" b="1" dirty="0"/>
              <a:t>F conduction</a:t>
            </a:r>
          </a:p>
          <a:p>
            <a:pPr>
              <a:buNone/>
            </a:pPr>
            <a:r>
              <a:rPr lang="en-US" b="1" dirty="0"/>
              <a:t>G vibration</a:t>
            </a:r>
          </a:p>
          <a:p>
            <a:pPr>
              <a:buNone/>
            </a:pPr>
            <a:r>
              <a:rPr lang="en-US" b="1" dirty="0"/>
              <a:t>H radiation</a:t>
            </a:r>
          </a:p>
          <a:p>
            <a:pPr>
              <a:buNone/>
            </a:pPr>
            <a:r>
              <a:rPr lang="en-US" b="1" dirty="0"/>
              <a:t>J convection</a:t>
            </a:r>
            <a:endParaRPr lang="en-US" dirty="0"/>
          </a:p>
        </p:txBody>
      </p:sp>
      <p:pic>
        <p:nvPicPr>
          <p:cNvPr id="2050" name="Picture 2"/>
          <p:cNvPicPr>
            <a:picLocks noChangeAspect="1" noChangeArrowheads="1"/>
          </p:cNvPicPr>
          <p:nvPr/>
        </p:nvPicPr>
        <p:blipFill>
          <a:blip r:embed="rId3" cstate="print"/>
          <a:srcRect l="11806" t="15741" r="50000" b="36111"/>
          <a:stretch>
            <a:fillRect/>
          </a:stretch>
        </p:blipFill>
        <p:spPr bwMode="auto">
          <a:xfrm>
            <a:off x="4267200" y="2895600"/>
            <a:ext cx="3886200" cy="3674225"/>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TotalTime>
  <Words>586</Words>
  <Application>Microsoft Office PowerPoint</Application>
  <PresentationFormat>On-screen Show (4:3)</PresentationFormat>
  <Paragraphs>117</Paragraphs>
  <Slides>16</Slides>
  <Notes>15</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1.[SP03-11 #9] This experiment probably was set up to determine — </vt:lpstr>
      <vt:lpstr>2.[SP03-11 #43] Heat convection occurs in gases and liquids. Heat convection does not occur in solids because solids are unable to — </vt:lpstr>
      <vt:lpstr>3.[SP04-10 #33] A man who was sleeping wakes up because he hears the smoke alarm go off in his house. Before opening the bedroom door, the man feels the door to see whether it is warm. He is assuming that heat would be transferred through the door by — </vt:lpstr>
      <vt:lpstr>4.[SP04-11 #52] Assuming the chart contains all energy transformations in the Earth system, how much solar radiation goes toward evaporating water? </vt:lpstr>
      <vt:lpstr>5.[SP03-11 #50] A solar heater uses energy from the sun to heat water. The heater’s panel is painted black to — </vt:lpstr>
      <vt:lpstr>6.[SP04-11 #42]   In which container is the substance unable to transfer heat by convection? </vt:lpstr>
      <vt:lpstr>7.[JY04-11 #43] Container P and Container Q each were filled with 0.5 liter of water. The water was heated to 90°C. The table shows the temperatures after both containers were allowed to cool for 3 minutes. Compared to Container Q, Container P is a better — </vt:lpstr>
      <vt:lpstr>8.[SP03-10 #2] The primary way liquids and gases transmit heat is by the process of — </vt:lpstr>
      <vt:lpstr>9.Molten rock rises in Earth’s mantle and then sinks back toward the core in a circular pattern, as shown in the diagram. This method of heat transfer is known as —</vt:lpstr>
      <vt:lpstr>10.  Heat energy is transferred from the hot end of a metal wire to the cool end through —</vt:lpstr>
      <vt:lpstr>11.  Heat cannot spread through a solid by convection because —</vt:lpstr>
      <vt:lpstr>12.  Mud at the bottom of a fishpond has a temperature of 15°C. After a week of colder air temperatures, the mud temperature drops to 12°C. Which of the following methods of heat transfer is most responsible for the change in the mud temperature?</vt:lpstr>
      <vt:lpstr>13.  In winter the air just above the top bunk of a bunk bed is warmer than the air just above the bottom bunk because warm air rises. Which of the following describes the method of heating that causes this difference in temperature?</vt:lpstr>
      <vt:lpstr>14.  The transfer of heat by the movement of air currents in Earth’s atmosphere is an example of —</vt:lpstr>
      <vt:lpstr>15.  After 15 minutes the food coloring in Beaker A is evenly spread throughout the beaker, while Beaker B contains a thin layer of food coloring only at its bottom. These observations support the theory that convection currents in a fluid form more quickly if the fluid has —</vt:lpstr>
      <vt:lpstr>Answer key:</vt:lpstr>
    </vt:vector>
  </TitlesOfParts>
  <Company>Denton ISD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Administrator</cp:lastModifiedBy>
  <cp:revision>21</cp:revision>
  <dcterms:created xsi:type="dcterms:W3CDTF">2011-04-05T18:52:43Z</dcterms:created>
  <dcterms:modified xsi:type="dcterms:W3CDTF">2011-04-11T17:27:19Z</dcterms:modified>
</cp:coreProperties>
</file>