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9"/>
  </p:notesMasterIdLst>
  <p:sldIdLst>
    <p:sldId id="256" r:id="rId2"/>
    <p:sldId id="262" r:id="rId3"/>
    <p:sldId id="257" r:id="rId4"/>
    <p:sldId id="258" r:id="rId5"/>
    <p:sldId id="259" r:id="rId6"/>
    <p:sldId id="260" r:id="rId7"/>
    <p:sldId id="261" r:id="rId8"/>
    <p:sldId id="263" r:id="rId9"/>
    <p:sldId id="264" r:id="rId10"/>
    <p:sldId id="265" r:id="rId11"/>
    <p:sldId id="266" r:id="rId12"/>
    <p:sldId id="267"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BFA8062-1B92-407D-929E-B11C0DCB5C6D}" type="datetimeFigureOut">
              <a:rPr lang="en-US"/>
              <a:pPr>
                <a:defRPr/>
              </a:pPr>
              <a:t>5/1/2012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C6B36BE-9205-4A7D-88AC-1E17BCC8EBCE}" type="slidenum">
              <a:rPr lang="en-US"/>
              <a:pPr>
                <a:defRPr/>
              </a:pPr>
              <a:t>‹#›</a:t>
            </a:fld>
            <a:endParaRPr lang="en-US"/>
          </a:p>
        </p:txBody>
      </p:sp>
    </p:spTree>
    <p:extLst>
      <p:ext uri="{BB962C8B-B14F-4D97-AF65-F5344CB8AC3E}">
        <p14:creationId xmlns:p14="http://schemas.microsoft.com/office/powerpoint/2010/main" val="31750159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FD7D76-04B6-4732-BE33-61EE9F966440}"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E78314A3-3E99-4297-BEFA-B3EF54F6B506}"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74999EFB-E988-4A0A-A86D-8AA82ED65CD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056B6B88-1B9D-48A9-B423-FA2DF33B1963}"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p:spPr>
      </p:sp>
      <p:sp>
        <p:nvSpPr>
          <p:cNvPr id="5325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p:spPr>
      </p:sp>
      <p:sp>
        <p:nvSpPr>
          <p:cNvPr id="5529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TextEdit="1"/>
          </p:cNvSpPr>
          <p:nvPr>
            <p:ph type="sldImg"/>
          </p:nvPr>
        </p:nvSpPr>
        <p:spPr bwMode="auto">
          <a:noFill/>
          <a:ln>
            <a:solidFill>
              <a:srgbClr val="000000"/>
            </a:solidFill>
            <a:miter lim="800000"/>
            <a:headEnd/>
            <a:tailEnd/>
          </a:ln>
        </p:spPr>
      </p:sp>
      <p:sp>
        <p:nvSpPr>
          <p:cNvPr id="5632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p:spPr>
      </p:sp>
      <p:sp>
        <p:nvSpPr>
          <p:cNvPr id="5734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8189E3-0B60-4DBD-B30C-F03292BDEE7E}"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bwMode="auto">
          <a:noFill/>
          <a:ln>
            <a:solidFill>
              <a:srgbClr val="000000"/>
            </a:solidFill>
            <a:miter lim="800000"/>
            <a:headEnd/>
            <a:tailEnd/>
          </a:ln>
        </p:spPr>
      </p:sp>
      <p:sp>
        <p:nvSpPr>
          <p:cNvPr id="5837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bwMode="auto">
          <a:noFill/>
          <a:ln>
            <a:solidFill>
              <a:srgbClr val="000000"/>
            </a:solidFill>
            <a:miter lim="800000"/>
            <a:headEnd/>
            <a:tailEnd/>
          </a:ln>
        </p:spPr>
      </p:sp>
      <p:sp>
        <p:nvSpPr>
          <p:cNvPr id="6144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p:spPr>
      </p:sp>
      <p:sp>
        <p:nvSpPr>
          <p:cNvPr id="6246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TextEdit="1"/>
          </p:cNvSpPr>
          <p:nvPr>
            <p:ph type="sldImg"/>
          </p:nvPr>
        </p:nvSpPr>
        <p:spPr bwMode="auto">
          <a:noFill/>
          <a:ln>
            <a:solidFill>
              <a:srgbClr val="000000"/>
            </a:solidFill>
            <a:miter lim="800000"/>
            <a:headEnd/>
            <a:tailEnd/>
          </a:ln>
        </p:spPr>
      </p:sp>
      <p:sp>
        <p:nvSpPr>
          <p:cNvPr id="6349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F55ABE4-8AA9-4AB4-A54C-3F9AA8DBC1DB}"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18B6D44B-2C2E-4387-8F18-F14BC324E7AD}"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94CA5C7-6D0C-426E-9234-8BB9FEA106EB}" type="slidenum">
              <a:rPr lang="en-US" smtClean="0"/>
              <a:pPr>
                <a:defRPr/>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E90A12-B011-41B0-9320-3F5A9AC5B54E}"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13973F-FFAA-4463-97D9-9881EAECC57D}"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7916764-D13D-4AF5-A74C-8103F40125E6}"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98D145-22BB-4025-B91E-3E4BC6D4C5D9}"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BB39BE-EAEE-4812-BCD5-C31475591574}"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E2E801BA-6A13-4E80-AA7D-AFEE9FE35629}"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56191DA1-69AE-4F97-A63E-23DE27446A14}"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5910C1F1-34FC-4265-9CA0-CBB3302C2D92}" type="datetimeFigureOut">
              <a:rPr lang="en-US"/>
              <a:pPr>
                <a:defRPr/>
              </a:pPr>
              <a:t>5/1/2012</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EF6B712F-3531-4F48-B5CD-EC7B2614EAD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CBC0F3C-8D7A-4F23-9B12-576702E71CA5}" type="datetimeFigureOut">
              <a:rPr lang="en-US"/>
              <a:pPr>
                <a:defRPr/>
              </a:pPr>
              <a:t>5/1/2012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EF1D395-949B-4EA1-96D8-FAF66894E94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28F6DCB-184B-4F2D-BD0D-2DD8BE77F344}" type="datetimeFigureOut">
              <a:rPr lang="en-US"/>
              <a:pPr>
                <a:defRPr/>
              </a:pPr>
              <a:t>5/1/2012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8DCAB57-4222-4596-B848-4A98DF82F80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3C88018D-D40E-477C-9142-CA9708F0D88D}" type="datetimeFigureOut">
              <a:rPr lang="en-US"/>
              <a:pPr>
                <a:defRPr/>
              </a:pPr>
              <a:t>5/1/2012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9DEE867-BCA5-4CA4-84E9-3BCFDEBD977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750DBDD5-13DB-4AD8-B7FF-0D1687E2DEF0}" type="datetimeFigureOut">
              <a:rPr lang="en-US"/>
              <a:pPr>
                <a:defRPr/>
              </a:pPr>
              <a:t>5/1/2012</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78E35779-76CE-49FF-9634-0A2CE74F131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6FADB375-102B-48C9-935A-AAB0D541250E}" type="datetimeFigureOut">
              <a:rPr lang="en-US"/>
              <a:pPr>
                <a:defRPr/>
              </a:pPr>
              <a:t>5/1/2012</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FBF7F19C-700B-437B-A881-1EE7A2F8AAA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4714125E-EAFC-4270-82F2-D358F1DCEF04}" type="datetimeFigureOut">
              <a:rPr lang="en-US"/>
              <a:pPr>
                <a:defRPr/>
              </a:pPr>
              <a:t>5/1/2012</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C0A39DC7-9DF3-4C5D-8EB8-DC7C51247B48}"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85C2540A-D30B-4AAF-8575-5B85E44BA0A8}" type="datetimeFigureOut">
              <a:rPr lang="en-US"/>
              <a:pPr>
                <a:defRPr/>
              </a:pPr>
              <a:t>5/1/2012</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6A3AE0EC-FA47-46F4-B050-30088A56BD1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88423C60-CFD9-4EA2-B09D-E5DBA806AC00}" type="datetimeFigureOut">
              <a:rPr lang="en-US"/>
              <a:pPr>
                <a:defRPr/>
              </a:pPr>
              <a:t>5/1/2012</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2AE71A15-0BF5-4187-BD97-47CF334D3CE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2B73C805-D06D-438C-9335-95D4994352A8}" type="datetimeFigureOut">
              <a:rPr lang="en-US"/>
              <a:pPr>
                <a:defRPr/>
              </a:pPr>
              <a:t>5/1/2012</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8E7E900D-6679-4600-952C-BD1D3C65F47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8AB4DB32-E5B3-4020-93DB-B6751D624E54}" type="datetimeFigureOut">
              <a:rPr lang="en-US"/>
              <a:pPr>
                <a:defRPr/>
              </a:pPr>
              <a:t>5/1/2012</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EC8E9FF1-E4CB-4432-A4EF-F6139CED598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E2469651-C465-4343-8516-B7C1212F54C4}" type="datetimeFigureOut">
              <a:rPr lang="en-US"/>
              <a:pPr>
                <a:defRPr/>
              </a:pPr>
              <a:t>5/1/2012</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2779A8C2-FB55-4854-BF86-18AA670BEC1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3" r:id="rId1"/>
    <p:sldLayoutId id="2147483742" r:id="rId2"/>
    <p:sldLayoutId id="2147483744" r:id="rId3"/>
    <p:sldLayoutId id="2147483745" r:id="rId4"/>
    <p:sldLayoutId id="2147483746" r:id="rId5"/>
    <p:sldLayoutId id="2147483747" r:id="rId6"/>
    <p:sldLayoutId id="2147483741" r:id="rId7"/>
    <p:sldLayoutId id="2147483748" r:id="rId8"/>
    <p:sldLayoutId id="2147483749" r:id="rId9"/>
    <p:sldLayoutId id="2147483740" r:id="rId10"/>
    <p:sldLayoutId id="2147483739"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371601"/>
            <a:ext cx="8458200" cy="2210762"/>
          </a:xfrm>
        </p:spPr>
        <p:txBody>
          <a:bodyPr>
            <a:normAutofit/>
          </a:bodyPr>
          <a:lstStyle/>
          <a:p>
            <a:pPr algn="ctr" eaLnBrk="1" fontAlgn="auto" hangingPunct="1">
              <a:spcAft>
                <a:spcPts val="0"/>
              </a:spcAft>
              <a:defRPr/>
            </a:pPr>
            <a:r>
              <a:rPr lang="en-US" sz="4000" dirty="0" err="1" smtClean="0"/>
              <a:t>Guyer</a:t>
            </a:r>
            <a:r>
              <a:rPr lang="en-US" sz="4000" dirty="0" smtClean="0"/>
              <a:t> Strength &amp; </a:t>
            </a:r>
            <a:r>
              <a:rPr lang="en-US" sz="4000" dirty="0" err="1" smtClean="0"/>
              <a:t>Conditioining</a:t>
            </a:r>
            <a:r>
              <a:rPr lang="en-US" sz="4000" dirty="0" smtClean="0"/>
              <a:t/>
            </a:r>
            <a:br>
              <a:rPr lang="en-US" sz="4000" dirty="0" smtClean="0"/>
            </a:br>
            <a:r>
              <a:rPr lang="en-US" sz="4000" dirty="0" smtClean="0"/>
              <a:t/>
            </a:r>
            <a:br>
              <a:rPr lang="en-US" sz="4000" dirty="0" smtClean="0"/>
            </a:br>
            <a:r>
              <a:rPr lang="en-US" sz="4000" dirty="0" smtClean="0"/>
              <a:t>Mind </a:t>
            </a:r>
            <a:r>
              <a:rPr lang="en-US" sz="4000" dirty="0" smtClean="0"/>
              <a:t>Gym</a:t>
            </a:r>
            <a:endParaRPr lang="en-US" sz="4000" dirty="0"/>
          </a:p>
        </p:txBody>
      </p:sp>
      <p:sp>
        <p:nvSpPr>
          <p:cNvPr id="9219" name="Subtitle 2"/>
          <p:cNvSpPr>
            <a:spLocks noGrp="1"/>
          </p:cNvSpPr>
          <p:nvPr>
            <p:ph type="subTitle" idx="1"/>
          </p:nvPr>
        </p:nvSpPr>
        <p:spPr>
          <a:xfrm>
            <a:off x="685800" y="3611563"/>
            <a:ext cx="7772400" cy="1200150"/>
          </a:xfrm>
        </p:spPr>
        <p:txBody>
          <a:bodyPr/>
          <a:lstStyle/>
          <a:p>
            <a:pPr marR="0" algn="ctr" eaLnBrk="1" hangingPunct="1"/>
            <a:r>
              <a:rPr lang="en-US" dirty="0" smtClean="0"/>
              <a:t>An Athlete’s Guide to Inner Excellence</a:t>
            </a:r>
          </a:p>
          <a:p>
            <a:pPr marR="0" algn="ctr" eaLnBrk="1" hangingPunct="1"/>
            <a:r>
              <a:rPr lang="en-US" dirty="0" smtClean="0"/>
              <a:t>By: Gary Mack with David </a:t>
            </a:r>
            <a:r>
              <a:rPr lang="en-US" dirty="0" err="1" smtClean="0"/>
              <a:t>Casstevens</a:t>
            </a:r>
            <a:r>
              <a:rPr lang="en-US" dirty="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mtClean="0"/>
              <a:t>Actions follow our thoughts</a:t>
            </a:r>
          </a:p>
          <a:p>
            <a:pPr eaLnBrk="1" hangingPunct="1"/>
            <a:r>
              <a:rPr lang="en-US" smtClean="0"/>
              <a:t>Don’t hang your curve ball; don’t walk this batter; this ump will not give me a call.</a:t>
            </a:r>
          </a:p>
          <a:p>
            <a:pPr eaLnBrk="1" hangingPunct="1"/>
            <a:r>
              <a:rPr lang="en-US" smtClean="0"/>
              <a:t>If I don’t get a hit this inning the coach is going to pull me</a:t>
            </a:r>
          </a:p>
          <a:p>
            <a:pPr eaLnBrk="1" hangingPunct="1"/>
            <a:r>
              <a:rPr lang="en-US" smtClean="0"/>
              <a:t>Personal keys to success</a:t>
            </a:r>
          </a:p>
          <a:p>
            <a:pPr eaLnBrk="1" hangingPunct="1"/>
            <a:r>
              <a:rPr lang="en-US" smtClean="0"/>
              <a:t>Performance keys to success </a:t>
            </a:r>
          </a:p>
          <a:p>
            <a:pPr lvl="1" eaLnBrk="1" hangingPunct="1"/>
            <a:r>
              <a:rPr lang="en-US" smtClean="0"/>
              <a:t>What are you doing when you’re really on your game?</a:t>
            </a:r>
          </a:p>
        </p:txBody>
      </p:sp>
      <p:sp>
        <p:nvSpPr>
          <p:cNvPr id="3" name="Title 2"/>
          <p:cNvSpPr>
            <a:spLocks noGrp="1"/>
          </p:cNvSpPr>
          <p:nvPr>
            <p:ph type="title"/>
          </p:nvPr>
        </p:nvSpPr>
        <p:spPr/>
        <p:txBody>
          <a:bodyPr/>
          <a:lstStyle/>
          <a:p>
            <a:pPr eaLnBrk="1" hangingPunct="1">
              <a:defRPr/>
            </a:pPr>
            <a:r>
              <a:rPr lang="en-US" dirty="0" smtClean="0"/>
              <a:t>Law of dominant thought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1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 calcmode="lin" valueType="num">
                                      <p:cBhvr>
                                        <p:cTn id="28"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p:cTn id="35" dur="10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36"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 calcmode="lin" valueType="num">
                                      <p:cBhvr>
                                        <p:cTn id="42"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43"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2">
                                            <p:txEl>
                                              <p:pRg st="4" end="4"/>
                                            </p:txEl>
                                          </p:spTgt>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 calcmode="lin" valueType="num">
                                      <p:cBhvr>
                                        <p:cTn id="47" dur="10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48" dur="1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49"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525963"/>
          </a:xfrm>
        </p:spPr>
        <p:txBody>
          <a:bodyPr/>
          <a:lstStyle/>
          <a:p>
            <a:pPr eaLnBrk="1" hangingPunct="1"/>
            <a:r>
              <a:rPr lang="en-US" i="1" smtClean="0"/>
              <a:t>Or your mind will use you</a:t>
            </a:r>
          </a:p>
          <a:p>
            <a:pPr eaLnBrk="1" hangingPunct="1"/>
            <a:r>
              <a:rPr lang="en-US" i="1" smtClean="0"/>
              <a:t>Actions follow our thoughts and images</a:t>
            </a:r>
          </a:p>
          <a:p>
            <a:pPr eaLnBrk="1" hangingPunct="1"/>
            <a:r>
              <a:rPr lang="en-US" i="1" smtClean="0"/>
              <a:t>Don’t look where you don’t want to go</a:t>
            </a:r>
          </a:p>
          <a:p>
            <a:pPr eaLnBrk="1" hangingPunct="1"/>
            <a:r>
              <a:rPr lang="en-US" smtClean="0"/>
              <a:t>Power of visualization and mental rehersal</a:t>
            </a:r>
          </a:p>
          <a:p>
            <a:pPr eaLnBrk="1" hangingPunct="1"/>
            <a:r>
              <a:rPr lang="en-US" smtClean="0"/>
              <a:t>Create your own Mind Gym</a:t>
            </a:r>
          </a:p>
          <a:p>
            <a:pPr lvl="1" eaLnBrk="1" hangingPunct="1"/>
            <a:r>
              <a:rPr lang="en-US" smtClean="0"/>
              <a:t>Mental practice</a:t>
            </a:r>
          </a:p>
          <a:p>
            <a:pPr lvl="1" eaLnBrk="1" hangingPunct="1"/>
            <a:r>
              <a:rPr lang="en-US" smtClean="0"/>
              <a:t>Confidence comes from knowing you are mentally and physically prepared </a:t>
            </a:r>
          </a:p>
          <a:p>
            <a:pPr eaLnBrk="1" hangingPunct="1"/>
            <a:r>
              <a:rPr lang="en-US" smtClean="0"/>
              <a:t>Studies show that within a group of athletes of equal ability, those who receive mental training outperform those who don’t</a:t>
            </a:r>
          </a:p>
          <a:p>
            <a:pPr eaLnBrk="1" hangingPunct="1"/>
            <a:endParaRPr lang="en-US" smtClean="0"/>
          </a:p>
        </p:txBody>
      </p:sp>
      <p:sp>
        <p:nvSpPr>
          <p:cNvPr id="3" name="Title 2"/>
          <p:cNvSpPr>
            <a:spLocks noGrp="1"/>
          </p:cNvSpPr>
          <p:nvPr>
            <p:ph type="title"/>
          </p:nvPr>
        </p:nvSpPr>
        <p:spPr/>
        <p:txBody>
          <a:bodyPr/>
          <a:lstStyle/>
          <a:p>
            <a:pPr eaLnBrk="1" hangingPunct="1">
              <a:defRPr/>
            </a:pPr>
            <a:r>
              <a:rPr lang="en-US" dirty="0" smtClean="0"/>
              <a:t>Learn to use your mind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p:cTn id="11"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p:cTn id="18"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p:cTn id="25"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 calcmode="lin" valueType="num">
                                      <p:cBhvr>
                                        <p:cTn id="32"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4" dur="5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p:cTn id="39"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41" dur="500"/>
                                        <p:tgtEl>
                                          <p:spTgt spid="2">
                                            <p:txEl>
                                              <p:pRg st="4" end="4"/>
                                            </p:txEl>
                                          </p:spTgt>
                                        </p:tgtEl>
                                      </p:cBhvr>
                                    </p:animEffect>
                                  </p:childTnLst>
                                </p:cTn>
                              </p:par>
                              <p:par>
                                <p:cTn id="42" presetID="53" presetClass="entr" presetSubtype="0" fill="hold" grpId="0" nodeType="withEffect">
                                  <p:stCondLst>
                                    <p:cond delay="0"/>
                                  </p:stCondLst>
                                  <p:childTnLst>
                                    <p:set>
                                      <p:cBhvr>
                                        <p:cTn id="43" dur="1" fill="hold">
                                          <p:stCondLst>
                                            <p:cond delay="0"/>
                                          </p:stCondLst>
                                        </p:cTn>
                                        <p:tgtEl>
                                          <p:spTgt spid="2">
                                            <p:txEl>
                                              <p:pRg st="5" end="5"/>
                                            </p:txEl>
                                          </p:spTgt>
                                        </p:tgtEl>
                                        <p:attrNameLst>
                                          <p:attrName>style.visibility</p:attrName>
                                        </p:attrNameLst>
                                      </p:cBhvr>
                                      <p:to>
                                        <p:strVal val="visible"/>
                                      </p:to>
                                    </p:set>
                                    <p:anim calcmode="lin" valueType="num">
                                      <p:cBhvr>
                                        <p:cTn id="44"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5"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46" dur="500"/>
                                        <p:tgtEl>
                                          <p:spTgt spid="2">
                                            <p:txEl>
                                              <p:pRg st="5" end="5"/>
                                            </p:txEl>
                                          </p:spTgt>
                                        </p:tgtEl>
                                      </p:cBhvr>
                                    </p:animEffect>
                                  </p:childTnLst>
                                </p:cTn>
                              </p:par>
                              <p:par>
                                <p:cTn id="47" presetID="53" presetClass="entr" presetSubtype="0" fill="hold" grpId="0" nodeType="with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 calcmode="lin" valueType="num">
                                      <p:cBhvr>
                                        <p:cTn id="49"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2">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 calcmode="lin" valueType="num">
                                      <p:cBhvr>
                                        <p:cTn id="56"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i="1" smtClean="0"/>
              <a:t>Under pressure you can perform fifteen percent better or worse – Scott Hamilton</a:t>
            </a:r>
          </a:p>
          <a:p>
            <a:pPr eaLnBrk="1" hangingPunct="1"/>
            <a:r>
              <a:rPr lang="en-US" i="1" smtClean="0"/>
              <a:t>When you have fun, it changes all the pressure into pleasure. –Ken Griffey Sr.</a:t>
            </a:r>
          </a:p>
        </p:txBody>
      </p:sp>
      <p:sp>
        <p:nvSpPr>
          <p:cNvPr id="3" name="Title 2"/>
          <p:cNvSpPr>
            <a:spLocks noGrp="1"/>
          </p:cNvSpPr>
          <p:nvPr>
            <p:ph type="title"/>
          </p:nvPr>
        </p:nvSpPr>
        <p:spPr/>
        <p:txBody>
          <a:bodyPr/>
          <a:lstStyle/>
          <a:p>
            <a:pPr eaLnBrk="1" hangingPunct="1">
              <a:defRPr/>
            </a:pPr>
            <a:r>
              <a:rPr lang="en-US" dirty="0" smtClean="0"/>
              <a:t>The Pressure Principal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grpId="0" nodeType="clickEffect">
                                  <p:stCondLst>
                                    <p:cond delay="0"/>
                                  </p:stCondLst>
                                  <p:iterate type="lt">
                                    <p:tmPct val="10000"/>
                                  </p:iterate>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anim calcmode="lin" valueType="num">
                                      <p:cBhvr>
                                        <p:cTn id="12" dur="1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13" dur="1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grpId="0" nodeType="clickEffect">
                                  <p:stCondLst>
                                    <p:cond delay="0"/>
                                  </p:stCondLst>
                                  <p:iterate type="lt">
                                    <p:tmPct val="10000"/>
                                  </p:iterate>
                                  <p:childTnLst>
                                    <p:set>
                                      <p:cBhvr>
                                        <p:cTn id="17" dur="1" fill="hold">
                                          <p:stCondLst>
                                            <p:cond delay="0"/>
                                          </p:stCondLst>
                                        </p:cTn>
                                        <p:tgtEl>
                                          <p:spTgt spid="2">
                                            <p:txEl>
                                              <p:pRg st="1" end="1"/>
                                            </p:txEl>
                                          </p:spTgt>
                                        </p:tgtEl>
                                        <p:attrNameLst>
                                          <p:attrName>style.visibility</p:attrName>
                                        </p:attrNameLst>
                                      </p:cBhvr>
                                      <p:to>
                                        <p:strVal val="visible"/>
                                      </p:to>
                                    </p:set>
                                    <p:animEffect transition="in" filter="fade">
                                      <p:cBhvr>
                                        <p:cTn id="18" dur="1000"/>
                                        <p:tgtEl>
                                          <p:spTgt spid="2">
                                            <p:txEl>
                                              <p:pRg st="1" end="1"/>
                                            </p:txEl>
                                          </p:spTgt>
                                        </p:tgtEl>
                                      </p:cBhvr>
                                    </p:animEffect>
                                    <p:anim calcmode="lin" valueType="num">
                                      <p:cBhvr>
                                        <p:cTn id="19" dur="1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20" dur="1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Competitive</a:t>
            </a:r>
          </a:p>
        </p:txBody>
      </p:sp>
      <p:sp>
        <p:nvSpPr>
          <p:cNvPr id="56323" name="Rectangle 3"/>
          <p:cNvSpPr>
            <a:spLocks noGrp="1"/>
          </p:cNvSpPr>
          <p:nvPr>
            <p:ph type="body" idx="1"/>
          </p:nvPr>
        </p:nvSpPr>
        <p:spPr/>
        <p:txBody>
          <a:bodyPr/>
          <a:lstStyle/>
          <a:p>
            <a:pPr marL="342900" indent="-342900"/>
            <a:r>
              <a:rPr lang="en-US" smtClean="0"/>
              <a:t>A competitor finds a way to win</a:t>
            </a:r>
          </a:p>
          <a:p>
            <a:pPr marL="342900" indent="-342900"/>
            <a:r>
              <a:rPr lang="en-US" smtClean="0"/>
              <a:t>Take bad breaks and use them to drive themselves harder</a:t>
            </a:r>
          </a:p>
          <a:p>
            <a:pPr marL="1143000" lvl="2"/>
            <a:r>
              <a:rPr lang="en-US" smtClean="0"/>
              <a:t>Quitters take bad breaks and use them as reasons to give up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56322"/>
                                        </p:tgtEl>
                                        <p:attrNameLst>
                                          <p:attrName>style.visibility</p:attrName>
                                        </p:attrNameLst>
                                      </p:cBhvr>
                                      <p:to>
                                        <p:strVal val="visible"/>
                                      </p:to>
                                    </p:set>
                                    <p:anim calcmode="discrete" valueType="clr">
                                      <p:cBhvr override="childStyle">
                                        <p:cTn id="7" dur="80"/>
                                        <p:tgtEl>
                                          <p:spTgt spid="5632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6322"/>
                                        </p:tgtEl>
                                        <p:attrNameLst>
                                          <p:attrName>fillcolor</p:attrName>
                                        </p:attrNameLst>
                                      </p:cBhvr>
                                      <p:tavLst>
                                        <p:tav tm="0">
                                          <p:val>
                                            <p:clrVal>
                                              <a:schemeClr val="accent2"/>
                                            </p:clrVal>
                                          </p:val>
                                        </p:tav>
                                        <p:tav tm="50000">
                                          <p:val>
                                            <p:clrVal>
                                              <a:schemeClr val="hlink"/>
                                            </p:clrVal>
                                          </p:val>
                                        </p:tav>
                                      </p:tavLst>
                                    </p:anim>
                                    <p:set>
                                      <p:cBhvr>
                                        <p:cTn id="9" dur="80"/>
                                        <p:tgtEl>
                                          <p:spTgt spid="5632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6323">
                                            <p:txEl>
                                              <p:pRg st="0" end="0"/>
                                            </p:txEl>
                                          </p:spTgt>
                                        </p:tgtEl>
                                        <p:attrNameLst>
                                          <p:attrName>style.visibility</p:attrName>
                                        </p:attrNameLst>
                                      </p:cBhvr>
                                      <p:to>
                                        <p:strVal val="visible"/>
                                      </p:to>
                                    </p:set>
                                    <p:animEffect transition="in" filter="fade">
                                      <p:cBhvr>
                                        <p:cTn id="14" dur="2000"/>
                                        <p:tgtEl>
                                          <p:spTgt spid="5632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6323">
                                            <p:txEl>
                                              <p:pRg st="1" end="1"/>
                                            </p:txEl>
                                          </p:spTgt>
                                        </p:tgtEl>
                                        <p:attrNameLst>
                                          <p:attrName>style.visibility</p:attrName>
                                        </p:attrNameLst>
                                      </p:cBhvr>
                                      <p:to>
                                        <p:strVal val="visible"/>
                                      </p:to>
                                    </p:set>
                                    <p:animEffect transition="in" filter="fade">
                                      <p:cBhvr>
                                        <p:cTn id="19" dur="2000"/>
                                        <p:tgtEl>
                                          <p:spTgt spid="56323">
                                            <p:txEl>
                                              <p:pRg st="1" end="1"/>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6323">
                                            <p:txEl>
                                              <p:pRg st="2" end="2"/>
                                            </p:txEl>
                                          </p:spTgt>
                                        </p:tgtEl>
                                        <p:attrNameLst>
                                          <p:attrName>style.visibility</p:attrName>
                                        </p:attrNameLst>
                                      </p:cBhvr>
                                      <p:to>
                                        <p:strVal val="visible"/>
                                      </p:to>
                                    </p:set>
                                    <p:animEffect transition="in" filter="fade">
                                      <p:cBhvr>
                                        <p:cTn id="22" dur="20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Confident</a:t>
            </a:r>
          </a:p>
        </p:txBody>
      </p:sp>
      <p:sp>
        <p:nvSpPr>
          <p:cNvPr id="60419" name="Rectangle 3"/>
          <p:cNvSpPr>
            <a:spLocks noGrp="1"/>
          </p:cNvSpPr>
          <p:nvPr>
            <p:ph type="body" idx="1"/>
          </p:nvPr>
        </p:nvSpPr>
        <p:spPr/>
        <p:txBody>
          <a:bodyPr/>
          <a:lstStyle/>
          <a:p>
            <a:pPr marL="342900" indent="-342900"/>
            <a:r>
              <a:rPr lang="en-US" i="1" smtClean="0"/>
              <a:t>Every time I play, in my own mind I’m the favorite</a:t>
            </a:r>
            <a:r>
              <a:rPr lang="en-US" smtClean="0"/>
              <a:t> – Tiger Woods</a:t>
            </a:r>
          </a:p>
          <a:p>
            <a:pPr marL="342900" indent="-342900"/>
            <a:r>
              <a:rPr lang="en-US" smtClean="0"/>
              <a:t>Can do attitude</a:t>
            </a:r>
          </a:p>
          <a:p>
            <a:pPr marL="342900" indent="-342900"/>
            <a:r>
              <a:rPr lang="en-US" smtClean="0"/>
              <a:t>Belief they can handle whatever comes their way</a:t>
            </a:r>
          </a:p>
          <a:p>
            <a:pPr marL="342900" indent="-342900"/>
            <a:r>
              <a:rPr lang="en-US" smtClean="0"/>
              <a:t>Almost never fall victim to self-defeating thoughts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60418"/>
                                        </p:tgtEl>
                                        <p:attrNameLst>
                                          <p:attrName>style.visibility</p:attrName>
                                        </p:attrNameLst>
                                      </p:cBhvr>
                                      <p:to>
                                        <p:strVal val="visible"/>
                                      </p:to>
                                    </p:set>
                                    <p:anim calcmode="discrete" valueType="clr">
                                      <p:cBhvr override="childStyle">
                                        <p:cTn id="7" dur="80"/>
                                        <p:tgtEl>
                                          <p:spTgt spid="6041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0418"/>
                                        </p:tgtEl>
                                        <p:attrNameLst>
                                          <p:attrName>fillcolor</p:attrName>
                                        </p:attrNameLst>
                                      </p:cBhvr>
                                      <p:tavLst>
                                        <p:tav tm="0">
                                          <p:val>
                                            <p:clrVal>
                                              <a:schemeClr val="accent2"/>
                                            </p:clrVal>
                                          </p:val>
                                        </p:tav>
                                        <p:tav tm="50000">
                                          <p:val>
                                            <p:clrVal>
                                              <a:schemeClr val="hlink"/>
                                            </p:clrVal>
                                          </p:val>
                                        </p:tav>
                                      </p:tavLst>
                                    </p:anim>
                                    <p:set>
                                      <p:cBhvr>
                                        <p:cTn id="9" dur="80"/>
                                        <p:tgtEl>
                                          <p:spTgt spid="6041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0419">
                                            <p:txEl>
                                              <p:pRg st="0" end="0"/>
                                            </p:txEl>
                                          </p:spTgt>
                                        </p:tgtEl>
                                        <p:attrNameLst>
                                          <p:attrName>style.visibility</p:attrName>
                                        </p:attrNameLst>
                                      </p:cBhvr>
                                      <p:to>
                                        <p:strVal val="visible"/>
                                      </p:to>
                                    </p:set>
                                    <p:animEffect transition="in" filter="fade">
                                      <p:cBhvr>
                                        <p:cTn id="14" dur="2000"/>
                                        <p:tgtEl>
                                          <p:spTgt spid="6041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0419">
                                            <p:txEl>
                                              <p:pRg st="1" end="1"/>
                                            </p:txEl>
                                          </p:spTgt>
                                        </p:tgtEl>
                                        <p:attrNameLst>
                                          <p:attrName>style.visibility</p:attrName>
                                        </p:attrNameLst>
                                      </p:cBhvr>
                                      <p:to>
                                        <p:strVal val="visible"/>
                                      </p:to>
                                    </p:set>
                                    <p:animEffect transition="in" filter="fade">
                                      <p:cBhvr>
                                        <p:cTn id="19" dur="2000"/>
                                        <p:tgtEl>
                                          <p:spTgt spid="60419">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0419">
                                            <p:txEl>
                                              <p:pRg st="2" end="2"/>
                                            </p:txEl>
                                          </p:spTgt>
                                        </p:tgtEl>
                                        <p:attrNameLst>
                                          <p:attrName>style.visibility</p:attrName>
                                        </p:attrNameLst>
                                      </p:cBhvr>
                                      <p:to>
                                        <p:strVal val="visible"/>
                                      </p:to>
                                    </p:set>
                                    <p:animEffect transition="in" filter="fade">
                                      <p:cBhvr>
                                        <p:cTn id="24" dur="2000"/>
                                        <p:tgtEl>
                                          <p:spTgt spid="60419">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0419">
                                            <p:txEl>
                                              <p:pRg st="3" end="3"/>
                                            </p:txEl>
                                          </p:spTgt>
                                        </p:tgtEl>
                                        <p:attrNameLst>
                                          <p:attrName>style.visibility</p:attrName>
                                        </p:attrNameLst>
                                      </p:cBhvr>
                                      <p:to>
                                        <p:strVal val="visible"/>
                                      </p:to>
                                    </p:set>
                                    <p:animEffect transition="in" filter="fade">
                                      <p:cBhvr>
                                        <p:cTn id="29" dur="2000"/>
                                        <p:tgtEl>
                                          <p:spTgt spid="604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Control</a:t>
            </a:r>
          </a:p>
        </p:txBody>
      </p:sp>
      <p:sp>
        <p:nvSpPr>
          <p:cNvPr id="62467" name="Rectangle 3"/>
          <p:cNvSpPr>
            <a:spLocks noGrp="1"/>
          </p:cNvSpPr>
          <p:nvPr>
            <p:ph type="body" idx="1"/>
          </p:nvPr>
        </p:nvSpPr>
        <p:spPr/>
        <p:txBody>
          <a:bodyPr/>
          <a:lstStyle/>
          <a:p>
            <a:pPr marL="342900" indent="-342900"/>
            <a:r>
              <a:rPr lang="en-US" sz="2300" smtClean="0"/>
              <a:t>Successful athletes are able to control their emotions and behavior</a:t>
            </a:r>
          </a:p>
          <a:p>
            <a:pPr marL="342900" indent="-342900"/>
            <a:r>
              <a:rPr lang="en-US" sz="2300" smtClean="0"/>
              <a:t>They focus on what they can control and don’t allow things that are out of their control to affect them</a:t>
            </a:r>
          </a:p>
          <a:p>
            <a:pPr marL="342900" indent="-342900"/>
            <a:r>
              <a:rPr lang="en-US" sz="2300" smtClean="0"/>
              <a:t>Maintain poise, concentration, and emotional control under the greatest pressure and the most challenging situations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62466"/>
                                        </p:tgtEl>
                                        <p:attrNameLst>
                                          <p:attrName>style.visibility</p:attrName>
                                        </p:attrNameLst>
                                      </p:cBhvr>
                                      <p:to>
                                        <p:strVal val="visible"/>
                                      </p:to>
                                    </p:set>
                                    <p:anim calcmode="discrete" valueType="clr">
                                      <p:cBhvr override="childStyle">
                                        <p:cTn id="7" dur="80"/>
                                        <p:tgtEl>
                                          <p:spTgt spid="6246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2466"/>
                                        </p:tgtEl>
                                        <p:attrNameLst>
                                          <p:attrName>fillcolor</p:attrName>
                                        </p:attrNameLst>
                                      </p:cBhvr>
                                      <p:tavLst>
                                        <p:tav tm="0">
                                          <p:val>
                                            <p:clrVal>
                                              <a:schemeClr val="accent2"/>
                                            </p:clrVal>
                                          </p:val>
                                        </p:tav>
                                        <p:tav tm="50000">
                                          <p:val>
                                            <p:clrVal>
                                              <a:schemeClr val="hlink"/>
                                            </p:clrVal>
                                          </p:val>
                                        </p:tav>
                                      </p:tavLst>
                                    </p:anim>
                                    <p:set>
                                      <p:cBhvr>
                                        <p:cTn id="9" dur="80"/>
                                        <p:tgtEl>
                                          <p:spTgt spid="6246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2467">
                                            <p:txEl>
                                              <p:pRg st="0" end="0"/>
                                            </p:txEl>
                                          </p:spTgt>
                                        </p:tgtEl>
                                        <p:attrNameLst>
                                          <p:attrName>style.visibility</p:attrName>
                                        </p:attrNameLst>
                                      </p:cBhvr>
                                      <p:to>
                                        <p:strVal val="visible"/>
                                      </p:to>
                                    </p:set>
                                    <p:animEffect transition="in" filter="fade">
                                      <p:cBhvr>
                                        <p:cTn id="14" dur="2000"/>
                                        <p:tgtEl>
                                          <p:spTgt spid="6246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2467">
                                            <p:txEl>
                                              <p:pRg st="1" end="1"/>
                                            </p:txEl>
                                          </p:spTgt>
                                        </p:tgtEl>
                                        <p:attrNameLst>
                                          <p:attrName>style.visibility</p:attrName>
                                        </p:attrNameLst>
                                      </p:cBhvr>
                                      <p:to>
                                        <p:strVal val="visible"/>
                                      </p:to>
                                    </p:set>
                                    <p:animEffect transition="in" filter="fade">
                                      <p:cBhvr>
                                        <p:cTn id="19" dur="2000"/>
                                        <p:tgtEl>
                                          <p:spTgt spid="6246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2467">
                                            <p:txEl>
                                              <p:pRg st="2" end="2"/>
                                            </p:txEl>
                                          </p:spTgt>
                                        </p:tgtEl>
                                        <p:attrNameLst>
                                          <p:attrName>style.visibility</p:attrName>
                                        </p:attrNameLst>
                                      </p:cBhvr>
                                      <p:to>
                                        <p:strVal val="visible"/>
                                      </p:to>
                                    </p:set>
                                    <p:animEffect transition="in" filter="fade">
                                      <p:cBhvr>
                                        <p:cTn id="24" dur="2000"/>
                                        <p:tgtEl>
                                          <p:spTgt spid="624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Committed</a:t>
            </a:r>
          </a:p>
        </p:txBody>
      </p:sp>
      <p:sp>
        <p:nvSpPr>
          <p:cNvPr id="64515" name="Rectangle 3"/>
          <p:cNvSpPr>
            <a:spLocks noGrp="1"/>
          </p:cNvSpPr>
          <p:nvPr>
            <p:ph type="body" idx="1"/>
          </p:nvPr>
        </p:nvSpPr>
        <p:spPr/>
        <p:txBody>
          <a:bodyPr/>
          <a:lstStyle/>
          <a:p>
            <a:pPr marL="342900" indent="-342900"/>
            <a:r>
              <a:rPr lang="en-US" smtClean="0"/>
              <a:t>Focus time and energy on their goals and dreams</a:t>
            </a:r>
          </a:p>
          <a:p>
            <a:pPr marL="342900" indent="-342900"/>
            <a:r>
              <a:rPr lang="en-US" smtClean="0"/>
              <a:t>self directed and highly motivated</a:t>
            </a:r>
          </a:p>
          <a:p>
            <a:pPr marL="342900" indent="-342900"/>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64514"/>
                                        </p:tgtEl>
                                        <p:attrNameLst>
                                          <p:attrName>style.visibility</p:attrName>
                                        </p:attrNameLst>
                                      </p:cBhvr>
                                      <p:to>
                                        <p:strVal val="visible"/>
                                      </p:to>
                                    </p:set>
                                    <p:anim calcmode="discrete" valueType="clr">
                                      <p:cBhvr override="childStyle">
                                        <p:cTn id="7" dur="80"/>
                                        <p:tgtEl>
                                          <p:spTgt spid="6451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4514"/>
                                        </p:tgtEl>
                                        <p:attrNameLst>
                                          <p:attrName>fillcolor</p:attrName>
                                        </p:attrNameLst>
                                      </p:cBhvr>
                                      <p:tavLst>
                                        <p:tav tm="0">
                                          <p:val>
                                            <p:clrVal>
                                              <a:schemeClr val="accent2"/>
                                            </p:clrVal>
                                          </p:val>
                                        </p:tav>
                                        <p:tav tm="50000">
                                          <p:val>
                                            <p:clrVal>
                                              <a:schemeClr val="hlink"/>
                                            </p:clrVal>
                                          </p:val>
                                        </p:tav>
                                      </p:tavLst>
                                    </p:anim>
                                    <p:set>
                                      <p:cBhvr>
                                        <p:cTn id="9" dur="80"/>
                                        <p:tgtEl>
                                          <p:spTgt spid="6451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4515">
                                            <p:txEl>
                                              <p:pRg st="0" end="0"/>
                                            </p:txEl>
                                          </p:spTgt>
                                        </p:tgtEl>
                                        <p:attrNameLst>
                                          <p:attrName>style.visibility</p:attrName>
                                        </p:attrNameLst>
                                      </p:cBhvr>
                                      <p:to>
                                        <p:strVal val="visible"/>
                                      </p:to>
                                    </p:set>
                                    <p:animEffect transition="in" filter="fade">
                                      <p:cBhvr>
                                        <p:cTn id="14" dur="2000"/>
                                        <p:tgtEl>
                                          <p:spTgt spid="6451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4515">
                                            <p:txEl>
                                              <p:pRg st="1" end="1"/>
                                            </p:txEl>
                                          </p:spTgt>
                                        </p:tgtEl>
                                        <p:attrNameLst>
                                          <p:attrName>style.visibility</p:attrName>
                                        </p:attrNameLst>
                                      </p:cBhvr>
                                      <p:to>
                                        <p:strVal val="visible"/>
                                      </p:to>
                                    </p:set>
                                    <p:animEffect transition="in" filter="fade">
                                      <p:cBhvr>
                                        <p:cTn id="19" dur="2000"/>
                                        <p:tgtEl>
                                          <p:spTgt spid="645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Composure</a:t>
            </a:r>
          </a:p>
        </p:txBody>
      </p:sp>
      <p:sp>
        <p:nvSpPr>
          <p:cNvPr id="66563" name="Rectangle 3"/>
          <p:cNvSpPr>
            <a:spLocks noGrp="1"/>
          </p:cNvSpPr>
          <p:nvPr>
            <p:ph type="body" idx="1"/>
          </p:nvPr>
        </p:nvSpPr>
        <p:spPr/>
        <p:txBody>
          <a:bodyPr/>
          <a:lstStyle/>
          <a:p>
            <a:pPr marL="342900" indent="-342900"/>
            <a:r>
              <a:rPr lang="en-US" smtClean="0"/>
              <a:t>know how to stay focused and deal with adversity</a:t>
            </a:r>
          </a:p>
          <a:p>
            <a:pPr marL="342900" indent="-342900"/>
            <a:r>
              <a:rPr lang="en-US" smtClean="0"/>
              <a:t>You can expect bad calls in a game, how you manage your emoti90ns can determine whether you win or lose</a:t>
            </a:r>
          </a:p>
          <a:p>
            <a:pPr marL="342900" indent="-342900"/>
            <a:r>
              <a:rPr lang="en-US" smtClean="0"/>
              <a:t>Phoenix Fire Department</a:t>
            </a:r>
          </a:p>
          <a:p>
            <a:pPr marL="742950" lvl="1" indent="-285750"/>
            <a:r>
              <a:rPr lang="en-US" smtClean="0"/>
              <a:t>Keep your cool when the heat is on</a:t>
            </a:r>
          </a:p>
          <a:p>
            <a:pPr marL="342900" indent="-342900"/>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66562"/>
                                        </p:tgtEl>
                                        <p:attrNameLst>
                                          <p:attrName>style.visibility</p:attrName>
                                        </p:attrNameLst>
                                      </p:cBhvr>
                                      <p:to>
                                        <p:strVal val="visible"/>
                                      </p:to>
                                    </p:set>
                                    <p:anim calcmode="discrete" valueType="clr">
                                      <p:cBhvr override="childStyle">
                                        <p:cTn id="7" dur="80"/>
                                        <p:tgtEl>
                                          <p:spTgt spid="6656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6562"/>
                                        </p:tgtEl>
                                        <p:attrNameLst>
                                          <p:attrName>fillcolor</p:attrName>
                                        </p:attrNameLst>
                                      </p:cBhvr>
                                      <p:tavLst>
                                        <p:tav tm="0">
                                          <p:val>
                                            <p:clrVal>
                                              <a:schemeClr val="accent2"/>
                                            </p:clrVal>
                                          </p:val>
                                        </p:tav>
                                        <p:tav tm="50000">
                                          <p:val>
                                            <p:clrVal>
                                              <a:schemeClr val="hlink"/>
                                            </p:clrVal>
                                          </p:val>
                                        </p:tav>
                                      </p:tavLst>
                                    </p:anim>
                                    <p:set>
                                      <p:cBhvr>
                                        <p:cTn id="9" dur="80"/>
                                        <p:tgtEl>
                                          <p:spTgt spid="6656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6563">
                                            <p:txEl>
                                              <p:pRg st="0" end="0"/>
                                            </p:txEl>
                                          </p:spTgt>
                                        </p:tgtEl>
                                        <p:attrNameLst>
                                          <p:attrName>style.visibility</p:attrName>
                                        </p:attrNameLst>
                                      </p:cBhvr>
                                      <p:to>
                                        <p:strVal val="visible"/>
                                      </p:to>
                                    </p:set>
                                    <p:animEffect transition="in" filter="fade">
                                      <p:cBhvr>
                                        <p:cTn id="14" dur="2000"/>
                                        <p:tgtEl>
                                          <p:spTgt spid="6656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6563">
                                            <p:txEl>
                                              <p:pRg st="1" end="1"/>
                                            </p:txEl>
                                          </p:spTgt>
                                        </p:tgtEl>
                                        <p:attrNameLst>
                                          <p:attrName>style.visibility</p:attrName>
                                        </p:attrNameLst>
                                      </p:cBhvr>
                                      <p:to>
                                        <p:strVal val="visible"/>
                                      </p:to>
                                    </p:set>
                                    <p:animEffect transition="in" filter="fade">
                                      <p:cBhvr>
                                        <p:cTn id="19" dur="2000"/>
                                        <p:tgtEl>
                                          <p:spTgt spid="6656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6563">
                                            <p:txEl>
                                              <p:pRg st="2" end="2"/>
                                            </p:txEl>
                                          </p:spTgt>
                                        </p:tgtEl>
                                        <p:attrNameLst>
                                          <p:attrName>style.visibility</p:attrName>
                                        </p:attrNameLst>
                                      </p:cBhvr>
                                      <p:to>
                                        <p:strVal val="visible"/>
                                      </p:to>
                                    </p:set>
                                    <p:animEffect transition="in" filter="fade">
                                      <p:cBhvr>
                                        <p:cTn id="24" dur="2000"/>
                                        <p:tgtEl>
                                          <p:spTgt spid="66563">
                                            <p:txEl>
                                              <p:pRg st="2" end="2"/>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6563">
                                            <p:txEl>
                                              <p:pRg st="3" end="3"/>
                                            </p:txEl>
                                          </p:spTgt>
                                        </p:tgtEl>
                                        <p:attrNameLst>
                                          <p:attrName>style.visibility</p:attrName>
                                        </p:attrNameLst>
                                      </p:cBhvr>
                                      <p:to>
                                        <p:strVal val="visible"/>
                                      </p:to>
                                    </p:set>
                                    <p:animEffect transition="in" filter="fade">
                                      <p:cBhvr>
                                        <p:cTn id="27" dur="2000"/>
                                        <p:tgtEl>
                                          <p:spTgt spid="665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Courage</a:t>
            </a:r>
          </a:p>
        </p:txBody>
      </p:sp>
      <p:sp>
        <p:nvSpPr>
          <p:cNvPr id="68611" name="Rectangle 3"/>
          <p:cNvSpPr>
            <a:spLocks noGrp="1"/>
          </p:cNvSpPr>
          <p:nvPr>
            <p:ph type="body" idx="1"/>
          </p:nvPr>
        </p:nvSpPr>
        <p:spPr/>
        <p:txBody>
          <a:bodyPr/>
          <a:lstStyle/>
          <a:p>
            <a:r>
              <a:rPr lang="en-US" smtClean="0"/>
              <a:t>Must be willing to take a risk</a:t>
            </a:r>
          </a:p>
          <a:p>
            <a:pPr lvl="1"/>
            <a:r>
              <a:rPr lang="en-US" smtClean="0"/>
              <a:t>that is what peak performers do</a:t>
            </a:r>
          </a:p>
          <a:p>
            <a:r>
              <a:rPr lang="en-US" smtClean="0"/>
              <a:t>Adversity Quotient</a:t>
            </a:r>
          </a:p>
          <a:p>
            <a:pPr lvl="1"/>
            <a:r>
              <a:rPr lang="en-US" smtClean="0"/>
              <a:t>by Paul Stoltz</a:t>
            </a:r>
          </a:p>
          <a:p>
            <a:pPr lvl="2"/>
            <a:r>
              <a:rPr lang="en-US" smtClean="0"/>
              <a:t>compares success with a mountain</a:t>
            </a:r>
          </a:p>
          <a:p>
            <a:pPr lvl="2"/>
            <a:r>
              <a:rPr lang="en-US" smtClean="0"/>
              <a:t>Only climbers get to the top</a:t>
            </a:r>
          </a:p>
          <a:p>
            <a:pPr lvl="2"/>
            <a:r>
              <a:rPr lang="en-US" smtClean="0"/>
              <a:t>Campers get part way up and decide to stay where they are, will never feel as alive or as proud as the climbers</a:t>
            </a:r>
          </a:p>
          <a:p>
            <a:r>
              <a:rPr lang="en-US" smtClean="0"/>
              <a:t>It takes courage to grow up and achieve your full potential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68610"/>
                                        </p:tgtEl>
                                        <p:attrNameLst>
                                          <p:attrName>style.visibility</p:attrName>
                                        </p:attrNameLst>
                                      </p:cBhvr>
                                      <p:to>
                                        <p:strVal val="visible"/>
                                      </p:to>
                                    </p:set>
                                    <p:anim calcmode="discrete" valueType="clr">
                                      <p:cBhvr override="childStyle">
                                        <p:cTn id="7" dur="80"/>
                                        <p:tgtEl>
                                          <p:spTgt spid="686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8610"/>
                                        </p:tgtEl>
                                        <p:attrNameLst>
                                          <p:attrName>fillcolor</p:attrName>
                                        </p:attrNameLst>
                                      </p:cBhvr>
                                      <p:tavLst>
                                        <p:tav tm="0">
                                          <p:val>
                                            <p:clrVal>
                                              <a:schemeClr val="accent2"/>
                                            </p:clrVal>
                                          </p:val>
                                        </p:tav>
                                        <p:tav tm="50000">
                                          <p:val>
                                            <p:clrVal>
                                              <a:schemeClr val="hlink"/>
                                            </p:clrVal>
                                          </p:val>
                                        </p:tav>
                                      </p:tavLst>
                                    </p:anim>
                                    <p:set>
                                      <p:cBhvr>
                                        <p:cTn id="9" dur="80"/>
                                        <p:tgtEl>
                                          <p:spTgt spid="6861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8611">
                                            <p:txEl>
                                              <p:pRg st="0" end="0"/>
                                            </p:txEl>
                                          </p:spTgt>
                                        </p:tgtEl>
                                        <p:attrNameLst>
                                          <p:attrName>style.visibility</p:attrName>
                                        </p:attrNameLst>
                                      </p:cBhvr>
                                      <p:to>
                                        <p:strVal val="visible"/>
                                      </p:to>
                                    </p:set>
                                    <p:animEffect transition="in" filter="fade">
                                      <p:cBhvr>
                                        <p:cTn id="14" dur="2000"/>
                                        <p:tgtEl>
                                          <p:spTgt spid="68611">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68611">
                                            <p:txEl>
                                              <p:pRg st="1" end="1"/>
                                            </p:txEl>
                                          </p:spTgt>
                                        </p:tgtEl>
                                        <p:attrNameLst>
                                          <p:attrName>style.visibility</p:attrName>
                                        </p:attrNameLst>
                                      </p:cBhvr>
                                      <p:to>
                                        <p:strVal val="visible"/>
                                      </p:to>
                                    </p:set>
                                    <p:animEffect transition="in" filter="fade">
                                      <p:cBhvr>
                                        <p:cTn id="17" dur="2000"/>
                                        <p:tgtEl>
                                          <p:spTgt spid="686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8611">
                                            <p:txEl>
                                              <p:pRg st="2" end="2"/>
                                            </p:txEl>
                                          </p:spTgt>
                                        </p:tgtEl>
                                        <p:attrNameLst>
                                          <p:attrName>style.visibility</p:attrName>
                                        </p:attrNameLst>
                                      </p:cBhvr>
                                      <p:to>
                                        <p:strVal val="visible"/>
                                      </p:to>
                                    </p:set>
                                    <p:animEffect transition="in" filter="fade">
                                      <p:cBhvr>
                                        <p:cTn id="22" dur="2000"/>
                                        <p:tgtEl>
                                          <p:spTgt spid="68611">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8611">
                                            <p:txEl>
                                              <p:pRg st="3" end="3"/>
                                            </p:txEl>
                                          </p:spTgt>
                                        </p:tgtEl>
                                        <p:attrNameLst>
                                          <p:attrName>style.visibility</p:attrName>
                                        </p:attrNameLst>
                                      </p:cBhvr>
                                      <p:to>
                                        <p:strVal val="visible"/>
                                      </p:to>
                                    </p:set>
                                    <p:animEffect transition="in" filter="fade">
                                      <p:cBhvr>
                                        <p:cTn id="25" dur="2000"/>
                                        <p:tgtEl>
                                          <p:spTgt spid="68611">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8611">
                                            <p:txEl>
                                              <p:pRg st="4" end="4"/>
                                            </p:txEl>
                                          </p:spTgt>
                                        </p:tgtEl>
                                        <p:attrNameLst>
                                          <p:attrName>style.visibility</p:attrName>
                                        </p:attrNameLst>
                                      </p:cBhvr>
                                      <p:to>
                                        <p:strVal val="visible"/>
                                      </p:to>
                                    </p:set>
                                    <p:animEffect transition="in" filter="fade">
                                      <p:cBhvr>
                                        <p:cTn id="28" dur="2000"/>
                                        <p:tgtEl>
                                          <p:spTgt spid="68611">
                                            <p:txEl>
                                              <p:pRg st="4" end="4"/>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8611">
                                            <p:txEl>
                                              <p:pRg st="5" end="5"/>
                                            </p:txEl>
                                          </p:spTgt>
                                        </p:tgtEl>
                                        <p:attrNameLst>
                                          <p:attrName>style.visibility</p:attrName>
                                        </p:attrNameLst>
                                      </p:cBhvr>
                                      <p:to>
                                        <p:strVal val="visible"/>
                                      </p:to>
                                    </p:set>
                                    <p:animEffect transition="in" filter="fade">
                                      <p:cBhvr>
                                        <p:cTn id="31" dur="2000"/>
                                        <p:tgtEl>
                                          <p:spTgt spid="68611">
                                            <p:txEl>
                                              <p:pRg st="5" end="5"/>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8611">
                                            <p:txEl>
                                              <p:pRg st="6" end="6"/>
                                            </p:txEl>
                                          </p:spTgt>
                                        </p:tgtEl>
                                        <p:attrNameLst>
                                          <p:attrName>style.visibility</p:attrName>
                                        </p:attrNameLst>
                                      </p:cBhvr>
                                      <p:to>
                                        <p:strVal val="visible"/>
                                      </p:to>
                                    </p:set>
                                    <p:animEffect transition="in" filter="fade">
                                      <p:cBhvr>
                                        <p:cTn id="34" dur="2000"/>
                                        <p:tgtEl>
                                          <p:spTgt spid="68611">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68611">
                                            <p:txEl>
                                              <p:pRg st="7" end="7"/>
                                            </p:txEl>
                                          </p:spTgt>
                                        </p:tgtEl>
                                        <p:attrNameLst>
                                          <p:attrName>style.visibility</p:attrName>
                                        </p:attrNameLst>
                                      </p:cBhvr>
                                      <p:to>
                                        <p:strVal val="visible"/>
                                      </p:to>
                                    </p:set>
                                    <p:animEffect transition="in" filter="fade">
                                      <p:cBhvr>
                                        <p:cTn id="39" dur="2000"/>
                                        <p:tgtEl>
                                          <p:spTgt spid="686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Consistency</a:t>
            </a:r>
          </a:p>
        </p:txBody>
      </p:sp>
      <p:sp>
        <p:nvSpPr>
          <p:cNvPr id="70659" name="Rectangle 3"/>
          <p:cNvSpPr>
            <a:spLocks noGrp="1"/>
          </p:cNvSpPr>
          <p:nvPr>
            <p:ph type="body" idx="1"/>
          </p:nvPr>
        </p:nvSpPr>
        <p:spPr/>
        <p:txBody>
          <a:bodyPr/>
          <a:lstStyle/>
          <a:p>
            <a:r>
              <a:rPr lang="en-US" smtClean="0"/>
              <a:t>Mental tough athletes possess an inner strength</a:t>
            </a:r>
          </a:p>
          <a:p>
            <a:r>
              <a:rPr lang="en-US" smtClean="0"/>
              <a:t>They often play their best when they’re feeling their worst</a:t>
            </a:r>
          </a:p>
          <a:p>
            <a:r>
              <a:rPr lang="en-US" smtClean="0"/>
              <a:t>They don’t make excuses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70658"/>
                                        </p:tgtEl>
                                        <p:attrNameLst>
                                          <p:attrName>style.visibility</p:attrName>
                                        </p:attrNameLst>
                                      </p:cBhvr>
                                      <p:to>
                                        <p:strVal val="visible"/>
                                      </p:to>
                                    </p:set>
                                    <p:anim calcmode="discrete" valueType="clr">
                                      <p:cBhvr override="childStyle">
                                        <p:cTn id="7" dur="80"/>
                                        <p:tgtEl>
                                          <p:spTgt spid="7065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0658"/>
                                        </p:tgtEl>
                                        <p:attrNameLst>
                                          <p:attrName>fillcolor</p:attrName>
                                        </p:attrNameLst>
                                      </p:cBhvr>
                                      <p:tavLst>
                                        <p:tav tm="0">
                                          <p:val>
                                            <p:clrVal>
                                              <a:schemeClr val="accent2"/>
                                            </p:clrVal>
                                          </p:val>
                                        </p:tav>
                                        <p:tav tm="50000">
                                          <p:val>
                                            <p:clrVal>
                                              <a:schemeClr val="hlink"/>
                                            </p:clrVal>
                                          </p:val>
                                        </p:tav>
                                      </p:tavLst>
                                    </p:anim>
                                    <p:set>
                                      <p:cBhvr>
                                        <p:cTn id="9" dur="80"/>
                                        <p:tgtEl>
                                          <p:spTgt spid="7065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0659">
                                            <p:txEl>
                                              <p:pRg st="0" end="0"/>
                                            </p:txEl>
                                          </p:spTgt>
                                        </p:tgtEl>
                                        <p:attrNameLst>
                                          <p:attrName>style.visibility</p:attrName>
                                        </p:attrNameLst>
                                      </p:cBhvr>
                                      <p:to>
                                        <p:strVal val="visible"/>
                                      </p:to>
                                    </p:set>
                                    <p:animEffect transition="in" filter="fade">
                                      <p:cBhvr>
                                        <p:cTn id="14" dur="2000"/>
                                        <p:tgtEl>
                                          <p:spTgt spid="7065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0659">
                                            <p:txEl>
                                              <p:pRg st="1" end="1"/>
                                            </p:txEl>
                                          </p:spTgt>
                                        </p:tgtEl>
                                        <p:attrNameLst>
                                          <p:attrName>style.visibility</p:attrName>
                                        </p:attrNameLst>
                                      </p:cBhvr>
                                      <p:to>
                                        <p:strVal val="visible"/>
                                      </p:to>
                                    </p:set>
                                    <p:animEffect transition="in" filter="fade">
                                      <p:cBhvr>
                                        <p:cTn id="19" dur="2000"/>
                                        <p:tgtEl>
                                          <p:spTgt spid="70659">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0659">
                                            <p:txEl>
                                              <p:pRg st="2" end="2"/>
                                            </p:txEl>
                                          </p:spTgt>
                                        </p:tgtEl>
                                        <p:attrNameLst>
                                          <p:attrName>style.visibility</p:attrName>
                                        </p:attrNameLst>
                                      </p:cBhvr>
                                      <p:to>
                                        <p:strVal val="visible"/>
                                      </p:to>
                                    </p:set>
                                    <p:animEffect transition="in" filter="fade">
                                      <p:cBhvr>
                                        <p:cTn id="24" dur="2000"/>
                                        <p:tgtEl>
                                          <p:spTgt spid="706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81038" indent="-571500" eaLnBrk="1" hangingPunct="1">
              <a:buFont typeface="Lucida Sans Unicode" pitchFamily="34" charset="0"/>
              <a:buAutoNum type="romanUcPeriod"/>
            </a:pPr>
            <a:r>
              <a:rPr lang="en-US" smtClean="0"/>
              <a:t>Welcome to the inner Game</a:t>
            </a:r>
          </a:p>
          <a:p>
            <a:pPr marL="681038" indent="-571500" eaLnBrk="1" hangingPunct="1">
              <a:buFont typeface="Lucida Sans Unicode" pitchFamily="34" charset="0"/>
              <a:buAutoNum type="romanUcPeriod"/>
            </a:pPr>
            <a:r>
              <a:rPr lang="en-US" smtClean="0"/>
              <a:t>Living the Dream</a:t>
            </a:r>
          </a:p>
          <a:p>
            <a:pPr marL="681038" indent="-571500" eaLnBrk="1" hangingPunct="1">
              <a:buFont typeface="Lucida Sans Unicode" pitchFamily="34" charset="0"/>
              <a:buAutoNum type="romanUcPeriod"/>
            </a:pPr>
            <a:r>
              <a:rPr lang="en-US" smtClean="0"/>
              <a:t>Mind-Set for Success</a:t>
            </a:r>
          </a:p>
          <a:p>
            <a:pPr marL="681038" indent="-571500" eaLnBrk="1" hangingPunct="1">
              <a:buFont typeface="Lucida Sans Unicode" pitchFamily="34" charset="0"/>
              <a:buAutoNum type="romanUcPeriod"/>
            </a:pPr>
            <a:r>
              <a:rPr lang="en-US" smtClean="0"/>
              <a:t>In the Zone</a:t>
            </a:r>
          </a:p>
        </p:txBody>
      </p:sp>
      <p:sp>
        <p:nvSpPr>
          <p:cNvPr id="3" name="Title 2"/>
          <p:cNvSpPr>
            <a:spLocks noGrp="1"/>
          </p:cNvSpPr>
          <p:nvPr>
            <p:ph type="title"/>
          </p:nvPr>
        </p:nvSpPr>
        <p:spPr/>
        <p:txBody>
          <a:bodyPr/>
          <a:lstStyle/>
          <a:p>
            <a:pPr eaLnBrk="1" fontAlgn="auto" hangingPunct="1">
              <a:spcAft>
                <a:spcPts val="0"/>
              </a:spcAft>
              <a:defRPr/>
            </a:pPr>
            <a:r>
              <a:rPr lang="en-US" dirty="0" smtClean="0"/>
              <a:t>Lessons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 calcmode="lin" valueType="num">
                                      <p:cBhvr>
                                        <p:cTn id="28"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p:cTn id="3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Final Word</a:t>
            </a:r>
          </a:p>
        </p:txBody>
      </p:sp>
      <p:sp>
        <p:nvSpPr>
          <p:cNvPr id="72707" name="Rectangle 3"/>
          <p:cNvSpPr>
            <a:spLocks noGrp="1"/>
          </p:cNvSpPr>
          <p:nvPr>
            <p:ph type="body" idx="1"/>
          </p:nvPr>
        </p:nvSpPr>
        <p:spPr/>
        <p:txBody>
          <a:bodyPr/>
          <a:lstStyle/>
          <a:p>
            <a:r>
              <a:rPr lang="en-US" i="1" smtClean="0"/>
              <a:t>Competition is won or lost on the six-inch playing field between the ears. </a:t>
            </a:r>
          </a:p>
          <a:p>
            <a:r>
              <a:rPr lang="en-US" i="1" smtClean="0"/>
              <a:t>Practice the seven C’s of mental toughness</a:t>
            </a:r>
          </a:p>
          <a:p>
            <a:r>
              <a:rPr lang="en-US" i="1" smtClean="0"/>
              <a:t>Learn to love the competition</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72706"/>
                                        </p:tgtEl>
                                        <p:attrNameLst>
                                          <p:attrName>style.visibility</p:attrName>
                                        </p:attrNameLst>
                                      </p:cBhvr>
                                      <p:to>
                                        <p:strVal val="visible"/>
                                      </p:to>
                                    </p:set>
                                    <p:anim calcmode="discrete" valueType="clr">
                                      <p:cBhvr override="childStyle">
                                        <p:cTn id="7" dur="80"/>
                                        <p:tgtEl>
                                          <p:spTgt spid="7270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2706"/>
                                        </p:tgtEl>
                                        <p:attrNameLst>
                                          <p:attrName>fillcolor</p:attrName>
                                        </p:attrNameLst>
                                      </p:cBhvr>
                                      <p:tavLst>
                                        <p:tav tm="0">
                                          <p:val>
                                            <p:clrVal>
                                              <a:schemeClr val="accent2"/>
                                            </p:clrVal>
                                          </p:val>
                                        </p:tav>
                                        <p:tav tm="50000">
                                          <p:val>
                                            <p:clrVal>
                                              <a:schemeClr val="hlink"/>
                                            </p:clrVal>
                                          </p:val>
                                        </p:tav>
                                      </p:tavLst>
                                    </p:anim>
                                    <p:set>
                                      <p:cBhvr>
                                        <p:cTn id="9" dur="80"/>
                                        <p:tgtEl>
                                          <p:spTgt spid="7270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2707">
                                            <p:txEl>
                                              <p:pRg st="0" end="0"/>
                                            </p:txEl>
                                          </p:spTgt>
                                        </p:tgtEl>
                                        <p:attrNameLst>
                                          <p:attrName>style.visibility</p:attrName>
                                        </p:attrNameLst>
                                      </p:cBhvr>
                                      <p:to>
                                        <p:strVal val="visible"/>
                                      </p:to>
                                    </p:set>
                                    <p:animEffect transition="in" filter="fade">
                                      <p:cBhvr>
                                        <p:cTn id="14" dur="2000"/>
                                        <p:tgtEl>
                                          <p:spTgt spid="7270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2707">
                                            <p:txEl>
                                              <p:pRg st="1" end="1"/>
                                            </p:txEl>
                                          </p:spTgt>
                                        </p:tgtEl>
                                        <p:attrNameLst>
                                          <p:attrName>style.visibility</p:attrName>
                                        </p:attrNameLst>
                                      </p:cBhvr>
                                      <p:to>
                                        <p:strVal val="visible"/>
                                      </p:to>
                                    </p:set>
                                    <p:animEffect transition="in" filter="fade">
                                      <p:cBhvr>
                                        <p:cTn id="19" dur="2000"/>
                                        <p:tgtEl>
                                          <p:spTgt spid="7270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2707">
                                            <p:txEl>
                                              <p:pRg st="2" end="2"/>
                                            </p:txEl>
                                          </p:spTgt>
                                        </p:tgtEl>
                                        <p:attrNameLst>
                                          <p:attrName>style.visibility</p:attrName>
                                        </p:attrNameLst>
                                      </p:cBhvr>
                                      <p:to>
                                        <p:strVal val="visible"/>
                                      </p:to>
                                    </p:set>
                                    <p:animEffect transition="in" filter="fade">
                                      <p:cBhvr>
                                        <p:cTn id="24" dur="2000"/>
                                        <p:tgtEl>
                                          <p:spTgt spid="727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Responsibility Psychology</a:t>
            </a:r>
          </a:p>
        </p:txBody>
      </p:sp>
      <p:sp>
        <p:nvSpPr>
          <p:cNvPr id="74755" name="Rectangle 3"/>
          <p:cNvSpPr>
            <a:spLocks noGrp="1"/>
          </p:cNvSpPr>
          <p:nvPr>
            <p:ph type="body" idx="1"/>
          </p:nvPr>
        </p:nvSpPr>
        <p:spPr/>
        <p:txBody>
          <a:bodyPr/>
          <a:lstStyle/>
          <a:p>
            <a:pPr>
              <a:lnSpc>
                <a:spcPct val="90000"/>
              </a:lnSpc>
            </a:pPr>
            <a:r>
              <a:rPr lang="en-US" i="1" smtClean="0"/>
              <a:t>What has benefited me the most is learning I can’t control what happens outside of my pitching – Greg Maddux</a:t>
            </a:r>
          </a:p>
          <a:p>
            <a:pPr>
              <a:lnSpc>
                <a:spcPct val="90000"/>
              </a:lnSpc>
            </a:pPr>
            <a:r>
              <a:rPr lang="en-US" i="1" smtClean="0"/>
              <a:t>Sports psychology doesn’t create talent; it only can help release it. </a:t>
            </a:r>
          </a:p>
          <a:p>
            <a:pPr>
              <a:lnSpc>
                <a:spcPct val="90000"/>
              </a:lnSpc>
            </a:pPr>
            <a:r>
              <a:rPr lang="en-US" i="1" smtClean="0"/>
              <a:t>Future and success depends upon many things, but mostly they depend upon you. </a:t>
            </a:r>
          </a:p>
          <a:p>
            <a:pPr>
              <a:lnSpc>
                <a:spcPct val="90000"/>
              </a:lnSpc>
            </a:pPr>
            <a:r>
              <a:rPr lang="en-US" i="1" smtClean="0"/>
              <a:t>You have the responsibility to shape your life.</a:t>
            </a:r>
          </a:p>
          <a:p>
            <a:pPr>
              <a:lnSpc>
                <a:spcPct val="90000"/>
              </a:lnSpc>
            </a:pPr>
            <a:r>
              <a:rPr lang="en-US" i="1" smtClean="0"/>
              <a:t>You are the person who pushes yourself forward or holds yourself back. </a:t>
            </a:r>
          </a:p>
          <a:p>
            <a:pPr>
              <a:lnSpc>
                <a:spcPct val="90000"/>
              </a:lnSpc>
            </a:pPr>
            <a:r>
              <a:rPr lang="en-US" i="1" smtClean="0"/>
              <a:t>The power to succeed or fail is yours alone.</a:t>
            </a:r>
          </a:p>
          <a:p>
            <a:pPr>
              <a:lnSpc>
                <a:spcPct val="90000"/>
              </a:lnSpc>
            </a:pPr>
            <a:endParaRPr lang="en-US" i="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4754"/>
                                        </p:tgtEl>
                                        <p:attrNameLst>
                                          <p:attrName>style.visibility</p:attrName>
                                        </p:attrNameLst>
                                      </p:cBhvr>
                                      <p:to>
                                        <p:strVal val="visible"/>
                                      </p:to>
                                    </p:set>
                                    <p:animEffect transition="in" filter="fade">
                                      <p:cBhvr>
                                        <p:cTn id="7" dur="2000"/>
                                        <p:tgtEl>
                                          <p:spTgt spid="7475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4755">
                                            <p:txEl>
                                              <p:pRg st="0" end="0"/>
                                            </p:txEl>
                                          </p:spTgt>
                                        </p:tgtEl>
                                        <p:attrNameLst>
                                          <p:attrName>style.visibility</p:attrName>
                                        </p:attrNameLst>
                                      </p:cBhvr>
                                      <p:to>
                                        <p:strVal val="visible"/>
                                      </p:to>
                                    </p:set>
                                    <p:anim calcmode="lin" valueType="num">
                                      <p:cBhvr additive="base">
                                        <p:cTn id="12" dur="500" fill="hold"/>
                                        <p:tgtEl>
                                          <p:spTgt spid="7475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47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4755">
                                            <p:txEl>
                                              <p:pRg st="1" end="1"/>
                                            </p:txEl>
                                          </p:spTgt>
                                        </p:tgtEl>
                                        <p:attrNameLst>
                                          <p:attrName>style.visibility</p:attrName>
                                        </p:attrNameLst>
                                      </p:cBhvr>
                                      <p:to>
                                        <p:strVal val="visible"/>
                                      </p:to>
                                    </p:set>
                                    <p:anim calcmode="lin" valueType="num">
                                      <p:cBhvr additive="base">
                                        <p:cTn id="18" dur="500" fill="hold"/>
                                        <p:tgtEl>
                                          <p:spTgt spid="7475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47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4755">
                                            <p:txEl>
                                              <p:pRg st="2" end="2"/>
                                            </p:txEl>
                                          </p:spTgt>
                                        </p:tgtEl>
                                        <p:attrNameLst>
                                          <p:attrName>style.visibility</p:attrName>
                                        </p:attrNameLst>
                                      </p:cBhvr>
                                      <p:to>
                                        <p:strVal val="visible"/>
                                      </p:to>
                                    </p:set>
                                    <p:anim calcmode="lin" valueType="num">
                                      <p:cBhvr additive="base">
                                        <p:cTn id="24" dur="500" fill="hold"/>
                                        <p:tgtEl>
                                          <p:spTgt spid="7475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47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4755">
                                            <p:txEl>
                                              <p:pRg st="3" end="3"/>
                                            </p:txEl>
                                          </p:spTgt>
                                        </p:tgtEl>
                                        <p:attrNameLst>
                                          <p:attrName>style.visibility</p:attrName>
                                        </p:attrNameLst>
                                      </p:cBhvr>
                                      <p:to>
                                        <p:strVal val="visible"/>
                                      </p:to>
                                    </p:set>
                                    <p:anim calcmode="lin" valueType="num">
                                      <p:cBhvr additive="base">
                                        <p:cTn id="30" dur="500" fill="hold"/>
                                        <p:tgtEl>
                                          <p:spTgt spid="74755">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47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74755">
                                            <p:txEl>
                                              <p:pRg st="4" end="4"/>
                                            </p:txEl>
                                          </p:spTgt>
                                        </p:tgtEl>
                                        <p:attrNameLst>
                                          <p:attrName>style.visibility</p:attrName>
                                        </p:attrNameLst>
                                      </p:cBhvr>
                                      <p:to>
                                        <p:strVal val="visible"/>
                                      </p:to>
                                    </p:set>
                                    <p:anim calcmode="lin" valueType="num">
                                      <p:cBhvr additive="base">
                                        <p:cTn id="36" dur="500" fill="hold"/>
                                        <p:tgtEl>
                                          <p:spTgt spid="74755">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747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74755">
                                            <p:txEl>
                                              <p:pRg st="5" end="5"/>
                                            </p:txEl>
                                          </p:spTgt>
                                        </p:tgtEl>
                                        <p:attrNameLst>
                                          <p:attrName>style.visibility</p:attrName>
                                        </p:attrNameLst>
                                      </p:cBhvr>
                                      <p:to>
                                        <p:strVal val="visible"/>
                                      </p:to>
                                    </p:set>
                                    <p:anim calcmode="lin" valueType="num">
                                      <p:cBhvr additive="base">
                                        <p:cTn id="42" dur="500" fill="hold"/>
                                        <p:tgtEl>
                                          <p:spTgt spid="74755">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7475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Personal Responsibility</a:t>
            </a:r>
          </a:p>
        </p:txBody>
      </p:sp>
      <p:sp>
        <p:nvSpPr>
          <p:cNvPr id="30723" name="Rectangle 3"/>
          <p:cNvSpPr>
            <a:spLocks noGrp="1"/>
          </p:cNvSpPr>
          <p:nvPr>
            <p:ph type="body" idx="1"/>
          </p:nvPr>
        </p:nvSpPr>
        <p:spPr/>
        <p:txBody>
          <a:bodyPr/>
          <a:lstStyle/>
          <a:p>
            <a:r>
              <a:rPr lang="en-US" smtClean="0"/>
              <a:t>One of the great powers we have is the power to choose</a:t>
            </a:r>
          </a:p>
          <a:p>
            <a:r>
              <a:rPr lang="en-US" smtClean="0"/>
              <a:t>It is not the situation but how you respond to it that makes the difference</a:t>
            </a:r>
          </a:p>
          <a:p>
            <a:r>
              <a:rPr lang="en-US" smtClean="0"/>
              <a:t>INNER EXCELLENCE</a:t>
            </a:r>
          </a:p>
          <a:p>
            <a:pPr lvl="1"/>
            <a:r>
              <a:rPr lang="en-US" smtClean="0"/>
              <a:t>Focus on what you can control</a:t>
            </a:r>
          </a:p>
          <a:p>
            <a:pPr lvl="1"/>
            <a:r>
              <a:rPr lang="en-US" smtClean="0"/>
              <a:t>Take control of yourself</a:t>
            </a:r>
          </a:p>
          <a:p>
            <a:pPr lvl="1"/>
            <a:endParaRPr lang="en-US" smtClean="0"/>
          </a:p>
          <a:p>
            <a:pPr lvl="1"/>
            <a:endParaRPr lang="en-US" smtClean="0"/>
          </a:p>
          <a:p>
            <a:pPr lvl="1"/>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Getting Over Yourself</a:t>
            </a:r>
          </a:p>
        </p:txBody>
      </p:sp>
      <p:sp>
        <p:nvSpPr>
          <p:cNvPr id="78851" name="Rectangle 3"/>
          <p:cNvSpPr>
            <a:spLocks noGrp="1"/>
          </p:cNvSpPr>
          <p:nvPr>
            <p:ph type="body" idx="1"/>
          </p:nvPr>
        </p:nvSpPr>
        <p:spPr/>
        <p:txBody>
          <a:bodyPr/>
          <a:lstStyle/>
          <a:p>
            <a:r>
              <a:rPr lang="en-US" smtClean="0"/>
              <a:t>This ability to conquer oneself is no doubt the most  precious of all things sports bestows on us.  _Olga Korbut</a:t>
            </a:r>
          </a:p>
          <a:p>
            <a:r>
              <a:rPr lang="en-US" smtClean="0"/>
              <a:t>To achieve anything you want in life you must first start by getting out of your own way</a:t>
            </a:r>
          </a:p>
          <a:p>
            <a:pPr lvl="1"/>
            <a:r>
              <a:rPr lang="en-US" smtClean="0"/>
              <a:t>fears</a:t>
            </a:r>
          </a:p>
          <a:p>
            <a:pPr lvl="1"/>
            <a:r>
              <a:rPr lang="en-US" smtClean="0"/>
              <a:t>doubts</a:t>
            </a:r>
          </a:p>
          <a:p>
            <a:pPr lvl="1"/>
            <a:r>
              <a:rPr lang="en-US" smtClean="0"/>
              <a:t>self-condemning nature</a:t>
            </a:r>
          </a:p>
          <a:p>
            <a:pPr lvl="1"/>
            <a:r>
              <a:rPr lang="en-US" smtClean="0"/>
              <a:t>If you don’t feel good abut yourself, you tend not to perform well.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78850"/>
                                        </p:tgtEl>
                                        <p:attrNameLst>
                                          <p:attrName>style.visibility</p:attrName>
                                        </p:attrNameLst>
                                      </p:cBhvr>
                                      <p:to>
                                        <p:strVal val="visible"/>
                                      </p:to>
                                    </p:set>
                                    <p:animEffect transition="in" filter="fade">
                                      <p:cBhvr>
                                        <p:cTn id="7" dur="2000"/>
                                        <p:tgtEl>
                                          <p:spTgt spid="78850"/>
                                        </p:tgtEl>
                                      </p:cBhvr>
                                    </p:animEffect>
                                    <p:anim calcmode="lin" valueType="num">
                                      <p:cBhvr>
                                        <p:cTn id="8" dur="2000" fill="hold"/>
                                        <p:tgtEl>
                                          <p:spTgt spid="78850"/>
                                        </p:tgtEl>
                                        <p:attrNameLst>
                                          <p:attrName>ppt_w</p:attrName>
                                        </p:attrNameLst>
                                      </p:cBhvr>
                                      <p:tavLst>
                                        <p:tav tm="0" fmla="#ppt_w*sin(2.5*pi*$)">
                                          <p:val>
                                            <p:fltVal val="0"/>
                                          </p:val>
                                        </p:tav>
                                        <p:tav tm="100000">
                                          <p:val>
                                            <p:fltVal val="1"/>
                                          </p:val>
                                        </p:tav>
                                      </p:tavLst>
                                    </p:anim>
                                    <p:anim calcmode="lin" valueType="num">
                                      <p:cBhvr>
                                        <p:cTn id="9" dur="2000" fill="hold"/>
                                        <p:tgtEl>
                                          <p:spTgt spid="78850"/>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78851">
                                            <p:txEl>
                                              <p:pRg st="0" end="0"/>
                                            </p:txEl>
                                          </p:spTgt>
                                        </p:tgtEl>
                                        <p:attrNameLst>
                                          <p:attrName>style.visibility</p:attrName>
                                        </p:attrNameLst>
                                      </p:cBhvr>
                                      <p:to>
                                        <p:strVal val="visible"/>
                                      </p:to>
                                    </p:set>
                                    <p:animEffect transition="in" filter="checkerboard(across)">
                                      <p:cBhvr>
                                        <p:cTn id="14" dur="500"/>
                                        <p:tgtEl>
                                          <p:spTgt spid="78851">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78851">
                                            <p:txEl>
                                              <p:pRg st="1" end="1"/>
                                            </p:txEl>
                                          </p:spTgt>
                                        </p:tgtEl>
                                        <p:attrNameLst>
                                          <p:attrName>style.visibility</p:attrName>
                                        </p:attrNameLst>
                                      </p:cBhvr>
                                      <p:to>
                                        <p:strVal val="visible"/>
                                      </p:to>
                                    </p:set>
                                    <p:animEffect transition="in" filter="checkerboard(across)">
                                      <p:cBhvr>
                                        <p:cTn id="19" dur="500"/>
                                        <p:tgtEl>
                                          <p:spTgt spid="78851">
                                            <p:txEl>
                                              <p:pRg st="1" end="1"/>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78851">
                                            <p:txEl>
                                              <p:pRg st="2" end="2"/>
                                            </p:txEl>
                                          </p:spTgt>
                                        </p:tgtEl>
                                        <p:attrNameLst>
                                          <p:attrName>style.visibility</p:attrName>
                                        </p:attrNameLst>
                                      </p:cBhvr>
                                      <p:to>
                                        <p:strVal val="visible"/>
                                      </p:to>
                                    </p:set>
                                    <p:animEffect transition="in" filter="checkerboard(across)">
                                      <p:cBhvr>
                                        <p:cTn id="22" dur="500"/>
                                        <p:tgtEl>
                                          <p:spTgt spid="78851">
                                            <p:txEl>
                                              <p:pRg st="2" end="2"/>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78851">
                                            <p:txEl>
                                              <p:pRg st="3" end="3"/>
                                            </p:txEl>
                                          </p:spTgt>
                                        </p:tgtEl>
                                        <p:attrNameLst>
                                          <p:attrName>style.visibility</p:attrName>
                                        </p:attrNameLst>
                                      </p:cBhvr>
                                      <p:to>
                                        <p:strVal val="visible"/>
                                      </p:to>
                                    </p:set>
                                    <p:animEffect transition="in" filter="checkerboard(across)">
                                      <p:cBhvr>
                                        <p:cTn id="25" dur="500"/>
                                        <p:tgtEl>
                                          <p:spTgt spid="78851">
                                            <p:txEl>
                                              <p:pRg st="3" end="3"/>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78851">
                                            <p:txEl>
                                              <p:pRg st="4" end="4"/>
                                            </p:txEl>
                                          </p:spTgt>
                                        </p:tgtEl>
                                        <p:attrNameLst>
                                          <p:attrName>style.visibility</p:attrName>
                                        </p:attrNameLst>
                                      </p:cBhvr>
                                      <p:to>
                                        <p:strVal val="visible"/>
                                      </p:to>
                                    </p:set>
                                    <p:animEffect transition="in" filter="checkerboard(across)">
                                      <p:cBhvr>
                                        <p:cTn id="28" dur="500"/>
                                        <p:tgtEl>
                                          <p:spTgt spid="78851">
                                            <p:txEl>
                                              <p:pRg st="4" end="4"/>
                                            </p:txEl>
                                          </p:spTgt>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78851">
                                            <p:txEl>
                                              <p:pRg st="5" end="5"/>
                                            </p:txEl>
                                          </p:spTgt>
                                        </p:tgtEl>
                                        <p:attrNameLst>
                                          <p:attrName>style.visibility</p:attrName>
                                        </p:attrNameLst>
                                      </p:cBhvr>
                                      <p:to>
                                        <p:strVal val="visible"/>
                                      </p:to>
                                    </p:set>
                                    <p:animEffect transition="in" filter="checkerboard(across)">
                                      <p:cBhvr>
                                        <p:cTn id="31" dur="500"/>
                                        <p:tgtEl>
                                          <p:spTgt spid="788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Self-Consistency Theory</a:t>
            </a:r>
          </a:p>
        </p:txBody>
      </p:sp>
      <p:sp>
        <p:nvSpPr>
          <p:cNvPr id="80899" name="Rectangle 3"/>
          <p:cNvSpPr>
            <a:spLocks noGrp="1"/>
          </p:cNvSpPr>
          <p:nvPr>
            <p:ph type="body" idx="1"/>
          </p:nvPr>
        </p:nvSpPr>
        <p:spPr/>
        <p:txBody>
          <a:bodyPr/>
          <a:lstStyle/>
          <a:p>
            <a:r>
              <a:rPr lang="en-US" smtClean="0"/>
              <a:t>We act consistent to our self concept…our self-image</a:t>
            </a:r>
          </a:p>
          <a:p>
            <a:r>
              <a:rPr lang="en-US" smtClean="0"/>
              <a:t>If you don’t see your self successful, than you chances of succeeding are diminished.</a:t>
            </a:r>
          </a:p>
          <a:p>
            <a:r>
              <a:rPr lang="en-US" smtClean="0"/>
              <a:t>What are your gremlins that prevents you from performing at your best?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80898"/>
                                        </p:tgtEl>
                                        <p:attrNameLst>
                                          <p:attrName>style.visibility</p:attrName>
                                        </p:attrNameLst>
                                      </p:cBhvr>
                                      <p:to>
                                        <p:strVal val="visible"/>
                                      </p:to>
                                    </p:set>
                                    <p:animEffect transition="in" filter="fade">
                                      <p:cBhvr>
                                        <p:cTn id="7" dur="2000"/>
                                        <p:tgtEl>
                                          <p:spTgt spid="80898"/>
                                        </p:tgtEl>
                                      </p:cBhvr>
                                    </p:animEffect>
                                    <p:anim calcmode="lin" valueType="num">
                                      <p:cBhvr>
                                        <p:cTn id="8" dur="2000" fill="hold"/>
                                        <p:tgtEl>
                                          <p:spTgt spid="80898"/>
                                        </p:tgtEl>
                                        <p:attrNameLst>
                                          <p:attrName>ppt_w</p:attrName>
                                        </p:attrNameLst>
                                      </p:cBhvr>
                                      <p:tavLst>
                                        <p:tav tm="0" fmla="#ppt_w*sin(2.5*pi*$)">
                                          <p:val>
                                            <p:fltVal val="0"/>
                                          </p:val>
                                        </p:tav>
                                        <p:tav tm="100000">
                                          <p:val>
                                            <p:fltVal val="1"/>
                                          </p:val>
                                        </p:tav>
                                      </p:tavLst>
                                    </p:anim>
                                    <p:anim calcmode="lin" valueType="num">
                                      <p:cBhvr>
                                        <p:cTn id="9" dur="2000" fill="hold"/>
                                        <p:tgtEl>
                                          <p:spTgt spid="8089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0899">
                                            <p:txEl>
                                              <p:pRg st="0" end="0"/>
                                            </p:txEl>
                                          </p:spTgt>
                                        </p:tgtEl>
                                        <p:attrNameLst>
                                          <p:attrName>style.visibility</p:attrName>
                                        </p:attrNameLst>
                                      </p:cBhvr>
                                      <p:to>
                                        <p:strVal val="visible"/>
                                      </p:to>
                                    </p:set>
                                    <p:animEffect transition="in" filter="fade">
                                      <p:cBhvr>
                                        <p:cTn id="14" dur="2000"/>
                                        <p:tgtEl>
                                          <p:spTgt spid="8089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0899">
                                            <p:txEl>
                                              <p:pRg st="1" end="1"/>
                                            </p:txEl>
                                          </p:spTgt>
                                        </p:tgtEl>
                                        <p:attrNameLst>
                                          <p:attrName>style.visibility</p:attrName>
                                        </p:attrNameLst>
                                      </p:cBhvr>
                                      <p:to>
                                        <p:strVal val="visible"/>
                                      </p:to>
                                    </p:set>
                                    <p:animEffect transition="in" filter="fade">
                                      <p:cBhvr>
                                        <p:cTn id="19" dur="2000"/>
                                        <p:tgtEl>
                                          <p:spTgt spid="80899">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0899">
                                            <p:txEl>
                                              <p:pRg st="2" end="2"/>
                                            </p:txEl>
                                          </p:spTgt>
                                        </p:tgtEl>
                                        <p:attrNameLst>
                                          <p:attrName>style.visibility</p:attrName>
                                        </p:attrNameLst>
                                      </p:cBhvr>
                                      <p:to>
                                        <p:strVal val="visible"/>
                                      </p:to>
                                    </p:set>
                                    <p:animEffect transition="in" filter="fade">
                                      <p:cBhvr>
                                        <p:cTn id="24" dur="2000"/>
                                        <p:tgtEl>
                                          <p:spTgt spid="808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Check list of Gremlins</a:t>
            </a:r>
          </a:p>
        </p:txBody>
      </p:sp>
      <p:sp>
        <p:nvSpPr>
          <p:cNvPr id="82947" name="Rectangle 3"/>
          <p:cNvSpPr>
            <a:spLocks noGrp="1"/>
          </p:cNvSpPr>
          <p:nvPr>
            <p:ph type="body" idx="1"/>
          </p:nvPr>
        </p:nvSpPr>
        <p:spPr/>
        <p:txBody>
          <a:bodyPr/>
          <a:lstStyle/>
          <a:p>
            <a:r>
              <a:rPr lang="en-US" smtClean="0"/>
              <a:t>Fear</a:t>
            </a:r>
          </a:p>
          <a:p>
            <a:r>
              <a:rPr lang="en-US" smtClean="0"/>
              <a:t>Anger</a:t>
            </a:r>
          </a:p>
          <a:p>
            <a:r>
              <a:rPr lang="en-US" smtClean="0"/>
              <a:t>Anxiety</a:t>
            </a:r>
          </a:p>
          <a:p>
            <a:r>
              <a:rPr lang="en-US" smtClean="0"/>
              <a:t>Self-consciousness</a:t>
            </a:r>
          </a:p>
          <a:p>
            <a:r>
              <a:rPr lang="en-US" smtClean="0"/>
              <a:t>Perfectionism</a:t>
            </a:r>
          </a:p>
          <a:p>
            <a:r>
              <a:rPr lang="en-US" smtClean="0"/>
              <a:t>stubbornness</a:t>
            </a:r>
          </a:p>
          <a:p>
            <a:r>
              <a:rPr lang="en-US" smtClean="0"/>
              <a:t>lack of motivation</a:t>
            </a:r>
          </a:p>
          <a:p>
            <a:r>
              <a:rPr lang="en-US" smtClean="0"/>
              <a:t>Distractions (conflicting lifestyles)</a:t>
            </a:r>
          </a:p>
          <a:p>
            <a:r>
              <a:rPr lang="en-US" smtClean="0"/>
              <a:t>Persistence (33% rule)</a:t>
            </a:r>
          </a:p>
          <a:p>
            <a:endParaRPr lang="en-US" smtClean="0"/>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2946"/>
                                        </p:tgtEl>
                                        <p:attrNameLst>
                                          <p:attrName>style.visibility</p:attrName>
                                        </p:attrNameLst>
                                      </p:cBhvr>
                                      <p:to>
                                        <p:strVal val="visible"/>
                                      </p:to>
                                    </p:set>
                                    <p:anim calcmode="lin" valueType="num">
                                      <p:cBhvr additive="base">
                                        <p:cTn id="7" dur="500" fill="hold"/>
                                        <p:tgtEl>
                                          <p:spTgt spid="82946"/>
                                        </p:tgtEl>
                                        <p:attrNameLst>
                                          <p:attrName>ppt_x</p:attrName>
                                        </p:attrNameLst>
                                      </p:cBhvr>
                                      <p:tavLst>
                                        <p:tav tm="0">
                                          <p:val>
                                            <p:strVal val="#ppt_x"/>
                                          </p:val>
                                        </p:tav>
                                        <p:tav tm="100000">
                                          <p:val>
                                            <p:strVal val="#ppt_x"/>
                                          </p:val>
                                        </p:tav>
                                      </p:tavLst>
                                    </p:anim>
                                    <p:anim calcmode="lin" valueType="num">
                                      <p:cBhvr additive="base">
                                        <p:cTn id="8" dur="500" fill="hold"/>
                                        <p:tgtEl>
                                          <p:spTgt spid="829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82947">
                                            <p:txEl>
                                              <p:pRg st="0" end="0"/>
                                            </p:txEl>
                                          </p:spTgt>
                                        </p:tgtEl>
                                        <p:attrNameLst>
                                          <p:attrName>style.visibility</p:attrName>
                                        </p:attrNameLst>
                                      </p:cBhvr>
                                      <p:to>
                                        <p:strVal val="visible"/>
                                      </p:to>
                                    </p:set>
                                    <p:animEffect transition="in" filter="randombar(horizontal)">
                                      <p:cBhvr>
                                        <p:cTn id="13" dur="500"/>
                                        <p:tgtEl>
                                          <p:spTgt spid="8294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82947">
                                            <p:txEl>
                                              <p:pRg st="1" end="1"/>
                                            </p:txEl>
                                          </p:spTgt>
                                        </p:tgtEl>
                                        <p:attrNameLst>
                                          <p:attrName>style.visibility</p:attrName>
                                        </p:attrNameLst>
                                      </p:cBhvr>
                                      <p:to>
                                        <p:strVal val="visible"/>
                                      </p:to>
                                    </p:set>
                                    <p:animEffect transition="in" filter="randombar(horizontal)">
                                      <p:cBhvr>
                                        <p:cTn id="18" dur="500"/>
                                        <p:tgtEl>
                                          <p:spTgt spid="8294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82947">
                                            <p:txEl>
                                              <p:pRg st="2" end="2"/>
                                            </p:txEl>
                                          </p:spTgt>
                                        </p:tgtEl>
                                        <p:attrNameLst>
                                          <p:attrName>style.visibility</p:attrName>
                                        </p:attrNameLst>
                                      </p:cBhvr>
                                      <p:to>
                                        <p:strVal val="visible"/>
                                      </p:to>
                                    </p:set>
                                    <p:animEffect transition="in" filter="randombar(horizontal)">
                                      <p:cBhvr>
                                        <p:cTn id="23" dur="500"/>
                                        <p:tgtEl>
                                          <p:spTgt spid="8294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82947">
                                            <p:txEl>
                                              <p:pRg st="3" end="3"/>
                                            </p:txEl>
                                          </p:spTgt>
                                        </p:tgtEl>
                                        <p:attrNameLst>
                                          <p:attrName>style.visibility</p:attrName>
                                        </p:attrNameLst>
                                      </p:cBhvr>
                                      <p:to>
                                        <p:strVal val="visible"/>
                                      </p:to>
                                    </p:set>
                                    <p:animEffect transition="in" filter="randombar(horizontal)">
                                      <p:cBhvr>
                                        <p:cTn id="28" dur="500"/>
                                        <p:tgtEl>
                                          <p:spTgt spid="82947">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82947">
                                            <p:txEl>
                                              <p:pRg st="4" end="4"/>
                                            </p:txEl>
                                          </p:spTgt>
                                        </p:tgtEl>
                                        <p:attrNameLst>
                                          <p:attrName>style.visibility</p:attrName>
                                        </p:attrNameLst>
                                      </p:cBhvr>
                                      <p:to>
                                        <p:strVal val="visible"/>
                                      </p:to>
                                    </p:set>
                                    <p:animEffect transition="in" filter="randombar(horizontal)">
                                      <p:cBhvr>
                                        <p:cTn id="33" dur="500"/>
                                        <p:tgtEl>
                                          <p:spTgt spid="82947">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82947">
                                            <p:txEl>
                                              <p:pRg st="5" end="5"/>
                                            </p:txEl>
                                          </p:spTgt>
                                        </p:tgtEl>
                                        <p:attrNameLst>
                                          <p:attrName>style.visibility</p:attrName>
                                        </p:attrNameLst>
                                      </p:cBhvr>
                                      <p:to>
                                        <p:strVal val="visible"/>
                                      </p:to>
                                    </p:set>
                                    <p:animEffect transition="in" filter="randombar(horizontal)">
                                      <p:cBhvr>
                                        <p:cTn id="38" dur="500"/>
                                        <p:tgtEl>
                                          <p:spTgt spid="82947">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82947">
                                            <p:txEl>
                                              <p:pRg st="6" end="6"/>
                                            </p:txEl>
                                          </p:spTgt>
                                        </p:tgtEl>
                                        <p:attrNameLst>
                                          <p:attrName>style.visibility</p:attrName>
                                        </p:attrNameLst>
                                      </p:cBhvr>
                                      <p:to>
                                        <p:strVal val="visible"/>
                                      </p:to>
                                    </p:set>
                                    <p:animEffect transition="in" filter="randombar(horizontal)">
                                      <p:cBhvr>
                                        <p:cTn id="43" dur="500"/>
                                        <p:tgtEl>
                                          <p:spTgt spid="82947">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82947">
                                            <p:txEl>
                                              <p:pRg st="7" end="7"/>
                                            </p:txEl>
                                          </p:spTgt>
                                        </p:tgtEl>
                                        <p:attrNameLst>
                                          <p:attrName>style.visibility</p:attrName>
                                        </p:attrNameLst>
                                      </p:cBhvr>
                                      <p:to>
                                        <p:strVal val="visible"/>
                                      </p:to>
                                    </p:set>
                                    <p:animEffect transition="in" filter="randombar(horizontal)">
                                      <p:cBhvr>
                                        <p:cTn id="48" dur="500"/>
                                        <p:tgtEl>
                                          <p:spTgt spid="82947">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grpId="0" nodeType="clickEffect">
                                  <p:stCondLst>
                                    <p:cond delay="0"/>
                                  </p:stCondLst>
                                  <p:childTnLst>
                                    <p:set>
                                      <p:cBhvr>
                                        <p:cTn id="52" dur="1" fill="hold">
                                          <p:stCondLst>
                                            <p:cond delay="0"/>
                                          </p:stCondLst>
                                        </p:cTn>
                                        <p:tgtEl>
                                          <p:spTgt spid="82947">
                                            <p:txEl>
                                              <p:pRg st="8" end="8"/>
                                            </p:txEl>
                                          </p:spTgt>
                                        </p:tgtEl>
                                        <p:attrNameLst>
                                          <p:attrName>style.visibility</p:attrName>
                                        </p:attrNameLst>
                                      </p:cBhvr>
                                      <p:to>
                                        <p:strVal val="visible"/>
                                      </p:to>
                                    </p:set>
                                    <p:animEffect transition="in" filter="randombar(horizontal)">
                                      <p:cBhvr>
                                        <p:cTn id="53" dur="500"/>
                                        <p:tgtEl>
                                          <p:spTgt spid="829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1"/>
          <p:cNvSpPr>
            <a:spLocks noGrp="1"/>
          </p:cNvSpPr>
          <p:nvPr>
            <p:ph idx="1"/>
          </p:nvPr>
        </p:nvSpPr>
        <p:spPr/>
        <p:txBody>
          <a:bodyPr/>
          <a:lstStyle/>
          <a:p>
            <a:r>
              <a:rPr lang="en-US" smtClean="0"/>
              <a:t>Live your life backwards</a:t>
            </a:r>
          </a:p>
          <a:p>
            <a:r>
              <a:rPr lang="en-US" smtClean="0"/>
              <a:t>Create a future and live into it.</a:t>
            </a:r>
          </a:p>
          <a:p>
            <a:r>
              <a:rPr lang="en-US" smtClean="0"/>
              <a:t>Visualization</a:t>
            </a:r>
          </a:p>
          <a:p>
            <a:r>
              <a:rPr lang="en-US" smtClean="0"/>
              <a:t>Begin with the “End in Mind”</a:t>
            </a:r>
          </a:p>
          <a:p>
            <a:pPr lvl="1"/>
            <a:r>
              <a:rPr lang="en-US" smtClean="0"/>
              <a:t>“7 Habits of Highly Effective People”</a:t>
            </a:r>
          </a:p>
          <a:p>
            <a:pPr lvl="1"/>
            <a:r>
              <a:rPr lang="en-US" smtClean="0"/>
              <a:t>Stephen Covey </a:t>
            </a:r>
          </a:p>
        </p:txBody>
      </p:sp>
      <p:sp>
        <p:nvSpPr>
          <p:cNvPr id="3" name="Title 2"/>
          <p:cNvSpPr>
            <a:spLocks noGrp="1"/>
          </p:cNvSpPr>
          <p:nvPr>
            <p:ph type="title"/>
          </p:nvPr>
        </p:nvSpPr>
        <p:spPr/>
        <p:txBody>
          <a:bodyPr/>
          <a:lstStyle/>
          <a:p>
            <a:pPr>
              <a:defRPr/>
            </a:pPr>
            <a:r>
              <a:rPr lang="en-US" dirty="0" err="1" smtClean="0"/>
              <a:t>Extrodinary</a:t>
            </a:r>
            <a:r>
              <a:rPr lang="en-US" dirty="0" smtClean="0"/>
              <a:t> People Act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19200"/>
            <a:ext cx="8229600" cy="4525963"/>
          </a:xfrm>
        </p:spPr>
        <p:txBody>
          <a:bodyPr/>
          <a:lstStyle/>
          <a:p>
            <a:pPr>
              <a:defRPr/>
            </a:pPr>
            <a:r>
              <a:rPr lang="en-US" dirty="0" smtClean="0">
                <a:latin typeface="Rockwell Extra Bold" pitchFamily="18" charset="0"/>
                <a:ea typeface="Batang" pitchFamily="18" charset="-127"/>
              </a:rPr>
              <a:t>A</a:t>
            </a:r>
          </a:p>
          <a:p>
            <a:pPr lvl="1">
              <a:defRPr/>
            </a:pPr>
            <a:r>
              <a:rPr lang="en-US" dirty="0" smtClean="0"/>
              <a:t>Accept your present state</a:t>
            </a:r>
          </a:p>
          <a:p>
            <a:pPr lvl="1">
              <a:defRPr/>
            </a:pPr>
            <a:r>
              <a:rPr lang="en-US" dirty="0" smtClean="0"/>
              <a:t>Understand your strength and weaknesses</a:t>
            </a:r>
          </a:p>
          <a:p>
            <a:pPr>
              <a:defRPr/>
            </a:pPr>
            <a:r>
              <a:rPr lang="en-US" dirty="0" smtClean="0">
                <a:latin typeface="Rockwell Extra Bold" pitchFamily="18" charset="0"/>
              </a:rPr>
              <a:t>C</a:t>
            </a:r>
          </a:p>
          <a:p>
            <a:pPr lvl="1">
              <a:defRPr/>
            </a:pPr>
            <a:r>
              <a:rPr lang="en-US" dirty="0" smtClean="0">
                <a:latin typeface="+mj-lt"/>
              </a:rPr>
              <a:t>Create your desired state</a:t>
            </a:r>
          </a:p>
          <a:p>
            <a:pPr lvl="1">
              <a:defRPr/>
            </a:pPr>
            <a:r>
              <a:rPr lang="en-US" dirty="0" smtClean="0">
                <a:latin typeface="+mj-lt"/>
              </a:rPr>
              <a:t>What’s your dream?</a:t>
            </a:r>
          </a:p>
          <a:p>
            <a:pPr lvl="1">
              <a:defRPr/>
            </a:pPr>
            <a:r>
              <a:rPr lang="en-US" dirty="0" smtClean="0">
                <a:latin typeface="+mj-lt"/>
              </a:rPr>
              <a:t>See yourself exactly the way you want to be!</a:t>
            </a:r>
          </a:p>
          <a:p>
            <a:pPr lvl="1">
              <a:defRPr/>
            </a:pPr>
            <a:r>
              <a:rPr lang="en-US" dirty="0" smtClean="0">
                <a:latin typeface="+mj-lt"/>
              </a:rPr>
              <a:t>Write down what this desired state would look like</a:t>
            </a:r>
          </a:p>
          <a:p>
            <a:pPr>
              <a:defRPr/>
            </a:pPr>
            <a:r>
              <a:rPr lang="en-US" dirty="0" smtClean="0">
                <a:latin typeface="Rockwell Extra Bold" pitchFamily="18" charset="0"/>
              </a:rPr>
              <a:t>T</a:t>
            </a:r>
          </a:p>
          <a:p>
            <a:pPr lvl="1">
              <a:defRPr/>
            </a:pPr>
            <a:r>
              <a:rPr lang="en-US" dirty="0" smtClean="0">
                <a:latin typeface="+mj-lt"/>
              </a:rPr>
              <a:t>Take action steps to get you there</a:t>
            </a:r>
          </a:p>
          <a:p>
            <a:pPr lvl="1">
              <a:defRPr/>
            </a:pPr>
            <a:r>
              <a:rPr lang="en-US" dirty="0" smtClean="0">
                <a:latin typeface="+mj-lt"/>
              </a:rPr>
              <a:t>Success is a journey of one step at a time, and the journey begins with the first step</a:t>
            </a:r>
          </a:p>
          <a:p>
            <a:pPr>
              <a:defRPr/>
            </a:pPr>
            <a:endParaRPr lang="en-US" dirty="0"/>
          </a:p>
        </p:txBody>
      </p:sp>
      <p:sp>
        <p:nvSpPr>
          <p:cNvPr id="3" name="Title 2"/>
          <p:cNvSpPr>
            <a:spLocks noGrp="1"/>
          </p:cNvSpPr>
          <p:nvPr>
            <p:ph type="title"/>
          </p:nvPr>
        </p:nvSpPr>
        <p:spPr/>
        <p:txBody>
          <a:bodyPr/>
          <a:lstStyle/>
          <a:p>
            <a:pPr>
              <a:defRPr/>
            </a:pPr>
            <a:r>
              <a:rPr lang="en-US" dirty="0" smtClean="0"/>
              <a:t>A.C.T.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1"/>
          <p:cNvSpPr>
            <a:spLocks noGrp="1"/>
          </p:cNvSpPr>
          <p:nvPr>
            <p:ph idx="1"/>
          </p:nvPr>
        </p:nvSpPr>
        <p:spPr/>
        <p:txBody>
          <a:bodyPr/>
          <a:lstStyle/>
          <a:p>
            <a:r>
              <a:rPr lang="en-US" smtClean="0"/>
              <a:t>Specific </a:t>
            </a:r>
          </a:p>
          <a:p>
            <a:r>
              <a:rPr lang="en-US" smtClean="0"/>
              <a:t>Measurable</a:t>
            </a:r>
          </a:p>
          <a:p>
            <a:r>
              <a:rPr lang="en-US" smtClean="0"/>
              <a:t>Achievable</a:t>
            </a:r>
          </a:p>
          <a:p>
            <a:r>
              <a:rPr lang="en-US" smtClean="0"/>
              <a:t>Realistic</a:t>
            </a:r>
          </a:p>
          <a:p>
            <a:r>
              <a:rPr lang="en-US" smtClean="0"/>
              <a:t>Time-bound</a:t>
            </a:r>
          </a:p>
          <a:p>
            <a:pPr lvl="1"/>
            <a:r>
              <a:rPr lang="en-US" smtClean="0"/>
              <a:t>Accompishment date</a:t>
            </a:r>
          </a:p>
        </p:txBody>
      </p:sp>
      <p:sp>
        <p:nvSpPr>
          <p:cNvPr id="3" name="Title 2"/>
          <p:cNvSpPr>
            <a:spLocks noGrp="1"/>
          </p:cNvSpPr>
          <p:nvPr>
            <p:ph type="title"/>
          </p:nvPr>
        </p:nvSpPr>
        <p:spPr/>
        <p:txBody>
          <a:bodyPr/>
          <a:lstStyle/>
          <a:p>
            <a:pPr>
              <a:defRPr/>
            </a:pPr>
            <a:r>
              <a:rPr lang="en-US" dirty="0" smtClean="0"/>
              <a:t>S.M.A.R.T.</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r>
              <a:rPr lang="en-US" smtClean="0">
                <a:effectLst/>
              </a:rPr>
              <a:t>Don’t Shirk the Work</a:t>
            </a:r>
          </a:p>
        </p:txBody>
      </p:sp>
      <p:sp>
        <p:nvSpPr>
          <p:cNvPr id="78851" name="Rectangle 3"/>
          <p:cNvSpPr>
            <a:spLocks noGrp="1"/>
          </p:cNvSpPr>
          <p:nvPr>
            <p:ph type="body" idx="1"/>
          </p:nvPr>
        </p:nvSpPr>
        <p:spPr/>
        <p:txBody>
          <a:bodyPr/>
          <a:lstStyle/>
          <a:p>
            <a:r>
              <a:rPr lang="en-US" smtClean="0"/>
              <a:t>Talent is never enough. With few exceptions the best players are the hardest workers</a:t>
            </a:r>
          </a:p>
          <a:p>
            <a:pPr algn="ctr"/>
            <a:r>
              <a:rPr lang="en-US" smtClean="0"/>
              <a:t>-Magic Johnson</a:t>
            </a:r>
          </a:p>
          <a:p>
            <a:r>
              <a:rPr lang="en-US" smtClean="0"/>
              <a:t>The harder you work the harder it is to surrender</a:t>
            </a:r>
          </a:p>
          <a:p>
            <a:pPr algn="ctr"/>
            <a:r>
              <a:rPr lang="en-US" smtClean="0"/>
              <a:t>-Vince Lombardi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mtClean="0"/>
              <a:t>Ninety percent of the game is half mental- Yogi Berra</a:t>
            </a:r>
          </a:p>
          <a:p>
            <a:pPr eaLnBrk="1" hangingPunct="1"/>
            <a:r>
              <a:rPr lang="en-US" smtClean="0"/>
              <a:t>You have to train your mind like you train your body – Bruce Jenner</a:t>
            </a:r>
          </a:p>
          <a:p>
            <a:pPr eaLnBrk="1" hangingPunct="1"/>
            <a:r>
              <a:rPr lang="en-US" smtClean="0"/>
              <a:t>How much of your game is mental? </a:t>
            </a:r>
          </a:p>
        </p:txBody>
      </p:sp>
      <p:sp>
        <p:nvSpPr>
          <p:cNvPr id="3" name="Title 2"/>
          <p:cNvSpPr>
            <a:spLocks noGrp="1"/>
          </p:cNvSpPr>
          <p:nvPr>
            <p:ph type="title"/>
          </p:nvPr>
        </p:nvSpPr>
        <p:spPr/>
        <p:txBody>
          <a:bodyPr/>
          <a:lstStyle/>
          <a:p>
            <a:pPr eaLnBrk="1" fontAlgn="auto" hangingPunct="1">
              <a:spcAft>
                <a:spcPts val="0"/>
              </a:spcAft>
              <a:defRPr/>
            </a:pPr>
            <a:r>
              <a:rPr lang="en-US" dirty="0" smtClean="0"/>
              <a:t>Yogi was Right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 calcmode="lin" valueType="num">
                                      <p:cBhvr>
                                        <p:cTn id="28"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r>
              <a:rPr lang="en-US" smtClean="0">
                <a:effectLst/>
              </a:rPr>
              <a:t>Heart Power</a:t>
            </a:r>
          </a:p>
        </p:txBody>
      </p:sp>
      <p:sp>
        <p:nvSpPr>
          <p:cNvPr id="79875" name="Rectangle 3"/>
          <p:cNvSpPr>
            <a:spLocks noGrp="1"/>
          </p:cNvSpPr>
          <p:nvPr>
            <p:ph type="body" idx="1"/>
          </p:nvPr>
        </p:nvSpPr>
        <p:spPr/>
        <p:txBody>
          <a:bodyPr/>
          <a:lstStyle/>
          <a:p>
            <a:r>
              <a:rPr lang="en-US" smtClean="0"/>
              <a:t>In sports, as in life, there is no substitute for commitment</a:t>
            </a:r>
          </a:p>
          <a:p>
            <a:r>
              <a:rPr lang="en-US" smtClean="0"/>
              <a:t>If you believe in yourself and have the courage, the determination, the dedication, the competitive drive, and </a:t>
            </a:r>
          </a:p>
          <a:p>
            <a:r>
              <a:rPr lang="en-US" smtClean="0"/>
              <a:t>If you are willing to sacrifice the little things in life and pay the price for the things that are worthwhile</a:t>
            </a:r>
          </a:p>
          <a:p>
            <a:r>
              <a:rPr lang="en-US" smtClean="0"/>
              <a:t>IT CAN BE DONE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r>
              <a:rPr lang="en-US" smtClean="0">
                <a:effectLst/>
              </a:rPr>
              <a:t>Heart Power</a:t>
            </a:r>
          </a:p>
        </p:txBody>
      </p:sp>
      <p:sp>
        <p:nvSpPr>
          <p:cNvPr id="80899" name="Rectangle 3"/>
          <p:cNvSpPr>
            <a:spLocks noGrp="1"/>
          </p:cNvSpPr>
          <p:nvPr>
            <p:ph type="body" idx="1"/>
          </p:nvPr>
        </p:nvSpPr>
        <p:spPr/>
        <p:txBody>
          <a:bodyPr/>
          <a:lstStyle/>
          <a:p>
            <a:pPr>
              <a:lnSpc>
                <a:spcPct val="90000"/>
              </a:lnSpc>
            </a:pPr>
            <a:r>
              <a:rPr lang="en-US" smtClean="0"/>
              <a:t>Rod Carew</a:t>
            </a:r>
          </a:p>
          <a:p>
            <a:pPr>
              <a:lnSpc>
                <a:spcPct val="90000"/>
              </a:lnSpc>
            </a:pPr>
            <a:r>
              <a:rPr lang="en-US" smtClean="0"/>
              <a:t>Tony Gwynn</a:t>
            </a:r>
          </a:p>
          <a:p>
            <a:pPr>
              <a:lnSpc>
                <a:spcPct val="90000"/>
              </a:lnSpc>
            </a:pPr>
            <a:r>
              <a:rPr lang="en-US" smtClean="0"/>
              <a:t>Andre Agassi</a:t>
            </a:r>
          </a:p>
          <a:p>
            <a:pPr>
              <a:lnSpc>
                <a:spcPct val="90000"/>
              </a:lnSpc>
            </a:pPr>
            <a:r>
              <a:rPr lang="en-US" smtClean="0"/>
              <a:t>Rob Evans</a:t>
            </a:r>
          </a:p>
          <a:p>
            <a:pPr>
              <a:lnSpc>
                <a:spcPct val="90000"/>
              </a:lnSpc>
            </a:pPr>
            <a:r>
              <a:rPr lang="en-US" smtClean="0"/>
              <a:t>Bjorn Borg</a:t>
            </a:r>
          </a:p>
          <a:p>
            <a:pPr lvl="1">
              <a:lnSpc>
                <a:spcPct val="90000"/>
              </a:lnSpc>
            </a:pPr>
            <a:r>
              <a:rPr lang="en-US" smtClean="0"/>
              <a:t>“I remember how I used to take the train to Stockholm every day after school to play, coming home late, studying, getting up to go to school, getting on the train again, all those years. But even if it hadn’t, even if I wasn’t able to become a champion, I would still know that I gave it my best shot. I tried. I got on the train and I tried.”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r>
              <a:rPr lang="en-US" smtClean="0">
                <a:effectLst/>
              </a:rPr>
              <a:t>Are you on Board?</a:t>
            </a:r>
          </a:p>
        </p:txBody>
      </p:sp>
      <p:sp>
        <p:nvSpPr>
          <p:cNvPr id="81923" name="Rectangle 3"/>
          <p:cNvSpPr>
            <a:spLocks noGrp="1"/>
          </p:cNvSpPr>
          <p:nvPr>
            <p:ph type="body" idx="1"/>
          </p:nvPr>
        </p:nvSpPr>
        <p:spPr/>
        <p:txBody>
          <a:bodyPr/>
          <a:lstStyle/>
          <a:p>
            <a:r>
              <a:rPr lang="en-US" smtClean="0"/>
              <a:t>Are you on track?</a:t>
            </a:r>
          </a:p>
          <a:p>
            <a:r>
              <a:rPr lang="en-US" smtClean="0"/>
              <a:t>If not, what are you waiting for?</a:t>
            </a:r>
          </a:p>
          <a:p>
            <a:r>
              <a:rPr lang="en-US" i="1" smtClean="0"/>
              <a:t>It takes years of hard work to become an overnight success. Are you willing to make the commitment and pay the price?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r>
              <a:rPr lang="en-US" smtClean="0">
                <a:effectLst/>
              </a:rPr>
              <a:t>Fatal Distractions</a:t>
            </a:r>
          </a:p>
        </p:txBody>
      </p:sp>
      <p:sp>
        <p:nvSpPr>
          <p:cNvPr id="82947" name="Rectangle 3"/>
          <p:cNvSpPr>
            <a:spLocks noGrp="1"/>
          </p:cNvSpPr>
          <p:nvPr>
            <p:ph type="body" idx="1"/>
          </p:nvPr>
        </p:nvSpPr>
        <p:spPr/>
        <p:txBody>
          <a:bodyPr/>
          <a:lstStyle/>
          <a:p>
            <a:r>
              <a:rPr lang="en-US" smtClean="0"/>
              <a:t>Obstacles are what you see when you take your eyes off your goal</a:t>
            </a:r>
          </a:p>
          <a:p>
            <a:pPr lvl="4">
              <a:buFont typeface="Wingdings 2" pitchFamily="18" charset="2"/>
              <a:buNone/>
            </a:pPr>
            <a:r>
              <a:rPr lang="en-US" smtClean="0"/>
              <a:t>-Jim Lefebvre</a:t>
            </a:r>
          </a:p>
          <a:p>
            <a:r>
              <a:rPr lang="en-US" smtClean="0"/>
              <a:t>In spite of all the distractions, remain focused on the job</a:t>
            </a:r>
          </a:p>
          <a:p>
            <a:pPr lvl="3">
              <a:buFont typeface="Wingdings 2" pitchFamily="18" charset="2"/>
              <a:buNone/>
            </a:pPr>
            <a:r>
              <a:rPr lang="en-US" smtClean="0"/>
              <a:t>-	Reggie Jackson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r>
              <a:rPr lang="en-US" smtClean="0">
                <a:effectLst/>
              </a:rPr>
              <a:t>Trouble in the Sports Arena</a:t>
            </a:r>
          </a:p>
        </p:txBody>
      </p:sp>
      <p:sp>
        <p:nvSpPr>
          <p:cNvPr id="83971" name="Rectangle 3"/>
          <p:cNvSpPr>
            <a:spLocks noGrp="1"/>
          </p:cNvSpPr>
          <p:nvPr>
            <p:ph type="body" idx="1"/>
          </p:nvPr>
        </p:nvSpPr>
        <p:spPr/>
        <p:txBody>
          <a:bodyPr/>
          <a:lstStyle/>
          <a:p>
            <a:pPr>
              <a:lnSpc>
                <a:spcPct val="90000"/>
              </a:lnSpc>
            </a:pPr>
            <a:r>
              <a:rPr lang="en-US" sz="2300" smtClean="0"/>
              <a:t>Notah Begay</a:t>
            </a:r>
          </a:p>
          <a:p>
            <a:pPr lvl="1">
              <a:lnSpc>
                <a:spcPct val="90000"/>
              </a:lnSpc>
            </a:pPr>
            <a:r>
              <a:rPr lang="en-US" sz="2100" smtClean="0"/>
              <a:t>DUI arrest</a:t>
            </a:r>
          </a:p>
          <a:p>
            <a:pPr>
              <a:lnSpc>
                <a:spcPct val="90000"/>
              </a:lnSpc>
            </a:pPr>
            <a:r>
              <a:rPr lang="en-US" sz="2300" smtClean="0"/>
              <a:t>drugs, pregnancy, commission of crimes</a:t>
            </a:r>
          </a:p>
          <a:p>
            <a:pPr>
              <a:lnSpc>
                <a:spcPct val="90000"/>
              </a:lnSpc>
            </a:pPr>
            <a:r>
              <a:rPr lang="en-US" sz="2300" smtClean="0"/>
              <a:t>Set your goals</a:t>
            </a:r>
          </a:p>
          <a:p>
            <a:pPr lvl="1">
              <a:lnSpc>
                <a:spcPct val="90000"/>
              </a:lnSpc>
            </a:pPr>
            <a:r>
              <a:rPr lang="en-US" sz="2100" smtClean="0"/>
              <a:t>focus time and energy if you want to become successful and realize your dreams</a:t>
            </a:r>
          </a:p>
          <a:p>
            <a:pPr>
              <a:lnSpc>
                <a:spcPct val="90000"/>
              </a:lnSpc>
            </a:pPr>
            <a:r>
              <a:rPr lang="en-US" sz="2300" smtClean="0"/>
              <a:t>Native American story</a:t>
            </a:r>
          </a:p>
          <a:p>
            <a:pPr lvl="1">
              <a:lnSpc>
                <a:spcPct val="90000"/>
              </a:lnSpc>
            </a:pPr>
            <a:r>
              <a:rPr lang="en-US" sz="2100" smtClean="0"/>
              <a:t>poisonous snake</a:t>
            </a:r>
          </a:p>
          <a:p>
            <a:pPr>
              <a:lnSpc>
                <a:spcPct val="90000"/>
              </a:lnSpc>
            </a:pPr>
            <a:r>
              <a:rPr lang="en-US" sz="2300" smtClean="0"/>
              <a:t>Carl Lewis (6 time gold medalists)</a:t>
            </a:r>
          </a:p>
          <a:p>
            <a:pPr lvl="1">
              <a:lnSpc>
                <a:spcPct val="90000"/>
              </a:lnSpc>
            </a:pPr>
            <a:r>
              <a:rPr lang="en-US" sz="2100" smtClean="0"/>
              <a:t>“This first is that if you take drugs, you’ll never know your full potential. Second, there is the obvious health risk. and third, if you do drugs , you’re quitting on yourself.”</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r>
              <a:rPr lang="en-US" smtClean="0">
                <a:effectLst/>
              </a:rPr>
              <a:t>Follow your Goals</a:t>
            </a:r>
          </a:p>
        </p:txBody>
      </p:sp>
      <p:sp>
        <p:nvSpPr>
          <p:cNvPr id="84995" name="Rectangle 3"/>
          <p:cNvSpPr>
            <a:spLocks noGrp="1"/>
          </p:cNvSpPr>
          <p:nvPr>
            <p:ph type="body" idx="1"/>
          </p:nvPr>
        </p:nvSpPr>
        <p:spPr/>
        <p:txBody>
          <a:bodyPr/>
          <a:lstStyle/>
          <a:p>
            <a:r>
              <a:rPr lang="en-US" smtClean="0"/>
              <a:t>Follow your goals and not the crowd – Janet Evans</a:t>
            </a:r>
          </a:p>
          <a:p>
            <a:pPr lvl="1"/>
            <a:r>
              <a:rPr lang="en-US" smtClean="0"/>
              <a:t>“Sometimes I feel envious when my friends do to parties, and I have to go to bed. But my friends always tell me that the parties really aren't that much fun anyway. Whatever I’ve missed, I’ve mad up for. Most kids don’t get to go to the Olympics and win three gold medals. Its’ definitely been worth it.”</a:t>
            </a:r>
          </a:p>
          <a:p>
            <a:r>
              <a:rPr lang="en-US" smtClean="0"/>
              <a:t>Parties won’t take me where I want to go – Kevin Johnson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r>
              <a:rPr lang="en-US" smtClean="0">
                <a:effectLst/>
              </a:rPr>
              <a:t>Choose your Friends Wisely</a:t>
            </a:r>
          </a:p>
        </p:txBody>
      </p:sp>
      <p:sp>
        <p:nvSpPr>
          <p:cNvPr id="86019" name="Rectangle 3"/>
          <p:cNvSpPr>
            <a:spLocks noGrp="1"/>
          </p:cNvSpPr>
          <p:nvPr>
            <p:ph type="body" idx="1"/>
          </p:nvPr>
        </p:nvSpPr>
        <p:spPr/>
        <p:txBody>
          <a:bodyPr/>
          <a:lstStyle/>
          <a:p>
            <a:pPr>
              <a:lnSpc>
                <a:spcPct val="90000"/>
              </a:lnSpc>
            </a:pPr>
            <a:r>
              <a:rPr lang="en-US" smtClean="0"/>
              <a:t>Associate with people who will make you better</a:t>
            </a:r>
          </a:p>
          <a:p>
            <a:pPr>
              <a:lnSpc>
                <a:spcPct val="90000"/>
              </a:lnSpc>
            </a:pPr>
            <a:r>
              <a:rPr lang="en-US" smtClean="0"/>
              <a:t>Sometimes you have to let of old friendships in order to stay on track to reach your goals</a:t>
            </a:r>
          </a:p>
          <a:p>
            <a:pPr>
              <a:lnSpc>
                <a:spcPct val="90000"/>
              </a:lnSpc>
            </a:pPr>
            <a:r>
              <a:rPr lang="en-US" smtClean="0"/>
              <a:t>You don’t want to be big enough to handle trouble, but someone who is big enough to walk away from it.</a:t>
            </a:r>
          </a:p>
          <a:p>
            <a:pPr>
              <a:lnSpc>
                <a:spcPct val="90000"/>
              </a:lnSpc>
            </a:pPr>
            <a:r>
              <a:rPr lang="en-US" smtClean="0"/>
              <a:t>Take responsibility for your life and your actions</a:t>
            </a:r>
          </a:p>
          <a:p>
            <a:pPr lvl="1">
              <a:lnSpc>
                <a:spcPct val="90000"/>
              </a:lnSpc>
            </a:pPr>
            <a:r>
              <a:rPr lang="en-US" smtClean="0"/>
              <a:t>Too many successful athletes don’t think the rules of society apply to them</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r>
              <a:rPr lang="en-US" smtClean="0">
                <a:effectLst/>
              </a:rPr>
              <a:t>Final Words</a:t>
            </a:r>
          </a:p>
        </p:txBody>
      </p:sp>
      <p:sp>
        <p:nvSpPr>
          <p:cNvPr id="87043" name="Rectangle 3"/>
          <p:cNvSpPr>
            <a:spLocks noGrp="1"/>
          </p:cNvSpPr>
          <p:nvPr>
            <p:ph type="body" idx="1"/>
          </p:nvPr>
        </p:nvSpPr>
        <p:spPr/>
        <p:txBody>
          <a:bodyPr/>
          <a:lstStyle/>
          <a:p>
            <a:r>
              <a:rPr lang="en-US" smtClean="0"/>
              <a:t>What you find depends upon where you look. Stay focused on your goals and avoid the </a:t>
            </a:r>
            <a:r>
              <a:rPr lang="en-US" smtClean="0">
                <a:solidFill>
                  <a:schemeClr val="accent2"/>
                </a:solidFill>
              </a:rPr>
              <a:t>FATAL DISTRACTIONS</a:t>
            </a:r>
            <a:r>
              <a:rPr lang="en-US" smtClean="0"/>
              <a:t>. </a:t>
            </a:r>
          </a:p>
          <a:p>
            <a:r>
              <a:rPr lang="en-US" smtClean="0"/>
              <a:t>Say yes to your dreams and no to drugs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mtClean="0"/>
              <a:t>Relax…close your eyes…Recall the sights, sounds, and feelings of you performing at your best</a:t>
            </a:r>
          </a:p>
          <a:p>
            <a:pPr eaLnBrk="1" hangingPunct="1"/>
            <a:r>
              <a:rPr lang="en-US" smtClean="0"/>
              <a:t>In your minds eye, imagine your best day ever</a:t>
            </a:r>
          </a:p>
          <a:p>
            <a:pPr lvl="1" eaLnBrk="1" hangingPunct="1"/>
            <a:r>
              <a:rPr lang="en-US" smtClean="0"/>
              <a:t>You feel no fear, no anxieties, and no self-doubts</a:t>
            </a:r>
          </a:p>
          <a:p>
            <a:pPr eaLnBrk="1" hangingPunct="1"/>
            <a:r>
              <a:rPr lang="en-US" smtClean="0"/>
              <a:t>Athletes call this, “Playing in the zone”</a:t>
            </a:r>
          </a:p>
          <a:p>
            <a:pPr eaLnBrk="1" hangingPunct="1"/>
            <a:r>
              <a:rPr lang="en-US" smtClean="0"/>
              <a:t>NOW…let that image fade…in its place recall your worst performance</a:t>
            </a:r>
          </a:p>
          <a:p>
            <a:pPr eaLnBrk="1" hangingPunct="1"/>
            <a:r>
              <a:rPr lang="en-US" smtClean="0"/>
              <a:t>Now leave that image and fast forward to present </a:t>
            </a:r>
          </a:p>
        </p:txBody>
      </p:sp>
      <p:sp>
        <p:nvSpPr>
          <p:cNvPr id="3" name="Title 2"/>
          <p:cNvSpPr>
            <a:spLocks noGrp="1"/>
          </p:cNvSpPr>
          <p:nvPr>
            <p:ph type="title"/>
          </p:nvPr>
        </p:nvSpPr>
        <p:spPr/>
        <p:txBody>
          <a:bodyPr/>
          <a:lstStyle/>
          <a:p>
            <a:pPr eaLnBrk="1" fontAlgn="auto" hangingPunct="1">
              <a:spcAft>
                <a:spcPts val="0"/>
              </a:spcAft>
              <a:defRPr/>
            </a:pPr>
            <a:r>
              <a:rPr lang="en-US" dirty="0" smtClean="0"/>
              <a:t>Exercise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2">
                                            <p:txEl>
                                              <p:pRg st="1" end="1"/>
                                            </p:txEl>
                                          </p:spTgt>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 calcmode="lin" valueType="num">
                                      <p:cBhvr>
                                        <p:cTn id="26"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2">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 calcmode="lin" valueType="num">
                                      <p:cBhvr>
                                        <p:cTn id="3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2">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 calcmode="lin" valueType="num">
                                      <p:cBhvr>
                                        <p:cTn id="40"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2">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grpId="0"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 calcmode="lin" valueType="num">
                                      <p:cBhvr>
                                        <p:cTn id="47"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65760" indent="-256032" eaLnBrk="1" fontAlgn="auto" hangingPunct="1">
              <a:spcAft>
                <a:spcPts val="0"/>
              </a:spcAft>
              <a:buFont typeface="Wingdings 3"/>
              <a:buChar char=""/>
              <a:defRPr/>
            </a:pPr>
            <a:r>
              <a:rPr lang="en-US" dirty="0" smtClean="0"/>
              <a:t>With Yogi’s quote in mind, compare yourself competing at your best and at your worst</a:t>
            </a:r>
          </a:p>
          <a:p>
            <a:pPr marL="365760" indent="-256032" eaLnBrk="1" fontAlgn="auto" hangingPunct="1">
              <a:spcAft>
                <a:spcPts val="0"/>
              </a:spcAft>
              <a:buFont typeface="Wingdings 3"/>
              <a:buChar char=""/>
              <a:defRPr/>
            </a:pPr>
            <a:r>
              <a:rPr lang="en-US" dirty="0" smtClean="0"/>
              <a:t>What percentage of the difference in those performances had to do with your physical skills?</a:t>
            </a:r>
          </a:p>
          <a:p>
            <a:pPr marL="365760" indent="-256032" eaLnBrk="1" fontAlgn="auto" hangingPunct="1">
              <a:spcAft>
                <a:spcPts val="0"/>
              </a:spcAft>
              <a:buFont typeface="Wingdings 3"/>
              <a:buChar char=""/>
              <a:defRPr/>
            </a:pPr>
            <a:r>
              <a:rPr lang="en-US" dirty="0" smtClean="0"/>
              <a:t>What percentage was mental?</a:t>
            </a:r>
          </a:p>
          <a:p>
            <a:pPr marL="365760" indent="-256032" eaLnBrk="1" fontAlgn="auto" hangingPunct="1">
              <a:spcAft>
                <a:spcPts val="0"/>
              </a:spcAft>
              <a:buFont typeface="Wingdings 3"/>
              <a:buChar char=""/>
              <a:defRPr/>
            </a:pPr>
            <a:r>
              <a:rPr lang="en-US" dirty="0" smtClean="0"/>
              <a:t>How much time do you spend on the mental game?</a:t>
            </a:r>
          </a:p>
          <a:p>
            <a:pPr marL="365760" indent="-256032" eaLnBrk="1" fontAlgn="auto" hangingPunct="1">
              <a:spcAft>
                <a:spcPts val="0"/>
              </a:spcAft>
              <a:buFont typeface="Wingdings 3"/>
              <a:buChar char=""/>
              <a:defRPr/>
            </a:pPr>
            <a:r>
              <a:rPr lang="en-US" dirty="0" smtClean="0"/>
              <a:t>How many books on sports psychology have you read?</a:t>
            </a:r>
          </a:p>
          <a:p>
            <a:pPr marL="365760" indent="-256032" eaLnBrk="1" fontAlgn="auto" hangingPunct="1">
              <a:spcAft>
                <a:spcPts val="0"/>
              </a:spcAft>
              <a:buFont typeface="Wingdings 3"/>
              <a:buChar char=""/>
              <a:defRPr/>
            </a:pPr>
            <a:r>
              <a:rPr lang="en-US" dirty="0" smtClean="0"/>
              <a:t>How many lessons have you taken from a head coach? </a:t>
            </a:r>
            <a:endParaRPr lang="en-US" dirty="0"/>
          </a:p>
        </p:txBody>
      </p:sp>
      <p:sp>
        <p:nvSpPr>
          <p:cNvPr id="3" name="Title 2"/>
          <p:cNvSpPr>
            <a:spLocks noGrp="1"/>
          </p:cNvSpPr>
          <p:nvPr>
            <p:ph type="title"/>
          </p:nvPr>
        </p:nvSpPr>
        <p:spPr/>
        <p:txBody>
          <a:bodyPr/>
          <a:lstStyle/>
          <a:p>
            <a:pPr eaLnBrk="1" fontAlgn="auto" hangingPunct="1">
              <a:spcAft>
                <a:spcPts val="0"/>
              </a:spcAft>
              <a:defRPr/>
            </a:pPr>
            <a:r>
              <a:rPr lang="en-US" dirty="0" smtClean="0"/>
              <a:t>Exercise wrap up</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 calcmode="lin" valueType="num">
                                      <p:cBhvr>
                                        <p:cTn id="28"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p:cTn id="3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 calcmode="lin" valueType="num">
                                      <p:cBhvr>
                                        <p:cTn id="42"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2">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2">
                                            <p:txEl>
                                              <p:pRg st="5" end="5"/>
                                            </p:txEl>
                                          </p:spTgt>
                                        </p:tgtEl>
                                        <p:attrNameLst>
                                          <p:attrName>style.visibility</p:attrName>
                                        </p:attrNameLst>
                                      </p:cBhvr>
                                      <p:to>
                                        <p:strVal val="visible"/>
                                      </p:to>
                                    </p:set>
                                    <p:anim calcmode="lin" valueType="num">
                                      <p:cBhvr>
                                        <p:cTn id="49"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51"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mtClean="0"/>
              <a:t>Mind is like a VCR</a:t>
            </a:r>
          </a:p>
          <a:p>
            <a:pPr eaLnBrk="1" hangingPunct="1"/>
            <a:r>
              <a:rPr lang="en-US" smtClean="0"/>
              <a:t>Studies have proven that mental training will not only enhance performance and improved productivity but also add to your enjoyment</a:t>
            </a:r>
          </a:p>
          <a:p>
            <a:pPr eaLnBrk="1" hangingPunct="1"/>
            <a:r>
              <a:rPr lang="en-US" smtClean="0"/>
              <a:t>Remain focus/deal with adversity  </a:t>
            </a:r>
          </a:p>
          <a:p>
            <a:pPr eaLnBrk="1" hangingPunct="1"/>
            <a:r>
              <a:rPr lang="en-US" smtClean="0"/>
              <a:t>Stay motivated during difficult times &amp; avoid fatal distractions</a:t>
            </a:r>
          </a:p>
          <a:p>
            <a:pPr eaLnBrk="1" hangingPunct="1"/>
            <a:r>
              <a:rPr lang="en-US" smtClean="0"/>
              <a:t>Learn to follow your dreams and to live your life on purpose </a:t>
            </a:r>
          </a:p>
        </p:txBody>
      </p:sp>
      <p:sp>
        <p:nvSpPr>
          <p:cNvPr id="3" name="Title 2"/>
          <p:cNvSpPr>
            <a:spLocks noGrp="1"/>
          </p:cNvSpPr>
          <p:nvPr>
            <p:ph type="title"/>
          </p:nvPr>
        </p:nvSpPr>
        <p:spPr/>
        <p:txBody>
          <a:bodyPr/>
          <a:lstStyle/>
          <a:p>
            <a:pPr eaLnBrk="1" fontAlgn="auto" hangingPunct="1">
              <a:spcAft>
                <a:spcPts val="0"/>
              </a:spcAft>
              <a:defRPr/>
            </a:pPr>
            <a:r>
              <a:rPr lang="en-US" dirty="0" smtClean="0"/>
              <a:t>Things to consider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 calcmode="lin" valueType="num">
                                      <p:cBhvr>
                                        <p:cTn id="28"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p:cTn id="3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 calcmode="lin" valueType="num">
                                      <p:cBhvr>
                                        <p:cTn id="42"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mtClean="0"/>
              <a:t>Achieving inner excellence is a process</a:t>
            </a:r>
          </a:p>
          <a:p>
            <a:pPr eaLnBrk="1" hangingPunct="1"/>
            <a:r>
              <a:rPr lang="en-US" smtClean="0"/>
              <a:t>Building mental muscle, like building physical muscle, requires time and effort. </a:t>
            </a:r>
          </a:p>
          <a:p>
            <a:pPr eaLnBrk="1" hangingPunct="1"/>
            <a:r>
              <a:rPr lang="en-US" smtClean="0"/>
              <a:t>The more you work on the inside, the more it will show on the outside </a:t>
            </a:r>
          </a:p>
          <a:p>
            <a:pPr eaLnBrk="1" hangingPunct="1"/>
            <a:r>
              <a:rPr lang="en-US" smtClean="0"/>
              <a:t>First you must make a commitment</a:t>
            </a:r>
          </a:p>
          <a:p>
            <a:pPr eaLnBrk="1" hangingPunct="1"/>
            <a:r>
              <a:rPr lang="en-US" i="1" smtClean="0">
                <a:solidFill>
                  <a:srgbClr val="FF0000"/>
                </a:solidFill>
              </a:rPr>
              <a:t>What you think affects how you feel and perform. Training your  brain is as important as training your body</a:t>
            </a:r>
          </a:p>
        </p:txBody>
      </p:sp>
      <p:sp>
        <p:nvSpPr>
          <p:cNvPr id="3" name="Title 2"/>
          <p:cNvSpPr>
            <a:spLocks noGrp="1"/>
          </p:cNvSpPr>
          <p:nvPr>
            <p:ph type="title"/>
          </p:nvPr>
        </p:nvSpPr>
        <p:spPr/>
        <p:txBody>
          <a:bodyPr/>
          <a:lstStyle/>
          <a:p>
            <a:pPr eaLnBrk="1" fontAlgn="auto" hangingPunct="1">
              <a:spcAft>
                <a:spcPts val="0"/>
              </a:spcAft>
              <a:defRPr/>
            </a:pPr>
            <a:r>
              <a:rPr lang="en-US" dirty="0" smtClean="0"/>
              <a:t>Final Words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 calcmode="lin" valueType="num">
                                      <p:cBhvr>
                                        <p:cTn id="28"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p:cTn id="3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 calcmode="lin" valueType="num">
                                      <p:cBhvr>
                                        <p:cTn id="42"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i="1" smtClean="0"/>
              <a:t>The mind messes up more shots than the body</a:t>
            </a:r>
          </a:p>
          <a:p>
            <a:pPr eaLnBrk="1" hangingPunct="1"/>
            <a:r>
              <a:rPr lang="en-US" smtClean="0"/>
              <a:t>Self-conscious and coach-conscious rather than task-conscious</a:t>
            </a:r>
          </a:p>
          <a:p>
            <a:pPr eaLnBrk="1" hangingPunct="1"/>
            <a:r>
              <a:rPr lang="en-US" smtClean="0"/>
              <a:t>KEY: learn how to focus on the task and not let negative thoughts intrude</a:t>
            </a:r>
          </a:p>
          <a:p>
            <a:pPr eaLnBrk="1" hangingPunct="1"/>
            <a:r>
              <a:rPr lang="en-US" smtClean="0"/>
              <a:t>Mind can focus on thing at a time</a:t>
            </a:r>
          </a:p>
          <a:p>
            <a:pPr lvl="1" eaLnBrk="1" hangingPunct="1"/>
            <a:r>
              <a:rPr lang="en-US" smtClean="0"/>
              <a:t>Rather than suppress what you don’t want to happen, you must focus on what you do want or on some neutral thought</a:t>
            </a:r>
          </a:p>
        </p:txBody>
      </p:sp>
      <p:sp>
        <p:nvSpPr>
          <p:cNvPr id="3" name="Title 2"/>
          <p:cNvSpPr>
            <a:spLocks noGrp="1"/>
          </p:cNvSpPr>
          <p:nvPr>
            <p:ph type="title"/>
          </p:nvPr>
        </p:nvSpPr>
        <p:spPr/>
        <p:txBody>
          <a:bodyPr/>
          <a:lstStyle/>
          <a:p>
            <a:pPr eaLnBrk="1" hangingPunct="1">
              <a:defRPr/>
            </a:pPr>
            <a:r>
              <a:rPr lang="en-US" dirty="0" smtClean="0"/>
              <a:t>Mind Games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p:cTn id="28"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
                                            <p:txEl>
                                              <p:pRg st="3" end="3"/>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 calcmode="lin" valueType="num">
                                      <p:cBhvr>
                                        <p:cTn id="33"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5"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mtClean="0"/>
              <a:t>Brain is like a mega computer that controls the body</a:t>
            </a:r>
          </a:p>
          <a:p>
            <a:pPr eaLnBrk="1" hangingPunct="1"/>
            <a:r>
              <a:rPr lang="en-US" smtClean="0"/>
              <a:t>Focus on breathing and repeat the word “one” lowered their blood pressure and heart rate</a:t>
            </a:r>
          </a:p>
          <a:p>
            <a:pPr eaLnBrk="1" hangingPunct="1"/>
            <a:endParaRPr lang="en-US" smtClean="0"/>
          </a:p>
        </p:txBody>
      </p:sp>
      <p:sp>
        <p:nvSpPr>
          <p:cNvPr id="3" name="Title 2"/>
          <p:cNvSpPr>
            <a:spLocks noGrp="1"/>
          </p:cNvSpPr>
          <p:nvPr>
            <p:ph type="title"/>
          </p:nvPr>
        </p:nvSpPr>
        <p:spPr/>
        <p:txBody>
          <a:bodyPr>
            <a:normAutofit fontScale="90000"/>
          </a:bodyPr>
          <a:lstStyle/>
          <a:p>
            <a:pPr eaLnBrk="1" hangingPunct="1">
              <a:defRPr/>
            </a:pPr>
            <a:r>
              <a:rPr lang="en-US" dirty="0" smtClean="0"/>
              <a:t>Herbert Benson; Harvard Cardiologist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561</TotalTime>
  <Words>1786</Words>
  <Application>Microsoft Office PowerPoint</Application>
  <PresentationFormat>On-screen Show (4:3)</PresentationFormat>
  <Paragraphs>229</Paragraphs>
  <Slides>37</Slides>
  <Notes>28</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Concourse</vt:lpstr>
      <vt:lpstr>Guyer Strength &amp; Conditioining  Mind Gym</vt:lpstr>
      <vt:lpstr>Lessons</vt:lpstr>
      <vt:lpstr>Yogi was Right</vt:lpstr>
      <vt:lpstr>Exercise</vt:lpstr>
      <vt:lpstr>Exercise wrap up</vt:lpstr>
      <vt:lpstr>Things to consider</vt:lpstr>
      <vt:lpstr>Final Words</vt:lpstr>
      <vt:lpstr>Mind Games</vt:lpstr>
      <vt:lpstr>Herbert Benson; Harvard Cardiologist</vt:lpstr>
      <vt:lpstr>Law of dominant thought</vt:lpstr>
      <vt:lpstr>Learn to use your mind</vt:lpstr>
      <vt:lpstr>The Pressure Principal</vt:lpstr>
      <vt:lpstr>Competitive</vt:lpstr>
      <vt:lpstr>Confident</vt:lpstr>
      <vt:lpstr>Control</vt:lpstr>
      <vt:lpstr>Committed</vt:lpstr>
      <vt:lpstr>Composure</vt:lpstr>
      <vt:lpstr>Courage</vt:lpstr>
      <vt:lpstr>Consistency</vt:lpstr>
      <vt:lpstr>Final Word</vt:lpstr>
      <vt:lpstr>Responsibility Psychology</vt:lpstr>
      <vt:lpstr>Personal Responsibility</vt:lpstr>
      <vt:lpstr>Getting Over Yourself</vt:lpstr>
      <vt:lpstr>Self-Consistency Theory</vt:lpstr>
      <vt:lpstr>Check list of Gremlins</vt:lpstr>
      <vt:lpstr>Extrodinary People Act </vt:lpstr>
      <vt:lpstr>A.C.T.</vt:lpstr>
      <vt:lpstr>S.M.A.R.T.</vt:lpstr>
      <vt:lpstr>Don’t Shirk the Work</vt:lpstr>
      <vt:lpstr>Heart Power</vt:lpstr>
      <vt:lpstr>Heart Power</vt:lpstr>
      <vt:lpstr>Are you on Board?</vt:lpstr>
      <vt:lpstr>Fatal Distractions</vt:lpstr>
      <vt:lpstr>Trouble in the Sports Arena</vt:lpstr>
      <vt:lpstr>Follow your Goals</vt:lpstr>
      <vt:lpstr>Choose your Friends Wisely</vt:lpstr>
      <vt:lpstr>Final Words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 Gym</dc:title>
  <dc:creator>Herschel Wayne Hill</dc:creator>
  <cp:lastModifiedBy>repair</cp:lastModifiedBy>
  <cp:revision>39</cp:revision>
  <dcterms:created xsi:type="dcterms:W3CDTF">2008-09-18T13:31:57Z</dcterms:created>
  <dcterms:modified xsi:type="dcterms:W3CDTF">2012-05-01T19:06:19Z</dcterms:modified>
</cp:coreProperties>
</file>