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theme/themeOverride5.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heme/themeOverride3.xml" ContentType="application/vnd.openxmlformats-officedocument.themeOverride+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theme/themeOverride1.xml" ContentType="application/vnd.openxmlformats-officedocument.themeOverride+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3.xml" ContentType="application/vnd.openxmlformats-officedocument.drawingml.chart+xml"/>
  <Override PartName="/ppt/notesSlides/notesSlide7.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theme/themeOverride4.xml" ContentType="application/vnd.openxmlformats-officedocument.themeOverride+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theme/themeOverride2.xml" ContentType="application/vnd.openxmlformats-officedocument.themeOverride+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charts/chart6.xml" ContentType="application/vnd.openxmlformats-officedocument.drawingml.chart+xml"/>
  <Override PartName="/ppt/notesSlides/notesSlide20.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9" r:id="rId1"/>
  </p:sldMasterIdLst>
  <p:notesMasterIdLst>
    <p:notesMasterId r:id="rId23"/>
  </p:notesMasterIdLst>
  <p:handoutMasterIdLst>
    <p:handoutMasterId r:id="rId24"/>
  </p:handoutMasterIdLst>
  <p:sldIdLst>
    <p:sldId id="256" r:id="rId2"/>
    <p:sldId id="297" r:id="rId3"/>
    <p:sldId id="298" r:id="rId4"/>
    <p:sldId id="299" r:id="rId5"/>
    <p:sldId id="294" r:id="rId6"/>
    <p:sldId id="295" r:id="rId7"/>
    <p:sldId id="296" r:id="rId8"/>
    <p:sldId id="300" r:id="rId9"/>
    <p:sldId id="260" r:id="rId10"/>
    <p:sldId id="284" r:id="rId11"/>
    <p:sldId id="267" r:id="rId12"/>
    <p:sldId id="280" r:id="rId13"/>
    <p:sldId id="261" r:id="rId14"/>
    <p:sldId id="281" r:id="rId15"/>
    <p:sldId id="282" r:id="rId16"/>
    <p:sldId id="271" r:id="rId17"/>
    <p:sldId id="293" r:id="rId18"/>
    <p:sldId id="269" r:id="rId19"/>
    <p:sldId id="270" r:id="rId20"/>
    <p:sldId id="266" r:id="rId21"/>
    <p:sldId id="302" r:id="rId22"/>
  </p:sldIdLst>
  <p:sldSz cx="9144000" cy="6858000" type="screen4x3"/>
  <p:notesSz cx="9296400" cy="7010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3300"/>
    <a:srgbClr val="F7FFF7"/>
    <a:srgbClr val="DDDDDD"/>
    <a:srgbClr val="BBD7CC"/>
    <a:srgbClr val="CCFFCC"/>
    <a:srgbClr val="003600"/>
    <a:srgbClr val="006600"/>
  </p:clrMru>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221" autoAdjust="0"/>
    <p:restoredTop sz="94622" autoAdjust="0"/>
  </p:normalViewPr>
  <p:slideViewPr>
    <p:cSldViewPr>
      <p:cViewPr>
        <p:scale>
          <a:sx n="70" d="100"/>
          <a:sy n="70" d="100"/>
        </p:scale>
        <p:origin x="-1128"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J:\My%20Documents\Quarterly%20Briefings\2010\2Q10\DFW\CMG%202Q10%20Chart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J:\My%20Documents\Quarterly%20Briefings\2009\4Q09\DFW\4Q09%20Charts.xlsx" TargetMode="External"/><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oleObject" Target="file:///J:\My%20Documents\Quarterly%20Briefings\2009\4Q09\DFW\4Q09%20Charts.xlsx" TargetMode="External"/><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oleObject" Target="file:///J:\My%20Documents\Quarterly%20Briefings\2009\4Q09\DFW\4Q09%20Charts.xlsx" TargetMode="External"/><Relationship Id="rId1" Type="http://schemas.openxmlformats.org/officeDocument/2006/relationships/themeOverride" Target="../theme/themeOverride3.xml"/></Relationships>
</file>

<file path=ppt/charts/_rels/chart5.xml.rels><?xml version="1.0" encoding="UTF-8" standalone="yes"?>
<Relationships xmlns="http://schemas.openxmlformats.org/package/2006/relationships"><Relationship Id="rId1" Type="http://schemas.openxmlformats.org/officeDocument/2006/relationships/oleObject" Target="file:///J:\My%20Documents\School%20Dist%20Strategies\Quarterly%20School%20Reports\Admin\ISD%20Quarterly%20Chart%20Update.xls" TargetMode="External"/></Relationships>
</file>

<file path=ppt/charts/_rels/chart6.xml.rels><?xml version="1.0" encoding="UTF-8" standalone="yes"?>
<Relationships xmlns="http://schemas.openxmlformats.org/package/2006/relationships"><Relationship Id="rId2" Type="http://schemas.openxmlformats.org/officeDocument/2006/relationships/oleObject" Target="file:///J:\My%20Documents\School%20Dist%20Strategies\Quarterly%20School%20Reports\Admin\ISD%20Quarterly%20Chart%20Update.xls" TargetMode="External"/><Relationship Id="rId1" Type="http://schemas.openxmlformats.org/officeDocument/2006/relationships/themeOverride" Target="../theme/themeOverride4.xml"/></Relationships>
</file>

<file path=ppt/charts/_rels/chart7.xml.rels><?xml version="1.0" encoding="UTF-8" standalone="yes"?>
<Relationships xmlns="http://schemas.openxmlformats.org/package/2006/relationships"><Relationship Id="rId2" Type="http://schemas.openxmlformats.org/officeDocument/2006/relationships/oleObject" Target="file:///J:\My%20Documents\School%20Dist%20Strategies\Quarterly%20School%20Reports\Admin\ISD%20Quarterly%20Chart%20Update.xls" TargetMode="External"/><Relationship Id="rId1" Type="http://schemas.openxmlformats.org/officeDocument/2006/relationships/themeOverride" Target="../theme/themeOverride5.xm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3508917126892114"/>
          <c:y val="2.4192891099741147E-2"/>
          <c:w val="0.84347609144546842"/>
          <c:h val="0.86898985891576164"/>
        </c:manualLayout>
      </c:layout>
      <c:lineChart>
        <c:grouping val="standard"/>
        <c:ser>
          <c:idx val="0"/>
          <c:order val="0"/>
          <c:tx>
            <c:strRef>
              <c:f>'DFW Ann. St, Clo and LD'!$B$1</c:f>
              <c:strCache>
                <c:ptCount val="1"/>
                <c:pt idx="0">
                  <c:v>Starts</c:v>
                </c:pt>
              </c:strCache>
            </c:strRef>
          </c:tx>
          <c:spPr>
            <a:ln w="38100">
              <a:solidFill>
                <a:srgbClr val="006600"/>
              </a:solidFill>
            </a:ln>
            <a:effectLst>
              <a:outerShdw blurRad="50800" dist="38100" dir="2700000" algn="tl" rotWithShape="0">
                <a:prstClr val="black">
                  <a:alpha val="40000"/>
                </a:prstClr>
              </a:outerShdw>
            </a:effectLst>
          </c:spPr>
          <c:marker>
            <c:symbol val="none"/>
          </c:marker>
          <c:cat>
            <c:numRef>
              <c:f>'DFW Ann. St, Clo and LD'!$A$2:$A$55</c:f>
              <c:numCache>
                <c:formatCode>General</c:formatCode>
                <c:ptCount val="54"/>
                <c:pt idx="0">
                  <c:v>1997</c:v>
                </c:pt>
                <c:pt idx="1">
                  <c:v>2</c:v>
                </c:pt>
                <c:pt idx="2">
                  <c:v>3</c:v>
                </c:pt>
                <c:pt idx="3">
                  <c:v>4</c:v>
                </c:pt>
                <c:pt idx="4">
                  <c:v>1998</c:v>
                </c:pt>
                <c:pt idx="5">
                  <c:v>2</c:v>
                </c:pt>
                <c:pt idx="6">
                  <c:v>3</c:v>
                </c:pt>
                <c:pt idx="7">
                  <c:v>4</c:v>
                </c:pt>
                <c:pt idx="8">
                  <c:v>1999</c:v>
                </c:pt>
                <c:pt idx="9">
                  <c:v>2</c:v>
                </c:pt>
                <c:pt idx="10">
                  <c:v>3</c:v>
                </c:pt>
                <c:pt idx="11">
                  <c:v>4</c:v>
                </c:pt>
                <c:pt idx="12">
                  <c:v>2000</c:v>
                </c:pt>
                <c:pt idx="13">
                  <c:v>2</c:v>
                </c:pt>
                <c:pt idx="14">
                  <c:v>3</c:v>
                </c:pt>
                <c:pt idx="15">
                  <c:v>4</c:v>
                </c:pt>
                <c:pt idx="16">
                  <c:v>2001</c:v>
                </c:pt>
                <c:pt idx="17">
                  <c:v>2</c:v>
                </c:pt>
                <c:pt idx="18">
                  <c:v>3</c:v>
                </c:pt>
                <c:pt idx="19">
                  <c:v>4</c:v>
                </c:pt>
                <c:pt idx="20">
                  <c:v>2002</c:v>
                </c:pt>
                <c:pt idx="21">
                  <c:v>2</c:v>
                </c:pt>
                <c:pt idx="22">
                  <c:v>3</c:v>
                </c:pt>
                <c:pt idx="23">
                  <c:v>4</c:v>
                </c:pt>
                <c:pt idx="24">
                  <c:v>2003</c:v>
                </c:pt>
                <c:pt idx="25">
                  <c:v>2</c:v>
                </c:pt>
                <c:pt idx="26">
                  <c:v>3</c:v>
                </c:pt>
                <c:pt idx="27">
                  <c:v>4</c:v>
                </c:pt>
                <c:pt idx="28">
                  <c:v>2004</c:v>
                </c:pt>
                <c:pt idx="29">
                  <c:v>2</c:v>
                </c:pt>
                <c:pt idx="30">
                  <c:v>3</c:v>
                </c:pt>
                <c:pt idx="31">
                  <c:v>4</c:v>
                </c:pt>
                <c:pt idx="32">
                  <c:v>2005</c:v>
                </c:pt>
                <c:pt idx="33">
                  <c:v>2</c:v>
                </c:pt>
                <c:pt idx="34">
                  <c:v>3</c:v>
                </c:pt>
                <c:pt idx="35">
                  <c:v>4</c:v>
                </c:pt>
                <c:pt idx="36">
                  <c:v>2006</c:v>
                </c:pt>
                <c:pt idx="37">
                  <c:v>2</c:v>
                </c:pt>
                <c:pt idx="38">
                  <c:v>3</c:v>
                </c:pt>
                <c:pt idx="39">
                  <c:v>4</c:v>
                </c:pt>
                <c:pt idx="40">
                  <c:v>2007</c:v>
                </c:pt>
                <c:pt idx="41">
                  <c:v>2</c:v>
                </c:pt>
                <c:pt idx="42">
                  <c:v>3</c:v>
                </c:pt>
                <c:pt idx="43">
                  <c:v>4</c:v>
                </c:pt>
                <c:pt idx="44">
                  <c:v>2008</c:v>
                </c:pt>
                <c:pt idx="45">
                  <c:v>2</c:v>
                </c:pt>
                <c:pt idx="46">
                  <c:v>3</c:v>
                </c:pt>
                <c:pt idx="47">
                  <c:v>4</c:v>
                </c:pt>
                <c:pt idx="48">
                  <c:v>2009</c:v>
                </c:pt>
                <c:pt idx="49">
                  <c:v>2</c:v>
                </c:pt>
                <c:pt idx="50">
                  <c:v>3</c:v>
                </c:pt>
                <c:pt idx="51">
                  <c:v>4</c:v>
                </c:pt>
                <c:pt idx="52">
                  <c:v>2010</c:v>
                </c:pt>
                <c:pt idx="53">
                  <c:v>2</c:v>
                </c:pt>
              </c:numCache>
            </c:numRef>
          </c:cat>
          <c:val>
            <c:numRef>
              <c:f>'DFW Ann. St, Clo and LD'!$B$2:$B$55</c:f>
              <c:numCache>
                <c:formatCode>General</c:formatCode>
                <c:ptCount val="54"/>
                <c:pt idx="0">
                  <c:v>22750</c:v>
                </c:pt>
                <c:pt idx="1">
                  <c:v>23000</c:v>
                </c:pt>
                <c:pt idx="2">
                  <c:v>23250</c:v>
                </c:pt>
                <c:pt idx="3">
                  <c:v>23500</c:v>
                </c:pt>
                <c:pt idx="4">
                  <c:v>23750</c:v>
                </c:pt>
                <c:pt idx="5">
                  <c:v>25564</c:v>
                </c:pt>
                <c:pt idx="6">
                  <c:v>26633</c:v>
                </c:pt>
                <c:pt idx="7">
                  <c:v>27335</c:v>
                </c:pt>
                <c:pt idx="8">
                  <c:v>28946</c:v>
                </c:pt>
                <c:pt idx="9">
                  <c:v>29294</c:v>
                </c:pt>
                <c:pt idx="10">
                  <c:v>29608</c:v>
                </c:pt>
                <c:pt idx="11">
                  <c:v>30673</c:v>
                </c:pt>
                <c:pt idx="12">
                  <c:v>30297</c:v>
                </c:pt>
                <c:pt idx="13">
                  <c:v>30434</c:v>
                </c:pt>
                <c:pt idx="14">
                  <c:v>31960</c:v>
                </c:pt>
                <c:pt idx="15">
                  <c:v>32194</c:v>
                </c:pt>
                <c:pt idx="16">
                  <c:v>32851</c:v>
                </c:pt>
                <c:pt idx="17">
                  <c:v>36186</c:v>
                </c:pt>
                <c:pt idx="18">
                  <c:v>36465</c:v>
                </c:pt>
                <c:pt idx="19">
                  <c:v>37453</c:v>
                </c:pt>
                <c:pt idx="20">
                  <c:v>38014</c:v>
                </c:pt>
                <c:pt idx="21">
                  <c:v>37370</c:v>
                </c:pt>
                <c:pt idx="22">
                  <c:v>38373</c:v>
                </c:pt>
                <c:pt idx="23">
                  <c:v>38301</c:v>
                </c:pt>
                <c:pt idx="24">
                  <c:v>38675</c:v>
                </c:pt>
                <c:pt idx="25">
                  <c:v>38038</c:v>
                </c:pt>
                <c:pt idx="26">
                  <c:v>38681</c:v>
                </c:pt>
                <c:pt idx="27">
                  <c:v>40121</c:v>
                </c:pt>
                <c:pt idx="28">
                  <c:v>41119</c:v>
                </c:pt>
                <c:pt idx="29">
                  <c:v>42339</c:v>
                </c:pt>
                <c:pt idx="30">
                  <c:v>44306</c:v>
                </c:pt>
                <c:pt idx="31">
                  <c:v>43912</c:v>
                </c:pt>
                <c:pt idx="32">
                  <c:v>45047</c:v>
                </c:pt>
                <c:pt idx="33">
                  <c:v>45612</c:v>
                </c:pt>
                <c:pt idx="34">
                  <c:v>45486</c:v>
                </c:pt>
                <c:pt idx="35">
                  <c:v>47930</c:v>
                </c:pt>
                <c:pt idx="36">
                  <c:v>49753</c:v>
                </c:pt>
                <c:pt idx="37">
                  <c:v>50928</c:v>
                </c:pt>
                <c:pt idx="38">
                  <c:v>50013</c:v>
                </c:pt>
                <c:pt idx="39">
                  <c:v>48157</c:v>
                </c:pt>
                <c:pt idx="40">
                  <c:v>43562</c:v>
                </c:pt>
                <c:pt idx="41">
                  <c:v>38819</c:v>
                </c:pt>
                <c:pt idx="42">
                  <c:v>35205</c:v>
                </c:pt>
                <c:pt idx="43">
                  <c:v>30666</c:v>
                </c:pt>
                <c:pt idx="44">
                  <c:v>27284</c:v>
                </c:pt>
                <c:pt idx="45">
                  <c:v>25020</c:v>
                </c:pt>
                <c:pt idx="46">
                  <c:v>21563</c:v>
                </c:pt>
                <c:pt idx="47">
                  <c:v>19615</c:v>
                </c:pt>
                <c:pt idx="48">
                  <c:v>17071</c:v>
                </c:pt>
                <c:pt idx="49">
                  <c:v>13889</c:v>
                </c:pt>
                <c:pt idx="50">
                  <c:v>13186</c:v>
                </c:pt>
                <c:pt idx="51">
                  <c:v>13496</c:v>
                </c:pt>
                <c:pt idx="52">
                  <c:v>15219</c:v>
                </c:pt>
                <c:pt idx="53">
                  <c:v>16478</c:v>
                </c:pt>
              </c:numCache>
            </c:numRef>
          </c:val>
        </c:ser>
        <c:ser>
          <c:idx val="1"/>
          <c:order val="1"/>
          <c:tx>
            <c:strRef>
              <c:f>'DFW Ann. St, Clo and LD'!$C$1</c:f>
              <c:strCache>
                <c:ptCount val="1"/>
                <c:pt idx="0">
                  <c:v>Closings</c:v>
                </c:pt>
              </c:strCache>
            </c:strRef>
          </c:tx>
          <c:spPr>
            <a:ln w="38100">
              <a:solidFill>
                <a:srgbClr val="C00000"/>
              </a:solidFill>
              <a:prstDash val="dash"/>
            </a:ln>
            <a:effectLst>
              <a:outerShdw blurRad="50800" dist="38100" dir="2700000" algn="tl" rotWithShape="0">
                <a:prstClr val="black">
                  <a:alpha val="40000"/>
                </a:prstClr>
              </a:outerShdw>
            </a:effectLst>
          </c:spPr>
          <c:marker>
            <c:symbol val="none"/>
          </c:marker>
          <c:cat>
            <c:numRef>
              <c:f>'DFW Ann. St, Clo and LD'!$A$2:$A$55</c:f>
              <c:numCache>
                <c:formatCode>General</c:formatCode>
                <c:ptCount val="54"/>
                <c:pt idx="0">
                  <c:v>1997</c:v>
                </c:pt>
                <c:pt idx="1">
                  <c:v>2</c:v>
                </c:pt>
                <c:pt idx="2">
                  <c:v>3</c:v>
                </c:pt>
                <c:pt idx="3">
                  <c:v>4</c:v>
                </c:pt>
                <c:pt idx="4">
                  <c:v>1998</c:v>
                </c:pt>
                <c:pt idx="5">
                  <c:v>2</c:v>
                </c:pt>
                <c:pt idx="6">
                  <c:v>3</c:v>
                </c:pt>
                <c:pt idx="7">
                  <c:v>4</c:v>
                </c:pt>
                <c:pt idx="8">
                  <c:v>1999</c:v>
                </c:pt>
                <c:pt idx="9">
                  <c:v>2</c:v>
                </c:pt>
                <c:pt idx="10">
                  <c:v>3</c:v>
                </c:pt>
                <c:pt idx="11">
                  <c:v>4</c:v>
                </c:pt>
                <c:pt idx="12">
                  <c:v>2000</c:v>
                </c:pt>
                <c:pt idx="13">
                  <c:v>2</c:v>
                </c:pt>
                <c:pt idx="14">
                  <c:v>3</c:v>
                </c:pt>
                <c:pt idx="15">
                  <c:v>4</c:v>
                </c:pt>
                <c:pt idx="16">
                  <c:v>2001</c:v>
                </c:pt>
                <c:pt idx="17">
                  <c:v>2</c:v>
                </c:pt>
                <c:pt idx="18">
                  <c:v>3</c:v>
                </c:pt>
                <c:pt idx="19">
                  <c:v>4</c:v>
                </c:pt>
                <c:pt idx="20">
                  <c:v>2002</c:v>
                </c:pt>
                <c:pt idx="21">
                  <c:v>2</c:v>
                </c:pt>
                <c:pt idx="22">
                  <c:v>3</c:v>
                </c:pt>
                <c:pt idx="23">
                  <c:v>4</c:v>
                </c:pt>
                <c:pt idx="24">
                  <c:v>2003</c:v>
                </c:pt>
                <c:pt idx="25">
                  <c:v>2</c:v>
                </c:pt>
                <c:pt idx="26">
                  <c:v>3</c:v>
                </c:pt>
                <c:pt idx="27">
                  <c:v>4</c:v>
                </c:pt>
                <c:pt idx="28">
                  <c:v>2004</c:v>
                </c:pt>
                <c:pt idx="29">
                  <c:v>2</c:v>
                </c:pt>
                <c:pt idx="30">
                  <c:v>3</c:v>
                </c:pt>
                <c:pt idx="31">
                  <c:v>4</c:v>
                </c:pt>
                <c:pt idx="32">
                  <c:v>2005</c:v>
                </c:pt>
                <c:pt idx="33">
                  <c:v>2</c:v>
                </c:pt>
                <c:pt idx="34">
                  <c:v>3</c:v>
                </c:pt>
                <c:pt idx="35">
                  <c:v>4</c:v>
                </c:pt>
                <c:pt idx="36">
                  <c:v>2006</c:v>
                </c:pt>
                <c:pt idx="37">
                  <c:v>2</c:v>
                </c:pt>
                <c:pt idx="38">
                  <c:v>3</c:v>
                </c:pt>
                <c:pt idx="39">
                  <c:v>4</c:v>
                </c:pt>
                <c:pt idx="40">
                  <c:v>2007</c:v>
                </c:pt>
                <c:pt idx="41">
                  <c:v>2</c:v>
                </c:pt>
                <c:pt idx="42">
                  <c:v>3</c:v>
                </c:pt>
                <c:pt idx="43">
                  <c:v>4</c:v>
                </c:pt>
                <c:pt idx="44">
                  <c:v>2008</c:v>
                </c:pt>
                <c:pt idx="45">
                  <c:v>2</c:v>
                </c:pt>
                <c:pt idx="46">
                  <c:v>3</c:v>
                </c:pt>
                <c:pt idx="47">
                  <c:v>4</c:v>
                </c:pt>
                <c:pt idx="48">
                  <c:v>2009</c:v>
                </c:pt>
                <c:pt idx="49">
                  <c:v>2</c:v>
                </c:pt>
                <c:pt idx="50">
                  <c:v>3</c:v>
                </c:pt>
                <c:pt idx="51">
                  <c:v>4</c:v>
                </c:pt>
                <c:pt idx="52">
                  <c:v>2010</c:v>
                </c:pt>
                <c:pt idx="53">
                  <c:v>2</c:v>
                </c:pt>
              </c:numCache>
            </c:numRef>
          </c:cat>
          <c:val>
            <c:numRef>
              <c:f>'DFW Ann. St, Clo and LD'!$C$2:$C$55</c:f>
              <c:numCache>
                <c:formatCode>General</c:formatCode>
                <c:ptCount val="54"/>
                <c:pt idx="0">
                  <c:v>21800</c:v>
                </c:pt>
                <c:pt idx="1">
                  <c:v>22100</c:v>
                </c:pt>
                <c:pt idx="2">
                  <c:v>22400</c:v>
                </c:pt>
                <c:pt idx="3">
                  <c:v>22700</c:v>
                </c:pt>
                <c:pt idx="4">
                  <c:v>23000</c:v>
                </c:pt>
                <c:pt idx="5">
                  <c:v>23201</c:v>
                </c:pt>
                <c:pt idx="6">
                  <c:v>24609</c:v>
                </c:pt>
                <c:pt idx="7">
                  <c:v>25076</c:v>
                </c:pt>
                <c:pt idx="8">
                  <c:v>25861</c:v>
                </c:pt>
                <c:pt idx="9">
                  <c:v>27016</c:v>
                </c:pt>
                <c:pt idx="10">
                  <c:v>27220</c:v>
                </c:pt>
                <c:pt idx="11">
                  <c:v>28956</c:v>
                </c:pt>
                <c:pt idx="12">
                  <c:v>29917</c:v>
                </c:pt>
                <c:pt idx="13">
                  <c:v>30275</c:v>
                </c:pt>
                <c:pt idx="14">
                  <c:v>31619</c:v>
                </c:pt>
                <c:pt idx="15">
                  <c:v>31179</c:v>
                </c:pt>
                <c:pt idx="16">
                  <c:v>31527</c:v>
                </c:pt>
                <c:pt idx="17">
                  <c:v>32558</c:v>
                </c:pt>
                <c:pt idx="18">
                  <c:v>33881</c:v>
                </c:pt>
                <c:pt idx="19">
                  <c:v>35900</c:v>
                </c:pt>
                <c:pt idx="20">
                  <c:v>36965</c:v>
                </c:pt>
                <c:pt idx="21">
                  <c:v>37587</c:v>
                </c:pt>
                <c:pt idx="22">
                  <c:v>37708</c:v>
                </c:pt>
                <c:pt idx="23">
                  <c:v>37779</c:v>
                </c:pt>
                <c:pt idx="24">
                  <c:v>37991</c:v>
                </c:pt>
                <c:pt idx="25">
                  <c:v>38195</c:v>
                </c:pt>
                <c:pt idx="26">
                  <c:v>38701</c:v>
                </c:pt>
                <c:pt idx="27">
                  <c:v>38853</c:v>
                </c:pt>
                <c:pt idx="28">
                  <c:v>39864</c:v>
                </c:pt>
                <c:pt idx="29">
                  <c:v>40151</c:v>
                </c:pt>
                <c:pt idx="30">
                  <c:v>40969</c:v>
                </c:pt>
                <c:pt idx="31">
                  <c:v>41649</c:v>
                </c:pt>
                <c:pt idx="32">
                  <c:v>41730</c:v>
                </c:pt>
                <c:pt idx="33">
                  <c:v>42348</c:v>
                </c:pt>
                <c:pt idx="34">
                  <c:v>43299</c:v>
                </c:pt>
                <c:pt idx="35">
                  <c:v>43938</c:v>
                </c:pt>
                <c:pt idx="36">
                  <c:v>45359</c:v>
                </c:pt>
                <c:pt idx="37">
                  <c:v>46643</c:v>
                </c:pt>
                <c:pt idx="38">
                  <c:v>46648</c:v>
                </c:pt>
                <c:pt idx="39">
                  <c:v>46214</c:v>
                </c:pt>
                <c:pt idx="40">
                  <c:v>45217</c:v>
                </c:pt>
                <c:pt idx="41">
                  <c:v>43492</c:v>
                </c:pt>
                <c:pt idx="42">
                  <c:v>41354</c:v>
                </c:pt>
                <c:pt idx="43">
                  <c:v>38287</c:v>
                </c:pt>
                <c:pt idx="44">
                  <c:v>35021</c:v>
                </c:pt>
                <c:pt idx="45">
                  <c:v>31673</c:v>
                </c:pt>
                <c:pt idx="46">
                  <c:v>27848</c:v>
                </c:pt>
                <c:pt idx="47">
                  <c:v>25433</c:v>
                </c:pt>
                <c:pt idx="48">
                  <c:v>22723</c:v>
                </c:pt>
                <c:pt idx="49">
                  <c:v>20207</c:v>
                </c:pt>
                <c:pt idx="50">
                  <c:v>18125</c:v>
                </c:pt>
                <c:pt idx="51">
                  <c:v>17236</c:v>
                </c:pt>
                <c:pt idx="52">
                  <c:v>16499</c:v>
                </c:pt>
                <c:pt idx="53">
                  <c:v>17292</c:v>
                </c:pt>
              </c:numCache>
            </c:numRef>
          </c:val>
        </c:ser>
        <c:ser>
          <c:idx val="2"/>
          <c:order val="2"/>
          <c:tx>
            <c:strRef>
              <c:f>'DFW Ann. St, Clo and LD'!$D$1</c:f>
              <c:strCache>
                <c:ptCount val="1"/>
                <c:pt idx="0">
                  <c:v>Lot Deliveries</c:v>
                </c:pt>
              </c:strCache>
            </c:strRef>
          </c:tx>
          <c:spPr>
            <a:ln w="38100">
              <a:solidFill>
                <a:srgbClr val="0070C0"/>
              </a:solidFill>
              <a:prstDash val="sysDot"/>
            </a:ln>
            <a:effectLst>
              <a:outerShdw blurRad="50800" dist="38100" dir="2700000" algn="tl" rotWithShape="0">
                <a:prstClr val="black">
                  <a:alpha val="40000"/>
                </a:prstClr>
              </a:outerShdw>
            </a:effectLst>
          </c:spPr>
          <c:marker>
            <c:symbol val="none"/>
          </c:marker>
          <c:cat>
            <c:numRef>
              <c:f>'DFW Ann. St, Clo and LD'!$A$2:$A$55</c:f>
              <c:numCache>
                <c:formatCode>General</c:formatCode>
                <c:ptCount val="54"/>
                <c:pt idx="0">
                  <c:v>1997</c:v>
                </c:pt>
                <c:pt idx="1">
                  <c:v>2</c:v>
                </c:pt>
                <c:pt idx="2">
                  <c:v>3</c:v>
                </c:pt>
                <c:pt idx="3">
                  <c:v>4</c:v>
                </c:pt>
                <c:pt idx="4">
                  <c:v>1998</c:v>
                </c:pt>
                <c:pt idx="5">
                  <c:v>2</c:v>
                </c:pt>
                <c:pt idx="6">
                  <c:v>3</c:v>
                </c:pt>
                <c:pt idx="7">
                  <c:v>4</c:v>
                </c:pt>
                <c:pt idx="8">
                  <c:v>1999</c:v>
                </c:pt>
                <c:pt idx="9">
                  <c:v>2</c:v>
                </c:pt>
                <c:pt idx="10">
                  <c:v>3</c:v>
                </c:pt>
                <c:pt idx="11">
                  <c:v>4</c:v>
                </c:pt>
                <c:pt idx="12">
                  <c:v>2000</c:v>
                </c:pt>
                <c:pt idx="13">
                  <c:v>2</c:v>
                </c:pt>
                <c:pt idx="14">
                  <c:v>3</c:v>
                </c:pt>
                <c:pt idx="15">
                  <c:v>4</c:v>
                </c:pt>
                <c:pt idx="16">
                  <c:v>2001</c:v>
                </c:pt>
                <c:pt idx="17">
                  <c:v>2</c:v>
                </c:pt>
                <c:pt idx="18">
                  <c:v>3</c:v>
                </c:pt>
                <c:pt idx="19">
                  <c:v>4</c:v>
                </c:pt>
                <c:pt idx="20">
                  <c:v>2002</c:v>
                </c:pt>
                <c:pt idx="21">
                  <c:v>2</c:v>
                </c:pt>
                <c:pt idx="22">
                  <c:v>3</c:v>
                </c:pt>
                <c:pt idx="23">
                  <c:v>4</c:v>
                </c:pt>
                <c:pt idx="24">
                  <c:v>2003</c:v>
                </c:pt>
                <c:pt idx="25">
                  <c:v>2</c:v>
                </c:pt>
                <c:pt idx="26">
                  <c:v>3</c:v>
                </c:pt>
                <c:pt idx="27">
                  <c:v>4</c:v>
                </c:pt>
                <c:pt idx="28">
                  <c:v>2004</c:v>
                </c:pt>
                <c:pt idx="29">
                  <c:v>2</c:v>
                </c:pt>
                <c:pt idx="30">
                  <c:v>3</c:v>
                </c:pt>
                <c:pt idx="31">
                  <c:v>4</c:v>
                </c:pt>
                <c:pt idx="32">
                  <c:v>2005</c:v>
                </c:pt>
                <c:pt idx="33">
                  <c:v>2</c:v>
                </c:pt>
                <c:pt idx="34">
                  <c:v>3</c:v>
                </c:pt>
                <c:pt idx="35">
                  <c:v>4</c:v>
                </c:pt>
                <c:pt idx="36">
                  <c:v>2006</c:v>
                </c:pt>
                <c:pt idx="37">
                  <c:v>2</c:v>
                </c:pt>
                <c:pt idx="38">
                  <c:v>3</c:v>
                </c:pt>
                <c:pt idx="39">
                  <c:v>4</c:v>
                </c:pt>
                <c:pt idx="40">
                  <c:v>2007</c:v>
                </c:pt>
                <c:pt idx="41">
                  <c:v>2</c:v>
                </c:pt>
                <c:pt idx="42">
                  <c:v>3</c:v>
                </c:pt>
                <c:pt idx="43">
                  <c:v>4</c:v>
                </c:pt>
                <c:pt idx="44">
                  <c:v>2008</c:v>
                </c:pt>
                <c:pt idx="45">
                  <c:v>2</c:v>
                </c:pt>
                <c:pt idx="46">
                  <c:v>3</c:v>
                </c:pt>
                <c:pt idx="47">
                  <c:v>4</c:v>
                </c:pt>
                <c:pt idx="48">
                  <c:v>2009</c:v>
                </c:pt>
                <c:pt idx="49">
                  <c:v>2</c:v>
                </c:pt>
                <c:pt idx="50">
                  <c:v>3</c:v>
                </c:pt>
                <c:pt idx="51">
                  <c:v>4</c:v>
                </c:pt>
                <c:pt idx="52">
                  <c:v>2010</c:v>
                </c:pt>
                <c:pt idx="53">
                  <c:v>2</c:v>
                </c:pt>
              </c:numCache>
            </c:numRef>
          </c:cat>
          <c:val>
            <c:numRef>
              <c:f>'DFW Ann. St, Clo and LD'!$D$2:$D$55</c:f>
              <c:numCache>
                <c:formatCode>General</c:formatCode>
                <c:ptCount val="54"/>
                <c:pt idx="0">
                  <c:v>16459</c:v>
                </c:pt>
                <c:pt idx="1">
                  <c:v>17696</c:v>
                </c:pt>
                <c:pt idx="2">
                  <c:v>18965</c:v>
                </c:pt>
                <c:pt idx="3">
                  <c:v>21818</c:v>
                </c:pt>
                <c:pt idx="4">
                  <c:v>24209</c:v>
                </c:pt>
                <c:pt idx="5">
                  <c:v>26716</c:v>
                </c:pt>
                <c:pt idx="6">
                  <c:v>28393</c:v>
                </c:pt>
                <c:pt idx="7">
                  <c:v>29773</c:v>
                </c:pt>
                <c:pt idx="8">
                  <c:v>29806</c:v>
                </c:pt>
                <c:pt idx="9">
                  <c:v>32647</c:v>
                </c:pt>
                <c:pt idx="10">
                  <c:v>33869</c:v>
                </c:pt>
                <c:pt idx="11">
                  <c:v>36171</c:v>
                </c:pt>
                <c:pt idx="12">
                  <c:v>40821</c:v>
                </c:pt>
                <c:pt idx="13">
                  <c:v>38971</c:v>
                </c:pt>
                <c:pt idx="14">
                  <c:v>40074</c:v>
                </c:pt>
                <c:pt idx="15">
                  <c:v>41012</c:v>
                </c:pt>
                <c:pt idx="16">
                  <c:v>36789</c:v>
                </c:pt>
                <c:pt idx="17">
                  <c:v>40090</c:v>
                </c:pt>
                <c:pt idx="18">
                  <c:v>41081</c:v>
                </c:pt>
                <c:pt idx="19">
                  <c:v>40944</c:v>
                </c:pt>
                <c:pt idx="20">
                  <c:v>44763</c:v>
                </c:pt>
                <c:pt idx="21">
                  <c:v>47389</c:v>
                </c:pt>
                <c:pt idx="22">
                  <c:v>48220</c:v>
                </c:pt>
                <c:pt idx="23">
                  <c:v>49242</c:v>
                </c:pt>
                <c:pt idx="24">
                  <c:v>46106</c:v>
                </c:pt>
                <c:pt idx="25">
                  <c:v>44538</c:v>
                </c:pt>
                <c:pt idx="26">
                  <c:v>46456</c:v>
                </c:pt>
                <c:pt idx="27">
                  <c:v>50564</c:v>
                </c:pt>
                <c:pt idx="28">
                  <c:v>54835</c:v>
                </c:pt>
                <c:pt idx="29">
                  <c:v>55006</c:v>
                </c:pt>
                <c:pt idx="30">
                  <c:v>53562</c:v>
                </c:pt>
                <c:pt idx="31">
                  <c:v>50160</c:v>
                </c:pt>
                <c:pt idx="32">
                  <c:v>49864</c:v>
                </c:pt>
                <c:pt idx="33">
                  <c:v>51753</c:v>
                </c:pt>
                <c:pt idx="34">
                  <c:v>52908</c:v>
                </c:pt>
                <c:pt idx="35">
                  <c:v>55725</c:v>
                </c:pt>
                <c:pt idx="36">
                  <c:v>54974</c:v>
                </c:pt>
                <c:pt idx="37">
                  <c:v>53494</c:v>
                </c:pt>
                <c:pt idx="38">
                  <c:v>52481</c:v>
                </c:pt>
                <c:pt idx="39">
                  <c:v>48937</c:v>
                </c:pt>
                <c:pt idx="40">
                  <c:v>46515</c:v>
                </c:pt>
                <c:pt idx="41">
                  <c:v>40942</c:v>
                </c:pt>
                <c:pt idx="42">
                  <c:v>36948</c:v>
                </c:pt>
                <c:pt idx="43">
                  <c:v>33288</c:v>
                </c:pt>
                <c:pt idx="44">
                  <c:v>28981</c:v>
                </c:pt>
                <c:pt idx="45">
                  <c:v>24753</c:v>
                </c:pt>
                <c:pt idx="46">
                  <c:v>22784</c:v>
                </c:pt>
                <c:pt idx="47">
                  <c:v>15977</c:v>
                </c:pt>
                <c:pt idx="48">
                  <c:v>11340</c:v>
                </c:pt>
                <c:pt idx="49">
                  <c:v>8860</c:v>
                </c:pt>
                <c:pt idx="50">
                  <c:v>6867</c:v>
                </c:pt>
                <c:pt idx="51">
                  <c:v>4550</c:v>
                </c:pt>
                <c:pt idx="52">
                  <c:v>3280</c:v>
                </c:pt>
                <c:pt idx="53">
                  <c:v>1346</c:v>
                </c:pt>
              </c:numCache>
            </c:numRef>
          </c:val>
        </c:ser>
        <c:marker val="1"/>
        <c:axId val="62535936"/>
        <c:axId val="62550016"/>
      </c:lineChart>
      <c:catAx>
        <c:axId val="62535936"/>
        <c:scaling>
          <c:orientation val="minMax"/>
        </c:scaling>
        <c:axPos val="b"/>
        <c:numFmt formatCode="General" sourceLinked="1"/>
        <c:tickLblPos val="nextTo"/>
        <c:txPr>
          <a:bodyPr/>
          <a:lstStyle/>
          <a:p>
            <a:pPr>
              <a:defRPr>
                <a:solidFill>
                  <a:schemeClr val="bg2"/>
                </a:solidFill>
              </a:defRPr>
            </a:pPr>
            <a:endParaRPr lang="en-US"/>
          </a:p>
        </c:txPr>
        <c:crossAx val="62550016"/>
        <c:crosses val="autoZero"/>
        <c:auto val="1"/>
        <c:lblAlgn val="ctr"/>
        <c:lblOffset val="100"/>
        <c:tickLblSkip val="1"/>
      </c:catAx>
      <c:valAx>
        <c:axId val="62550016"/>
        <c:scaling>
          <c:orientation val="minMax"/>
          <c:max val="58000"/>
          <c:min val="0"/>
        </c:scaling>
        <c:axPos val="l"/>
        <c:majorGridlines/>
        <c:title>
          <c:tx>
            <c:rich>
              <a:bodyPr rot="-5400000" vert="horz"/>
              <a:lstStyle/>
              <a:p>
                <a:pPr>
                  <a:defRPr/>
                </a:pPr>
                <a:r>
                  <a:rPr lang="en-US" dirty="0" smtClean="0"/>
                  <a:t>Annual Units</a:t>
                </a:r>
                <a:endParaRPr lang="en-US" dirty="0"/>
              </a:p>
            </c:rich>
          </c:tx>
          <c:layout/>
        </c:title>
        <c:numFmt formatCode="#,##0" sourceLinked="0"/>
        <c:tickLblPos val="nextTo"/>
        <c:crossAx val="62535936"/>
        <c:crosses val="autoZero"/>
        <c:crossBetween val="between"/>
        <c:majorUnit val="4000"/>
      </c:valAx>
      <c:spPr>
        <a:solidFill>
          <a:srgbClr val="FFFFFF"/>
        </a:solidFill>
      </c:spPr>
    </c:plotArea>
    <c:legend>
      <c:legendPos val="t"/>
      <c:layout>
        <c:manualLayout>
          <c:xMode val="edge"/>
          <c:yMode val="edge"/>
          <c:x val="0.24950770683907744"/>
          <c:y val="0.71376857655462078"/>
          <c:w val="0.6062095068353337"/>
          <c:h val="4.7627362905395022E-2"/>
        </c:manualLayout>
      </c:layout>
      <c:txPr>
        <a:bodyPr/>
        <a:lstStyle/>
        <a:p>
          <a:pPr>
            <a:defRPr sz="1400"/>
          </a:pPr>
          <a:endParaRPr lang="en-US"/>
        </a:p>
      </c:txPr>
    </c:legend>
    <c:plotVisOnly val="1"/>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plotArea>
      <c:layout/>
      <c:lineChart>
        <c:grouping val="standard"/>
        <c:ser>
          <c:idx val="0"/>
          <c:order val="0"/>
          <c:tx>
            <c:strRef>
              <c:f>'Emp. Growth'!$B$1</c:f>
              <c:strCache>
                <c:ptCount val="1"/>
                <c:pt idx="0">
                  <c:v>DFW-CES</c:v>
                </c:pt>
              </c:strCache>
            </c:strRef>
          </c:tx>
          <c:spPr>
            <a:ln>
              <a:solidFill>
                <a:schemeClr val="accent2"/>
              </a:solidFill>
            </a:ln>
          </c:spPr>
          <c:marker>
            <c:symbol val="none"/>
          </c:marker>
          <c:cat>
            <c:strRef>
              <c:f>'Emp. Growth'!$A$2:$A$127</c:f>
              <c:strCache>
                <c:ptCount val="126"/>
                <c:pt idx="0">
                  <c:v>'00</c:v>
                </c:pt>
                <c:pt idx="1">
                  <c:v>F</c:v>
                </c:pt>
                <c:pt idx="2">
                  <c:v>M</c:v>
                </c:pt>
                <c:pt idx="3">
                  <c:v>A</c:v>
                </c:pt>
                <c:pt idx="4">
                  <c:v>M</c:v>
                </c:pt>
                <c:pt idx="5">
                  <c:v>J</c:v>
                </c:pt>
                <c:pt idx="6">
                  <c:v>J</c:v>
                </c:pt>
                <c:pt idx="7">
                  <c:v>A</c:v>
                </c:pt>
                <c:pt idx="8">
                  <c:v>S</c:v>
                </c:pt>
                <c:pt idx="9">
                  <c:v>O</c:v>
                </c:pt>
                <c:pt idx="10">
                  <c:v>N</c:v>
                </c:pt>
                <c:pt idx="11">
                  <c:v>D</c:v>
                </c:pt>
                <c:pt idx="12">
                  <c:v>'01</c:v>
                </c:pt>
                <c:pt idx="13">
                  <c:v>F</c:v>
                </c:pt>
                <c:pt idx="14">
                  <c:v>M</c:v>
                </c:pt>
                <c:pt idx="15">
                  <c:v>A</c:v>
                </c:pt>
                <c:pt idx="16">
                  <c:v>M</c:v>
                </c:pt>
                <c:pt idx="17">
                  <c:v>J</c:v>
                </c:pt>
                <c:pt idx="18">
                  <c:v>J</c:v>
                </c:pt>
                <c:pt idx="19">
                  <c:v>A</c:v>
                </c:pt>
                <c:pt idx="20">
                  <c:v>S</c:v>
                </c:pt>
                <c:pt idx="21">
                  <c:v>O</c:v>
                </c:pt>
                <c:pt idx="22">
                  <c:v>N</c:v>
                </c:pt>
                <c:pt idx="23">
                  <c:v>D</c:v>
                </c:pt>
                <c:pt idx="24">
                  <c:v>'02</c:v>
                </c:pt>
                <c:pt idx="25">
                  <c:v>F</c:v>
                </c:pt>
                <c:pt idx="26">
                  <c:v>M</c:v>
                </c:pt>
                <c:pt idx="27">
                  <c:v>A</c:v>
                </c:pt>
                <c:pt idx="28">
                  <c:v>M</c:v>
                </c:pt>
                <c:pt idx="29">
                  <c:v>J</c:v>
                </c:pt>
                <c:pt idx="30">
                  <c:v>J</c:v>
                </c:pt>
                <c:pt idx="31">
                  <c:v>A</c:v>
                </c:pt>
                <c:pt idx="32">
                  <c:v>S</c:v>
                </c:pt>
                <c:pt idx="33">
                  <c:v>O</c:v>
                </c:pt>
                <c:pt idx="34">
                  <c:v>N</c:v>
                </c:pt>
                <c:pt idx="35">
                  <c:v>D</c:v>
                </c:pt>
                <c:pt idx="36">
                  <c:v>'03</c:v>
                </c:pt>
                <c:pt idx="37">
                  <c:v>F</c:v>
                </c:pt>
                <c:pt idx="38">
                  <c:v>M</c:v>
                </c:pt>
                <c:pt idx="39">
                  <c:v>A</c:v>
                </c:pt>
                <c:pt idx="40">
                  <c:v>M</c:v>
                </c:pt>
                <c:pt idx="41">
                  <c:v>J</c:v>
                </c:pt>
                <c:pt idx="42">
                  <c:v>J</c:v>
                </c:pt>
                <c:pt idx="43">
                  <c:v>A</c:v>
                </c:pt>
                <c:pt idx="44">
                  <c:v>S</c:v>
                </c:pt>
                <c:pt idx="45">
                  <c:v>O</c:v>
                </c:pt>
                <c:pt idx="46">
                  <c:v>N</c:v>
                </c:pt>
                <c:pt idx="47">
                  <c:v>D</c:v>
                </c:pt>
                <c:pt idx="48">
                  <c:v>'04</c:v>
                </c:pt>
                <c:pt idx="49">
                  <c:v>F</c:v>
                </c:pt>
                <c:pt idx="50">
                  <c:v>M</c:v>
                </c:pt>
                <c:pt idx="51">
                  <c:v>A</c:v>
                </c:pt>
                <c:pt idx="52">
                  <c:v>M</c:v>
                </c:pt>
                <c:pt idx="53">
                  <c:v>J</c:v>
                </c:pt>
                <c:pt idx="54">
                  <c:v>J</c:v>
                </c:pt>
                <c:pt idx="55">
                  <c:v>A</c:v>
                </c:pt>
                <c:pt idx="56">
                  <c:v>S</c:v>
                </c:pt>
                <c:pt idx="57">
                  <c:v>O</c:v>
                </c:pt>
                <c:pt idx="58">
                  <c:v>N</c:v>
                </c:pt>
                <c:pt idx="59">
                  <c:v>D</c:v>
                </c:pt>
                <c:pt idx="60">
                  <c:v>'05</c:v>
                </c:pt>
                <c:pt idx="61">
                  <c:v>F</c:v>
                </c:pt>
                <c:pt idx="62">
                  <c:v>M</c:v>
                </c:pt>
                <c:pt idx="63">
                  <c:v>A</c:v>
                </c:pt>
                <c:pt idx="64">
                  <c:v>M</c:v>
                </c:pt>
                <c:pt idx="65">
                  <c:v>J</c:v>
                </c:pt>
                <c:pt idx="66">
                  <c:v>J</c:v>
                </c:pt>
                <c:pt idx="67">
                  <c:v>A</c:v>
                </c:pt>
                <c:pt idx="68">
                  <c:v>S</c:v>
                </c:pt>
                <c:pt idx="69">
                  <c:v>O</c:v>
                </c:pt>
                <c:pt idx="70">
                  <c:v>N</c:v>
                </c:pt>
                <c:pt idx="71">
                  <c:v>D</c:v>
                </c:pt>
                <c:pt idx="72">
                  <c:v>'06</c:v>
                </c:pt>
                <c:pt idx="73">
                  <c:v>F</c:v>
                </c:pt>
                <c:pt idx="74">
                  <c:v>M</c:v>
                </c:pt>
                <c:pt idx="75">
                  <c:v>A</c:v>
                </c:pt>
                <c:pt idx="76">
                  <c:v>M</c:v>
                </c:pt>
                <c:pt idx="77">
                  <c:v>J</c:v>
                </c:pt>
                <c:pt idx="78">
                  <c:v>J</c:v>
                </c:pt>
                <c:pt idx="79">
                  <c:v>A</c:v>
                </c:pt>
                <c:pt idx="80">
                  <c:v>S</c:v>
                </c:pt>
                <c:pt idx="81">
                  <c:v>O</c:v>
                </c:pt>
                <c:pt idx="82">
                  <c:v>N</c:v>
                </c:pt>
                <c:pt idx="83">
                  <c:v>D</c:v>
                </c:pt>
                <c:pt idx="84">
                  <c:v>'07</c:v>
                </c:pt>
                <c:pt idx="85">
                  <c:v>F</c:v>
                </c:pt>
                <c:pt idx="86">
                  <c:v>M</c:v>
                </c:pt>
                <c:pt idx="87">
                  <c:v>A</c:v>
                </c:pt>
                <c:pt idx="88">
                  <c:v>M</c:v>
                </c:pt>
                <c:pt idx="89">
                  <c:v>J</c:v>
                </c:pt>
                <c:pt idx="90">
                  <c:v>J</c:v>
                </c:pt>
                <c:pt idx="91">
                  <c:v>A</c:v>
                </c:pt>
                <c:pt idx="92">
                  <c:v>S</c:v>
                </c:pt>
                <c:pt idx="93">
                  <c:v>O</c:v>
                </c:pt>
                <c:pt idx="94">
                  <c:v>N</c:v>
                </c:pt>
                <c:pt idx="95">
                  <c:v>D</c:v>
                </c:pt>
                <c:pt idx="96">
                  <c:v>'08</c:v>
                </c:pt>
                <c:pt idx="97">
                  <c:v>F</c:v>
                </c:pt>
                <c:pt idx="98">
                  <c:v>M</c:v>
                </c:pt>
                <c:pt idx="99">
                  <c:v>A</c:v>
                </c:pt>
                <c:pt idx="100">
                  <c:v>M</c:v>
                </c:pt>
                <c:pt idx="101">
                  <c:v>J</c:v>
                </c:pt>
                <c:pt idx="102">
                  <c:v>J</c:v>
                </c:pt>
                <c:pt idx="103">
                  <c:v>A</c:v>
                </c:pt>
                <c:pt idx="104">
                  <c:v>S</c:v>
                </c:pt>
                <c:pt idx="105">
                  <c:v>O</c:v>
                </c:pt>
                <c:pt idx="106">
                  <c:v>N</c:v>
                </c:pt>
                <c:pt idx="107">
                  <c:v>D</c:v>
                </c:pt>
                <c:pt idx="108">
                  <c:v>'09</c:v>
                </c:pt>
                <c:pt idx="109">
                  <c:v>F</c:v>
                </c:pt>
                <c:pt idx="110">
                  <c:v>M</c:v>
                </c:pt>
                <c:pt idx="111">
                  <c:v>A</c:v>
                </c:pt>
                <c:pt idx="112">
                  <c:v>M</c:v>
                </c:pt>
                <c:pt idx="113">
                  <c:v>J</c:v>
                </c:pt>
                <c:pt idx="114">
                  <c:v>J</c:v>
                </c:pt>
                <c:pt idx="115">
                  <c:v>A</c:v>
                </c:pt>
                <c:pt idx="116">
                  <c:v>S</c:v>
                </c:pt>
                <c:pt idx="117">
                  <c:v>O</c:v>
                </c:pt>
                <c:pt idx="118">
                  <c:v>N</c:v>
                </c:pt>
                <c:pt idx="119">
                  <c:v>D</c:v>
                </c:pt>
                <c:pt idx="120">
                  <c:v>10</c:v>
                </c:pt>
                <c:pt idx="121">
                  <c:v>F</c:v>
                </c:pt>
                <c:pt idx="122">
                  <c:v>M</c:v>
                </c:pt>
                <c:pt idx="123">
                  <c:v>A</c:v>
                </c:pt>
                <c:pt idx="124">
                  <c:v>M</c:v>
                </c:pt>
                <c:pt idx="125">
                  <c:v>J</c:v>
                </c:pt>
              </c:strCache>
            </c:strRef>
          </c:cat>
          <c:val>
            <c:numRef>
              <c:f>'Emp. Growth'!$B$2:$B$127</c:f>
              <c:numCache>
                <c:formatCode>#,##0</c:formatCode>
                <c:ptCount val="126"/>
                <c:pt idx="0">
                  <c:v>94800</c:v>
                </c:pt>
                <c:pt idx="1">
                  <c:v>91200</c:v>
                </c:pt>
                <c:pt idx="2">
                  <c:v>95600</c:v>
                </c:pt>
                <c:pt idx="3">
                  <c:v>96600</c:v>
                </c:pt>
                <c:pt idx="4">
                  <c:v>110100</c:v>
                </c:pt>
                <c:pt idx="5">
                  <c:v>114400</c:v>
                </c:pt>
                <c:pt idx="6">
                  <c:v>106800</c:v>
                </c:pt>
                <c:pt idx="7">
                  <c:v>105200</c:v>
                </c:pt>
                <c:pt idx="8">
                  <c:v>105700</c:v>
                </c:pt>
                <c:pt idx="9">
                  <c:v>95100</c:v>
                </c:pt>
                <c:pt idx="10">
                  <c:v>93900</c:v>
                </c:pt>
                <c:pt idx="11">
                  <c:v>86300</c:v>
                </c:pt>
                <c:pt idx="12">
                  <c:v>80300</c:v>
                </c:pt>
                <c:pt idx="13">
                  <c:v>75900</c:v>
                </c:pt>
                <c:pt idx="14">
                  <c:v>67000</c:v>
                </c:pt>
                <c:pt idx="15">
                  <c:v>55100</c:v>
                </c:pt>
                <c:pt idx="16">
                  <c:v>35800</c:v>
                </c:pt>
                <c:pt idx="17">
                  <c:v>20600</c:v>
                </c:pt>
                <c:pt idx="18">
                  <c:v>4500</c:v>
                </c:pt>
                <c:pt idx="19">
                  <c:v>700</c:v>
                </c:pt>
                <c:pt idx="20">
                  <c:v>-19600</c:v>
                </c:pt>
                <c:pt idx="21">
                  <c:v>-43600</c:v>
                </c:pt>
                <c:pt idx="22">
                  <c:v>-59100</c:v>
                </c:pt>
                <c:pt idx="23">
                  <c:v>-76600</c:v>
                </c:pt>
                <c:pt idx="24">
                  <c:v>-74300</c:v>
                </c:pt>
                <c:pt idx="25">
                  <c:v>-80600</c:v>
                </c:pt>
                <c:pt idx="26">
                  <c:v>-81800</c:v>
                </c:pt>
                <c:pt idx="27">
                  <c:v>-83900</c:v>
                </c:pt>
                <c:pt idx="28">
                  <c:v>-76800</c:v>
                </c:pt>
                <c:pt idx="29">
                  <c:v>-84800</c:v>
                </c:pt>
                <c:pt idx="30">
                  <c:v>-78400</c:v>
                </c:pt>
                <c:pt idx="31">
                  <c:v>-77500</c:v>
                </c:pt>
                <c:pt idx="32">
                  <c:v>-67000</c:v>
                </c:pt>
                <c:pt idx="33">
                  <c:v>-54400</c:v>
                </c:pt>
                <c:pt idx="34">
                  <c:v>-41700</c:v>
                </c:pt>
                <c:pt idx="35">
                  <c:v>-37800</c:v>
                </c:pt>
                <c:pt idx="36">
                  <c:v>-43100</c:v>
                </c:pt>
                <c:pt idx="37">
                  <c:v>-42200</c:v>
                </c:pt>
                <c:pt idx="38">
                  <c:v>-50800</c:v>
                </c:pt>
                <c:pt idx="39">
                  <c:v>-45900</c:v>
                </c:pt>
                <c:pt idx="40">
                  <c:v>-50200</c:v>
                </c:pt>
                <c:pt idx="41">
                  <c:v>-52100</c:v>
                </c:pt>
                <c:pt idx="42">
                  <c:v>-45200</c:v>
                </c:pt>
                <c:pt idx="43">
                  <c:v>-44700</c:v>
                </c:pt>
                <c:pt idx="44">
                  <c:v>-37600</c:v>
                </c:pt>
                <c:pt idx="45">
                  <c:v>-22300</c:v>
                </c:pt>
                <c:pt idx="46">
                  <c:v>-21300</c:v>
                </c:pt>
                <c:pt idx="47">
                  <c:v>-18400</c:v>
                </c:pt>
                <c:pt idx="48">
                  <c:v>-5900</c:v>
                </c:pt>
                <c:pt idx="49">
                  <c:v>300</c:v>
                </c:pt>
                <c:pt idx="50">
                  <c:v>12600</c:v>
                </c:pt>
                <c:pt idx="51">
                  <c:v>25200</c:v>
                </c:pt>
                <c:pt idx="52">
                  <c:v>27100</c:v>
                </c:pt>
                <c:pt idx="53">
                  <c:v>28200</c:v>
                </c:pt>
                <c:pt idx="54">
                  <c:v>44000</c:v>
                </c:pt>
                <c:pt idx="55">
                  <c:v>46600</c:v>
                </c:pt>
                <c:pt idx="56">
                  <c:v>45600</c:v>
                </c:pt>
                <c:pt idx="57">
                  <c:v>53700</c:v>
                </c:pt>
                <c:pt idx="58">
                  <c:v>53700</c:v>
                </c:pt>
                <c:pt idx="59">
                  <c:v>59800</c:v>
                </c:pt>
                <c:pt idx="60">
                  <c:v>48400</c:v>
                </c:pt>
                <c:pt idx="61">
                  <c:v>52500</c:v>
                </c:pt>
                <c:pt idx="62">
                  <c:v>52800</c:v>
                </c:pt>
                <c:pt idx="63">
                  <c:v>60500</c:v>
                </c:pt>
                <c:pt idx="64">
                  <c:v>62600</c:v>
                </c:pt>
                <c:pt idx="65">
                  <c:v>68900</c:v>
                </c:pt>
                <c:pt idx="66">
                  <c:v>73200</c:v>
                </c:pt>
                <c:pt idx="67">
                  <c:v>74400</c:v>
                </c:pt>
                <c:pt idx="68">
                  <c:v>82700</c:v>
                </c:pt>
                <c:pt idx="69">
                  <c:v>74900</c:v>
                </c:pt>
                <c:pt idx="70">
                  <c:v>86400</c:v>
                </c:pt>
                <c:pt idx="71">
                  <c:v>82400</c:v>
                </c:pt>
                <c:pt idx="72">
                  <c:v>93500</c:v>
                </c:pt>
                <c:pt idx="73">
                  <c:v>95300</c:v>
                </c:pt>
                <c:pt idx="74">
                  <c:v>98000</c:v>
                </c:pt>
                <c:pt idx="75">
                  <c:v>88900</c:v>
                </c:pt>
                <c:pt idx="76">
                  <c:v>94800</c:v>
                </c:pt>
                <c:pt idx="77">
                  <c:v>102500</c:v>
                </c:pt>
                <c:pt idx="78">
                  <c:v>81600</c:v>
                </c:pt>
                <c:pt idx="79">
                  <c:v>90200</c:v>
                </c:pt>
                <c:pt idx="80">
                  <c:v>87000</c:v>
                </c:pt>
                <c:pt idx="81">
                  <c:v>84100</c:v>
                </c:pt>
                <c:pt idx="82">
                  <c:v>88100</c:v>
                </c:pt>
                <c:pt idx="83">
                  <c:v>95200</c:v>
                </c:pt>
                <c:pt idx="84">
                  <c:v>79200</c:v>
                </c:pt>
                <c:pt idx="85">
                  <c:v>87200</c:v>
                </c:pt>
                <c:pt idx="86">
                  <c:v>93700</c:v>
                </c:pt>
                <c:pt idx="87">
                  <c:v>83800</c:v>
                </c:pt>
                <c:pt idx="88">
                  <c:v>84400</c:v>
                </c:pt>
                <c:pt idx="89">
                  <c:v>84400</c:v>
                </c:pt>
                <c:pt idx="90">
                  <c:v>82100</c:v>
                </c:pt>
                <c:pt idx="91">
                  <c:v>78100</c:v>
                </c:pt>
                <c:pt idx="92">
                  <c:v>74200</c:v>
                </c:pt>
                <c:pt idx="93">
                  <c:v>84300</c:v>
                </c:pt>
                <c:pt idx="94">
                  <c:v>80000</c:v>
                </c:pt>
                <c:pt idx="95">
                  <c:v>76000</c:v>
                </c:pt>
                <c:pt idx="96">
                  <c:v>79700</c:v>
                </c:pt>
                <c:pt idx="97">
                  <c:v>73700</c:v>
                </c:pt>
                <c:pt idx="98">
                  <c:v>56400</c:v>
                </c:pt>
                <c:pt idx="99">
                  <c:v>55600</c:v>
                </c:pt>
                <c:pt idx="100">
                  <c:v>56700</c:v>
                </c:pt>
                <c:pt idx="101">
                  <c:v>41800</c:v>
                </c:pt>
                <c:pt idx="102">
                  <c:v>43500</c:v>
                </c:pt>
                <c:pt idx="103">
                  <c:v>30000</c:v>
                </c:pt>
                <c:pt idx="104">
                  <c:v>15600</c:v>
                </c:pt>
                <c:pt idx="105">
                  <c:v>1900</c:v>
                </c:pt>
                <c:pt idx="106">
                  <c:v>-22600</c:v>
                </c:pt>
                <c:pt idx="107">
                  <c:v>-34000</c:v>
                </c:pt>
                <c:pt idx="108">
                  <c:v>-53400</c:v>
                </c:pt>
                <c:pt idx="109">
                  <c:v>-80900</c:v>
                </c:pt>
                <c:pt idx="110">
                  <c:v>-93100</c:v>
                </c:pt>
                <c:pt idx="111">
                  <c:v>-106500</c:v>
                </c:pt>
                <c:pt idx="112">
                  <c:v>-121400</c:v>
                </c:pt>
                <c:pt idx="113">
                  <c:v>-128900</c:v>
                </c:pt>
                <c:pt idx="114">
                  <c:v>-132900</c:v>
                </c:pt>
                <c:pt idx="115">
                  <c:v>-137400</c:v>
                </c:pt>
                <c:pt idx="116">
                  <c:v>-134200</c:v>
                </c:pt>
                <c:pt idx="117">
                  <c:v>-119900</c:v>
                </c:pt>
                <c:pt idx="118">
                  <c:v>-107300</c:v>
                </c:pt>
                <c:pt idx="119">
                  <c:v>-95000</c:v>
                </c:pt>
                <c:pt idx="120">
                  <c:v>-67800</c:v>
                </c:pt>
                <c:pt idx="121">
                  <c:v>-51200</c:v>
                </c:pt>
                <c:pt idx="122">
                  <c:v>-38700</c:v>
                </c:pt>
                <c:pt idx="123">
                  <c:v>-14300</c:v>
                </c:pt>
                <c:pt idx="124">
                  <c:v>6700</c:v>
                </c:pt>
                <c:pt idx="125">
                  <c:v>27300</c:v>
                </c:pt>
              </c:numCache>
            </c:numRef>
          </c:val>
        </c:ser>
        <c:ser>
          <c:idx val="1"/>
          <c:order val="1"/>
          <c:tx>
            <c:strRef>
              <c:f>'Emp. Growth'!$C$1</c:f>
              <c:strCache>
                <c:ptCount val="1"/>
              </c:strCache>
            </c:strRef>
          </c:tx>
          <c:spPr>
            <a:ln>
              <a:solidFill>
                <a:schemeClr val="tx1"/>
              </a:solidFill>
            </a:ln>
          </c:spPr>
          <c:marker>
            <c:symbol val="none"/>
          </c:marker>
          <c:cat>
            <c:strRef>
              <c:f>'Emp. Growth'!$A$2:$A$127</c:f>
              <c:strCache>
                <c:ptCount val="126"/>
                <c:pt idx="0">
                  <c:v>'00</c:v>
                </c:pt>
                <c:pt idx="1">
                  <c:v>F</c:v>
                </c:pt>
                <c:pt idx="2">
                  <c:v>M</c:v>
                </c:pt>
                <c:pt idx="3">
                  <c:v>A</c:v>
                </c:pt>
                <c:pt idx="4">
                  <c:v>M</c:v>
                </c:pt>
                <c:pt idx="5">
                  <c:v>J</c:v>
                </c:pt>
                <c:pt idx="6">
                  <c:v>J</c:v>
                </c:pt>
                <c:pt idx="7">
                  <c:v>A</c:v>
                </c:pt>
                <c:pt idx="8">
                  <c:v>S</c:v>
                </c:pt>
                <c:pt idx="9">
                  <c:v>O</c:v>
                </c:pt>
                <c:pt idx="10">
                  <c:v>N</c:v>
                </c:pt>
                <c:pt idx="11">
                  <c:v>D</c:v>
                </c:pt>
                <c:pt idx="12">
                  <c:v>'01</c:v>
                </c:pt>
                <c:pt idx="13">
                  <c:v>F</c:v>
                </c:pt>
                <c:pt idx="14">
                  <c:v>M</c:v>
                </c:pt>
                <c:pt idx="15">
                  <c:v>A</c:v>
                </c:pt>
                <c:pt idx="16">
                  <c:v>M</c:v>
                </c:pt>
                <c:pt idx="17">
                  <c:v>J</c:v>
                </c:pt>
                <c:pt idx="18">
                  <c:v>J</c:v>
                </c:pt>
                <c:pt idx="19">
                  <c:v>A</c:v>
                </c:pt>
                <c:pt idx="20">
                  <c:v>S</c:v>
                </c:pt>
                <c:pt idx="21">
                  <c:v>O</c:v>
                </c:pt>
                <c:pt idx="22">
                  <c:v>N</c:v>
                </c:pt>
                <c:pt idx="23">
                  <c:v>D</c:v>
                </c:pt>
                <c:pt idx="24">
                  <c:v>'02</c:v>
                </c:pt>
                <c:pt idx="25">
                  <c:v>F</c:v>
                </c:pt>
                <c:pt idx="26">
                  <c:v>M</c:v>
                </c:pt>
                <c:pt idx="27">
                  <c:v>A</c:v>
                </c:pt>
                <c:pt idx="28">
                  <c:v>M</c:v>
                </c:pt>
                <c:pt idx="29">
                  <c:v>J</c:v>
                </c:pt>
                <c:pt idx="30">
                  <c:v>J</c:v>
                </c:pt>
                <c:pt idx="31">
                  <c:v>A</c:v>
                </c:pt>
                <c:pt idx="32">
                  <c:v>S</c:v>
                </c:pt>
                <c:pt idx="33">
                  <c:v>O</c:v>
                </c:pt>
                <c:pt idx="34">
                  <c:v>N</c:v>
                </c:pt>
                <c:pt idx="35">
                  <c:v>D</c:v>
                </c:pt>
                <c:pt idx="36">
                  <c:v>'03</c:v>
                </c:pt>
                <c:pt idx="37">
                  <c:v>F</c:v>
                </c:pt>
                <c:pt idx="38">
                  <c:v>M</c:v>
                </c:pt>
                <c:pt idx="39">
                  <c:v>A</c:v>
                </c:pt>
                <c:pt idx="40">
                  <c:v>M</c:v>
                </c:pt>
                <c:pt idx="41">
                  <c:v>J</c:v>
                </c:pt>
                <c:pt idx="42">
                  <c:v>J</c:v>
                </c:pt>
                <c:pt idx="43">
                  <c:v>A</c:v>
                </c:pt>
                <c:pt idx="44">
                  <c:v>S</c:v>
                </c:pt>
                <c:pt idx="45">
                  <c:v>O</c:v>
                </c:pt>
                <c:pt idx="46">
                  <c:v>N</c:v>
                </c:pt>
                <c:pt idx="47">
                  <c:v>D</c:v>
                </c:pt>
                <c:pt idx="48">
                  <c:v>'04</c:v>
                </c:pt>
                <c:pt idx="49">
                  <c:v>F</c:v>
                </c:pt>
                <c:pt idx="50">
                  <c:v>M</c:v>
                </c:pt>
                <c:pt idx="51">
                  <c:v>A</c:v>
                </c:pt>
                <c:pt idx="52">
                  <c:v>M</c:v>
                </c:pt>
                <c:pt idx="53">
                  <c:v>J</c:v>
                </c:pt>
                <c:pt idx="54">
                  <c:v>J</c:v>
                </c:pt>
                <c:pt idx="55">
                  <c:v>A</c:v>
                </c:pt>
                <c:pt idx="56">
                  <c:v>S</c:v>
                </c:pt>
                <c:pt idx="57">
                  <c:v>O</c:v>
                </c:pt>
                <c:pt idx="58">
                  <c:v>N</c:v>
                </c:pt>
                <c:pt idx="59">
                  <c:v>D</c:v>
                </c:pt>
                <c:pt idx="60">
                  <c:v>'05</c:v>
                </c:pt>
                <c:pt idx="61">
                  <c:v>F</c:v>
                </c:pt>
                <c:pt idx="62">
                  <c:v>M</c:v>
                </c:pt>
                <c:pt idx="63">
                  <c:v>A</c:v>
                </c:pt>
                <c:pt idx="64">
                  <c:v>M</c:v>
                </c:pt>
                <c:pt idx="65">
                  <c:v>J</c:v>
                </c:pt>
                <c:pt idx="66">
                  <c:v>J</c:v>
                </c:pt>
                <c:pt idx="67">
                  <c:v>A</c:v>
                </c:pt>
                <c:pt idx="68">
                  <c:v>S</c:v>
                </c:pt>
                <c:pt idx="69">
                  <c:v>O</c:v>
                </c:pt>
                <c:pt idx="70">
                  <c:v>N</c:v>
                </c:pt>
                <c:pt idx="71">
                  <c:v>D</c:v>
                </c:pt>
                <c:pt idx="72">
                  <c:v>'06</c:v>
                </c:pt>
                <c:pt idx="73">
                  <c:v>F</c:v>
                </c:pt>
                <c:pt idx="74">
                  <c:v>M</c:v>
                </c:pt>
                <c:pt idx="75">
                  <c:v>A</c:v>
                </c:pt>
                <c:pt idx="76">
                  <c:v>M</c:v>
                </c:pt>
                <c:pt idx="77">
                  <c:v>J</c:v>
                </c:pt>
                <c:pt idx="78">
                  <c:v>J</c:v>
                </c:pt>
                <c:pt idx="79">
                  <c:v>A</c:v>
                </c:pt>
                <c:pt idx="80">
                  <c:v>S</c:v>
                </c:pt>
                <c:pt idx="81">
                  <c:v>O</c:v>
                </c:pt>
                <c:pt idx="82">
                  <c:v>N</c:v>
                </c:pt>
                <c:pt idx="83">
                  <c:v>D</c:v>
                </c:pt>
                <c:pt idx="84">
                  <c:v>'07</c:v>
                </c:pt>
                <c:pt idx="85">
                  <c:v>F</c:v>
                </c:pt>
                <c:pt idx="86">
                  <c:v>M</c:v>
                </c:pt>
                <c:pt idx="87">
                  <c:v>A</c:v>
                </c:pt>
                <c:pt idx="88">
                  <c:v>M</c:v>
                </c:pt>
                <c:pt idx="89">
                  <c:v>J</c:v>
                </c:pt>
                <c:pt idx="90">
                  <c:v>J</c:v>
                </c:pt>
                <c:pt idx="91">
                  <c:v>A</c:v>
                </c:pt>
                <c:pt idx="92">
                  <c:v>S</c:v>
                </c:pt>
                <c:pt idx="93">
                  <c:v>O</c:v>
                </c:pt>
                <c:pt idx="94">
                  <c:v>N</c:v>
                </c:pt>
                <c:pt idx="95">
                  <c:v>D</c:v>
                </c:pt>
                <c:pt idx="96">
                  <c:v>'08</c:v>
                </c:pt>
                <c:pt idx="97">
                  <c:v>F</c:v>
                </c:pt>
                <c:pt idx="98">
                  <c:v>M</c:v>
                </c:pt>
                <c:pt idx="99">
                  <c:v>A</c:v>
                </c:pt>
                <c:pt idx="100">
                  <c:v>M</c:v>
                </c:pt>
                <c:pt idx="101">
                  <c:v>J</c:v>
                </c:pt>
                <c:pt idx="102">
                  <c:v>J</c:v>
                </c:pt>
                <c:pt idx="103">
                  <c:v>A</c:v>
                </c:pt>
                <c:pt idx="104">
                  <c:v>S</c:v>
                </c:pt>
                <c:pt idx="105">
                  <c:v>O</c:v>
                </c:pt>
                <c:pt idx="106">
                  <c:v>N</c:v>
                </c:pt>
                <c:pt idx="107">
                  <c:v>D</c:v>
                </c:pt>
                <c:pt idx="108">
                  <c:v>'09</c:v>
                </c:pt>
                <c:pt idx="109">
                  <c:v>F</c:v>
                </c:pt>
                <c:pt idx="110">
                  <c:v>M</c:v>
                </c:pt>
                <c:pt idx="111">
                  <c:v>A</c:v>
                </c:pt>
                <c:pt idx="112">
                  <c:v>M</c:v>
                </c:pt>
                <c:pt idx="113">
                  <c:v>J</c:v>
                </c:pt>
                <c:pt idx="114">
                  <c:v>J</c:v>
                </c:pt>
                <c:pt idx="115">
                  <c:v>A</c:v>
                </c:pt>
                <c:pt idx="116">
                  <c:v>S</c:v>
                </c:pt>
                <c:pt idx="117">
                  <c:v>O</c:v>
                </c:pt>
                <c:pt idx="118">
                  <c:v>N</c:v>
                </c:pt>
                <c:pt idx="119">
                  <c:v>D</c:v>
                </c:pt>
                <c:pt idx="120">
                  <c:v>10</c:v>
                </c:pt>
                <c:pt idx="121">
                  <c:v>F</c:v>
                </c:pt>
                <c:pt idx="122">
                  <c:v>M</c:v>
                </c:pt>
                <c:pt idx="123">
                  <c:v>A</c:v>
                </c:pt>
                <c:pt idx="124">
                  <c:v>M</c:v>
                </c:pt>
                <c:pt idx="125">
                  <c:v>J</c:v>
                </c:pt>
              </c:strCache>
            </c:strRef>
          </c:cat>
          <c:val>
            <c:numRef>
              <c:f>'Emp. Growth'!$C$2:$C$127</c:f>
              <c:numCache>
                <c:formatCode>General</c:formatCode>
                <c:ptCount val="126"/>
                <c:pt idx="0">
                  <c:v>0</c:v>
                </c:pt>
                <c:pt idx="1">
                  <c:v>0</c:v>
                </c:pt>
                <c:pt idx="2">
                  <c:v>0</c:v>
                </c:pt>
                <c:pt idx="3">
                  <c:v>0</c:v>
                </c:pt>
                <c:pt idx="4">
                  <c:v>0</c:v>
                </c:pt>
                <c:pt idx="5">
                  <c:v>0</c:v>
                </c:pt>
                <c:pt idx="6">
                  <c:v>0</c:v>
                </c:pt>
                <c:pt idx="7">
                  <c:v>0</c:v>
                </c:pt>
                <c:pt idx="8">
                  <c:v>0</c:v>
                </c:pt>
                <c:pt idx="9">
                  <c:v>0</c:v>
                </c:pt>
                <c:pt idx="10">
                  <c:v>0</c:v>
                </c:pt>
                <c:pt idx="11">
                  <c:v>0</c:v>
                </c:pt>
                <c:pt idx="12">
                  <c:v>0</c:v>
                </c:pt>
                <c:pt idx="13">
                  <c:v>0</c:v>
                </c:pt>
                <c:pt idx="14">
                  <c:v>0</c:v>
                </c:pt>
                <c:pt idx="15">
                  <c:v>0</c:v>
                </c:pt>
                <c:pt idx="16">
                  <c:v>0</c:v>
                </c:pt>
                <c:pt idx="17">
                  <c:v>0</c:v>
                </c:pt>
                <c:pt idx="18">
                  <c:v>0</c:v>
                </c:pt>
                <c:pt idx="19">
                  <c:v>0</c:v>
                </c:pt>
                <c:pt idx="20">
                  <c:v>0</c:v>
                </c:pt>
                <c:pt idx="21">
                  <c:v>0</c:v>
                </c:pt>
                <c:pt idx="22">
                  <c:v>0</c:v>
                </c:pt>
                <c:pt idx="23">
                  <c:v>0</c:v>
                </c:pt>
                <c:pt idx="24">
                  <c:v>0</c:v>
                </c:pt>
                <c:pt idx="25">
                  <c:v>0</c:v>
                </c:pt>
                <c:pt idx="26">
                  <c:v>0</c:v>
                </c:pt>
                <c:pt idx="27">
                  <c:v>0</c:v>
                </c:pt>
                <c:pt idx="28">
                  <c:v>0</c:v>
                </c:pt>
                <c:pt idx="29">
                  <c:v>0</c:v>
                </c:pt>
                <c:pt idx="30">
                  <c:v>0</c:v>
                </c:pt>
                <c:pt idx="31">
                  <c:v>0</c:v>
                </c:pt>
                <c:pt idx="32">
                  <c:v>0</c:v>
                </c:pt>
                <c:pt idx="33">
                  <c:v>0</c:v>
                </c:pt>
                <c:pt idx="34">
                  <c:v>0</c:v>
                </c:pt>
                <c:pt idx="35">
                  <c:v>0</c:v>
                </c:pt>
                <c:pt idx="36">
                  <c:v>0</c:v>
                </c:pt>
                <c:pt idx="37">
                  <c:v>0</c:v>
                </c:pt>
                <c:pt idx="38">
                  <c:v>0</c:v>
                </c:pt>
                <c:pt idx="39">
                  <c:v>0</c:v>
                </c:pt>
                <c:pt idx="40">
                  <c:v>0</c:v>
                </c:pt>
                <c:pt idx="41">
                  <c:v>0</c:v>
                </c:pt>
                <c:pt idx="42">
                  <c:v>0</c:v>
                </c:pt>
                <c:pt idx="43">
                  <c:v>0</c:v>
                </c:pt>
                <c:pt idx="44">
                  <c:v>0</c:v>
                </c:pt>
                <c:pt idx="45">
                  <c:v>0</c:v>
                </c:pt>
                <c:pt idx="46">
                  <c:v>0</c:v>
                </c:pt>
                <c:pt idx="47">
                  <c:v>0</c:v>
                </c:pt>
                <c:pt idx="48">
                  <c:v>0</c:v>
                </c:pt>
                <c:pt idx="49">
                  <c:v>0</c:v>
                </c:pt>
                <c:pt idx="50">
                  <c:v>0</c:v>
                </c:pt>
                <c:pt idx="51">
                  <c:v>0</c:v>
                </c:pt>
                <c:pt idx="52">
                  <c:v>0</c:v>
                </c:pt>
                <c:pt idx="53">
                  <c:v>0</c:v>
                </c:pt>
                <c:pt idx="54">
                  <c:v>0</c:v>
                </c:pt>
                <c:pt idx="55">
                  <c:v>0</c:v>
                </c:pt>
                <c:pt idx="56">
                  <c:v>0</c:v>
                </c:pt>
                <c:pt idx="57">
                  <c:v>0</c:v>
                </c:pt>
                <c:pt idx="58">
                  <c:v>0</c:v>
                </c:pt>
                <c:pt idx="59">
                  <c:v>0</c:v>
                </c:pt>
                <c:pt idx="60">
                  <c:v>0</c:v>
                </c:pt>
                <c:pt idx="61">
                  <c:v>0</c:v>
                </c:pt>
                <c:pt idx="62">
                  <c:v>0</c:v>
                </c:pt>
                <c:pt idx="63">
                  <c:v>0</c:v>
                </c:pt>
                <c:pt idx="64">
                  <c:v>0</c:v>
                </c:pt>
                <c:pt idx="65">
                  <c:v>0</c:v>
                </c:pt>
                <c:pt idx="66">
                  <c:v>0</c:v>
                </c:pt>
                <c:pt idx="67">
                  <c:v>0</c:v>
                </c:pt>
                <c:pt idx="68">
                  <c:v>0</c:v>
                </c:pt>
                <c:pt idx="69">
                  <c:v>0</c:v>
                </c:pt>
                <c:pt idx="70">
                  <c:v>0</c:v>
                </c:pt>
                <c:pt idx="71">
                  <c:v>0</c:v>
                </c:pt>
                <c:pt idx="72">
                  <c:v>0</c:v>
                </c:pt>
                <c:pt idx="73">
                  <c:v>0</c:v>
                </c:pt>
                <c:pt idx="74">
                  <c:v>0</c:v>
                </c:pt>
                <c:pt idx="75">
                  <c:v>0</c:v>
                </c:pt>
                <c:pt idx="76">
                  <c:v>0</c:v>
                </c:pt>
                <c:pt idx="77">
                  <c:v>0</c:v>
                </c:pt>
                <c:pt idx="78">
                  <c:v>0</c:v>
                </c:pt>
                <c:pt idx="79">
                  <c:v>0</c:v>
                </c:pt>
                <c:pt idx="80">
                  <c:v>0</c:v>
                </c:pt>
                <c:pt idx="81">
                  <c:v>0</c:v>
                </c:pt>
                <c:pt idx="82">
                  <c:v>0</c:v>
                </c:pt>
                <c:pt idx="83">
                  <c:v>0</c:v>
                </c:pt>
                <c:pt idx="84">
                  <c:v>0</c:v>
                </c:pt>
                <c:pt idx="85">
                  <c:v>0</c:v>
                </c:pt>
                <c:pt idx="86">
                  <c:v>0</c:v>
                </c:pt>
                <c:pt idx="87">
                  <c:v>0</c:v>
                </c:pt>
                <c:pt idx="88">
                  <c:v>0</c:v>
                </c:pt>
                <c:pt idx="89">
                  <c:v>0</c:v>
                </c:pt>
                <c:pt idx="90">
                  <c:v>0</c:v>
                </c:pt>
                <c:pt idx="91">
                  <c:v>0</c:v>
                </c:pt>
                <c:pt idx="92">
                  <c:v>0</c:v>
                </c:pt>
                <c:pt idx="93">
                  <c:v>0</c:v>
                </c:pt>
                <c:pt idx="94">
                  <c:v>0</c:v>
                </c:pt>
                <c:pt idx="95">
                  <c:v>0</c:v>
                </c:pt>
                <c:pt idx="96">
                  <c:v>0</c:v>
                </c:pt>
                <c:pt idx="97">
                  <c:v>0</c:v>
                </c:pt>
                <c:pt idx="98">
                  <c:v>0</c:v>
                </c:pt>
                <c:pt idx="99">
                  <c:v>0</c:v>
                </c:pt>
                <c:pt idx="100">
                  <c:v>0</c:v>
                </c:pt>
                <c:pt idx="101">
                  <c:v>0</c:v>
                </c:pt>
                <c:pt idx="102">
                  <c:v>0</c:v>
                </c:pt>
                <c:pt idx="103">
                  <c:v>0</c:v>
                </c:pt>
                <c:pt idx="104">
                  <c:v>0</c:v>
                </c:pt>
                <c:pt idx="105">
                  <c:v>0</c:v>
                </c:pt>
                <c:pt idx="106">
                  <c:v>0</c:v>
                </c:pt>
                <c:pt idx="107">
                  <c:v>0</c:v>
                </c:pt>
                <c:pt idx="108">
                  <c:v>0</c:v>
                </c:pt>
                <c:pt idx="109">
                  <c:v>0</c:v>
                </c:pt>
                <c:pt idx="110">
                  <c:v>0</c:v>
                </c:pt>
                <c:pt idx="111">
                  <c:v>0</c:v>
                </c:pt>
                <c:pt idx="112">
                  <c:v>0</c:v>
                </c:pt>
                <c:pt idx="113">
                  <c:v>0</c:v>
                </c:pt>
                <c:pt idx="114">
                  <c:v>0</c:v>
                </c:pt>
                <c:pt idx="115">
                  <c:v>0</c:v>
                </c:pt>
                <c:pt idx="116">
                  <c:v>0</c:v>
                </c:pt>
                <c:pt idx="117">
                  <c:v>0</c:v>
                </c:pt>
                <c:pt idx="118">
                  <c:v>0</c:v>
                </c:pt>
                <c:pt idx="119">
                  <c:v>0</c:v>
                </c:pt>
                <c:pt idx="120">
                  <c:v>0</c:v>
                </c:pt>
                <c:pt idx="121">
                  <c:v>0</c:v>
                </c:pt>
                <c:pt idx="122">
                  <c:v>0</c:v>
                </c:pt>
                <c:pt idx="123">
                  <c:v>0</c:v>
                </c:pt>
                <c:pt idx="124">
                  <c:v>0</c:v>
                </c:pt>
                <c:pt idx="125">
                  <c:v>0</c:v>
                </c:pt>
              </c:numCache>
            </c:numRef>
          </c:val>
        </c:ser>
        <c:ser>
          <c:idx val="2"/>
          <c:order val="2"/>
          <c:tx>
            <c:strRef>
              <c:f>'Emp. Growth'!$D$1</c:f>
              <c:strCache>
                <c:ptCount val="1"/>
                <c:pt idx="0">
                  <c:v>Dallas Fed</c:v>
                </c:pt>
              </c:strCache>
            </c:strRef>
          </c:tx>
          <c:spPr>
            <a:ln w="38100">
              <a:solidFill>
                <a:srgbClr val="000000"/>
              </a:solidFill>
              <a:prstDash val="sysDot"/>
            </a:ln>
            <a:effectLst>
              <a:outerShdw blurRad="50800" dist="38100" dir="2700000" algn="tl" rotWithShape="0">
                <a:prstClr val="black">
                  <a:alpha val="40000"/>
                </a:prstClr>
              </a:outerShdw>
            </a:effectLst>
          </c:spPr>
          <c:marker>
            <c:symbol val="none"/>
          </c:marker>
          <c:cat>
            <c:strRef>
              <c:f>'Emp. Growth'!$A$2:$A$127</c:f>
              <c:strCache>
                <c:ptCount val="126"/>
                <c:pt idx="0">
                  <c:v>'00</c:v>
                </c:pt>
                <c:pt idx="1">
                  <c:v>F</c:v>
                </c:pt>
                <c:pt idx="2">
                  <c:v>M</c:v>
                </c:pt>
                <c:pt idx="3">
                  <c:v>A</c:v>
                </c:pt>
                <c:pt idx="4">
                  <c:v>M</c:v>
                </c:pt>
                <c:pt idx="5">
                  <c:v>J</c:v>
                </c:pt>
                <c:pt idx="6">
                  <c:v>J</c:v>
                </c:pt>
                <c:pt idx="7">
                  <c:v>A</c:v>
                </c:pt>
                <c:pt idx="8">
                  <c:v>S</c:v>
                </c:pt>
                <c:pt idx="9">
                  <c:v>O</c:v>
                </c:pt>
                <c:pt idx="10">
                  <c:v>N</c:v>
                </c:pt>
                <c:pt idx="11">
                  <c:v>D</c:v>
                </c:pt>
                <c:pt idx="12">
                  <c:v>'01</c:v>
                </c:pt>
                <c:pt idx="13">
                  <c:v>F</c:v>
                </c:pt>
                <c:pt idx="14">
                  <c:v>M</c:v>
                </c:pt>
                <c:pt idx="15">
                  <c:v>A</c:v>
                </c:pt>
                <c:pt idx="16">
                  <c:v>M</c:v>
                </c:pt>
                <c:pt idx="17">
                  <c:v>J</c:v>
                </c:pt>
                <c:pt idx="18">
                  <c:v>J</c:v>
                </c:pt>
                <c:pt idx="19">
                  <c:v>A</c:v>
                </c:pt>
                <c:pt idx="20">
                  <c:v>S</c:v>
                </c:pt>
                <c:pt idx="21">
                  <c:v>O</c:v>
                </c:pt>
                <c:pt idx="22">
                  <c:v>N</c:v>
                </c:pt>
                <c:pt idx="23">
                  <c:v>D</c:v>
                </c:pt>
                <c:pt idx="24">
                  <c:v>'02</c:v>
                </c:pt>
                <c:pt idx="25">
                  <c:v>F</c:v>
                </c:pt>
                <c:pt idx="26">
                  <c:v>M</c:v>
                </c:pt>
                <c:pt idx="27">
                  <c:v>A</c:v>
                </c:pt>
                <c:pt idx="28">
                  <c:v>M</c:v>
                </c:pt>
                <c:pt idx="29">
                  <c:v>J</c:v>
                </c:pt>
                <c:pt idx="30">
                  <c:v>J</c:v>
                </c:pt>
                <c:pt idx="31">
                  <c:v>A</c:v>
                </c:pt>
                <c:pt idx="32">
                  <c:v>S</c:v>
                </c:pt>
                <c:pt idx="33">
                  <c:v>O</c:v>
                </c:pt>
                <c:pt idx="34">
                  <c:v>N</c:v>
                </c:pt>
                <c:pt idx="35">
                  <c:v>D</c:v>
                </c:pt>
                <c:pt idx="36">
                  <c:v>'03</c:v>
                </c:pt>
                <c:pt idx="37">
                  <c:v>F</c:v>
                </c:pt>
                <c:pt idx="38">
                  <c:v>M</c:v>
                </c:pt>
                <c:pt idx="39">
                  <c:v>A</c:v>
                </c:pt>
                <c:pt idx="40">
                  <c:v>M</c:v>
                </c:pt>
                <c:pt idx="41">
                  <c:v>J</c:v>
                </c:pt>
                <c:pt idx="42">
                  <c:v>J</c:v>
                </c:pt>
                <c:pt idx="43">
                  <c:v>A</c:v>
                </c:pt>
                <c:pt idx="44">
                  <c:v>S</c:v>
                </c:pt>
                <c:pt idx="45">
                  <c:v>O</c:v>
                </c:pt>
                <c:pt idx="46">
                  <c:v>N</c:v>
                </c:pt>
                <c:pt idx="47">
                  <c:v>D</c:v>
                </c:pt>
                <c:pt idx="48">
                  <c:v>'04</c:v>
                </c:pt>
                <c:pt idx="49">
                  <c:v>F</c:v>
                </c:pt>
                <c:pt idx="50">
                  <c:v>M</c:v>
                </c:pt>
                <c:pt idx="51">
                  <c:v>A</c:v>
                </c:pt>
                <c:pt idx="52">
                  <c:v>M</c:v>
                </c:pt>
                <c:pt idx="53">
                  <c:v>J</c:v>
                </c:pt>
                <c:pt idx="54">
                  <c:v>J</c:v>
                </c:pt>
                <c:pt idx="55">
                  <c:v>A</c:v>
                </c:pt>
                <c:pt idx="56">
                  <c:v>S</c:v>
                </c:pt>
                <c:pt idx="57">
                  <c:v>O</c:v>
                </c:pt>
                <c:pt idx="58">
                  <c:v>N</c:v>
                </c:pt>
                <c:pt idx="59">
                  <c:v>D</c:v>
                </c:pt>
                <c:pt idx="60">
                  <c:v>'05</c:v>
                </c:pt>
                <c:pt idx="61">
                  <c:v>F</c:v>
                </c:pt>
                <c:pt idx="62">
                  <c:v>M</c:v>
                </c:pt>
                <c:pt idx="63">
                  <c:v>A</c:v>
                </c:pt>
                <c:pt idx="64">
                  <c:v>M</c:v>
                </c:pt>
                <c:pt idx="65">
                  <c:v>J</c:v>
                </c:pt>
                <c:pt idx="66">
                  <c:v>J</c:v>
                </c:pt>
                <c:pt idx="67">
                  <c:v>A</c:v>
                </c:pt>
                <c:pt idx="68">
                  <c:v>S</c:v>
                </c:pt>
                <c:pt idx="69">
                  <c:v>O</c:v>
                </c:pt>
                <c:pt idx="70">
                  <c:v>N</c:v>
                </c:pt>
                <c:pt idx="71">
                  <c:v>D</c:v>
                </c:pt>
                <c:pt idx="72">
                  <c:v>'06</c:v>
                </c:pt>
                <c:pt idx="73">
                  <c:v>F</c:v>
                </c:pt>
                <c:pt idx="74">
                  <c:v>M</c:v>
                </c:pt>
                <c:pt idx="75">
                  <c:v>A</c:v>
                </c:pt>
                <c:pt idx="76">
                  <c:v>M</c:v>
                </c:pt>
                <c:pt idx="77">
                  <c:v>J</c:v>
                </c:pt>
                <c:pt idx="78">
                  <c:v>J</c:v>
                </c:pt>
                <c:pt idx="79">
                  <c:v>A</c:v>
                </c:pt>
                <c:pt idx="80">
                  <c:v>S</c:v>
                </c:pt>
                <c:pt idx="81">
                  <c:v>O</c:v>
                </c:pt>
                <c:pt idx="82">
                  <c:v>N</c:v>
                </c:pt>
                <c:pt idx="83">
                  <c:v>D</c:v>
                </c:pt>
                <c:pt idx="84">
                  <c:v>'07</c:v>
                </c:pt>
                <c:pt idx="85">
                  <c:v>F</c:v>
                </c:pt>
                <c:pt idx="86">
                  <c:v>M</c:v>
                </c:pt>
                <c:pt idx="87">
                  <c:v>A</c:v>
                </c:pt>
                <c:pt idx="88">
                  <c:v>M</c:v>
                </c:pt>
                <c:pt idx="89">
                  <c:v>J</c:v>
                </c:pt>
                <c:pt idx="90">
                  <c:v>J</c:v>
                </c:pt>
                <c:pt idx="91">
                  <c:v>A</c:v>
                </c:pt>
                <c:pt idx="92">
                  <c:v>S</c:v>
                </c:pt>
                <c:pt idx="93">
                  <c:v>O</c:v>
                </c:pt>
                <c:pt idx="94">
                  <c:v>N</c:v>
                </c:pt>
                <c:pt idx="95">
                  <c:v>D</c:v>
                </c:pt>
                <c:pt idx="96">
                  <c:v>'08</c:v>
                </c:pt>
                <c:pt idx="97">
                  <c:v>F</c:v>
                </c:pt>
                <c:pt idx="98">
                  <c:v>M</c:v>
                </c:pt>
                <c:pt idx="99">
                  <c:v>A</c:v>
                </c:pt>
                <c:pt idx="100">
                  <c:v>M</c:v>
                </c:pt>
                <c:pt idx="101">
                  <c:v>J</c:v>
                </c:pt>
                <c:pt idx="102">
                  <c:v>J</c:v>
                </c:pt>
                <c:pt idx="103">
                  <c:v>A</c:v>
                </c:pt>
                <c:pt idx="104">
                  <c:v>S</c:v>
                </c:pt>
                <c:pt idx="105">
                  <c:v>O</c:v>
                </c:pt>
                <c:pt idx="106">
                  <c:v>N</c:v>
                </c:pt>
                <c:pt idx="107">
                  <c:v>D</c:v>
                </c:pt>
                <c:pt idx="108">
                  <c:v>'09</c:v>
                </c:pt>
                <c:pt idx="109">
                  <c:v>F</c:v>
                </c:pt>
                <c:pt idx="110">
                  <c:v>M</c:v>
                </c:pt>
                <c:pt idx="111">
                  <c:v>A</c:v>
                </c:pt>
                <c:pt idx="112">
                  <c:v>M</c:v>
                </c:pt>
                <c:pt idx="113">
                  <c:v>J</c:v>
                </c:pt>
                <c:pt idx="114">
                  <c:v>J</c:v>
                </c:pt>
                <c:pt idx="115">
                  <c:v>A</c:v>
                </c:pt>
                <c:pt idx="116">
                  <c:v>S</c:v>
                </c:pt>
                <c:pt idx="117">
                  <c:v>O</c:v>
                </c:pt>
                <c:pt idx="118">
                  <c:v>N</c:v>
                </c:pt>
                <c:pt idx="119">
                  <c:v>D</c:v>
                </c:pt>
                <c:pt idx="120">
                  <c:v>10</c:v>
                </c:pt>
                <c:pt idx="121">
                  <c:v>F</c:v>
                </c:pt>
                <c:pt idx="122">
                  <c:v>M</c:v>
                </c:pt>
                <c:pt idx="123">
                  <c:v>A</c:v>
                </c:pt>
                <c:pt idx="124">
                  <c:v>M</c:v>
                </c:pt>
                <c:pt idx="125">
                  <c:v>J</c:v>
                </c:pt>
              </c:strCache>
            </c:strRef>
          </c:cat>
          <c:val>
            <c:numRef>
              <c:f>'Emp. Growth'!$D$2:$D$127</c:f>
              <c:numCache>
                <c:formatCode>General</c:formatCode>
                <c:ptCount val="126"/>
                <c:pt idx="0">
                  <c:v>95599.999999999913</c:v>
                </c:pt>
                <c:pt idx="1">
                  <c:v>91500</c:v>
                </c:pt>
                <c:pt idx="2">
                  <c:v>94699.999999999811</c:v>
                </c:pt>
                <c:pt idx="3">
                  <c:v>95899.999999999578</c:v>
                </c:pt>
                <c:pt idx="4">
                  <c:v>110000</c:v>
                </c:pt>
                <c:pt idx="5">
                  <c:v>114200.00000000028</c:v>
                </c:pt>
                <c:pt idx="6">
                  <c:v>107799.99999999971</c:v>
                </c:pt>
                <c:pt idx="7">
                  <c:v>104599.99999999991</c:v>
                </c:pt>
                <c:pt idx="8">
                  <c:v>105599.99999999991</c:v>
                </c:pt>
                <c:pt idx="9">
                  <c:v>95699.999999999811</c:v>
                </c:pt>
                <c:pt idx="10">
                  <c:v>93899.999999999578</c:v>
                </c:pt>
                <c:pt idx="11">
                  <c:v>86400.000000000073</c:v>
                </c:pt>
                <c:pt idx="12">
                  <c:v>80699.999999999811</c:v>
                </c:pt>
                <c:pt idx="13">
                  <c:v>76099.999999999913</c:v>
                </c:pt>
                <c:pt idx="14">
                  <c:v>66099.999999999418</c:v>
                </c:pt>
                <c:pt idx="15">
                  <c:v>54600.000000000364</c:v>
                </c:pt>
                <c:pt idx="16">
                  <c:v>34800.000000000182</c:v>
                </c:pt>
                <c:pt idx="17">
                  <c:v>22199.999999999818</c:v>
                </c:pt>
                <c:pt idx="18">
                  <c:v>6099.9999999999154</c:v>
                </c:pt>
                <c:pt idx="19">
                  <c:v>100.0000000003638</c:v>
                </c:pt>
                <c:pt idx="20">
                  <c:v>-19599.999999999902</c:v>
                </c:pt>
                <c:pt idx="21">
                  <c:v>-43100.000000000364</c:v>
                </c:pt>
                <c:pt idx="22">
                  <c:v>-59599.999999999462</c:v>
                </c:pt>
                <c:pt idx="23">
                  <c:v>-74699.999999999811</c:v>
                </c:pt>
                <c:pt idx="24">
                  <c:v>-76099.999999999913</c:v>
                </c:pt>
                <c:pt idx="25">
                  <c:v>-82299.999999999709</c:v>
                </c:pt>
                <c:pt idx="26">
                  <c:v>-82799.999999999709</c:v>
                </c:pt>
                <c:pt idx="27">
                  <c:v>-85900.000000000073</c:v>
                </c:pt>
                <c:pt idx="28">
                  <c:v>-77900.000000000073</c:v>
                </c:pt>
                <c:pt idx="29">
                  <c:v>-82000</c:v>
                </c:pt>
                <c:pt idx="30">
                  <c:v>-76699.999999999811</c:v>
                </c:pt>
                <c:pt idx="31">
                  <c:v>-76400.000000000073</c:v>
                </c:pt>
                <c:pt idx="32">
                  <c:v>-66600.000000000364</c:v>
                </c:pt>
                <c:pt idx="33">
                  <c:v>-54599.999999999462</c:v>
                </c:pt>
                <c:pt idx="34">
                  <c:v>-43200.000000000276</c:v>
                </c:pt>
                <c:pt idx="35">
                  <c:v>-36700.000000000276</c:v>
                </c:pt>
                <c:pt idx="36">
                  <c:v>-43699.999999999818</c:v>
                </c:pt>
                <c:pt idx="37">
                  <c:v>-43400.000000000087</c:v>
                </c:pt>
                <c:pt idx="38">
                  <c:v>-51000</c:v>
                </c:pt>
                <c:pt idx="39">
                  <c:v>-47300.000000000182</c:v>
                </c:pt>
                <c:pt idx="40">
                  <c:v>-50799.999999999731</c:v>
                </c:pt>
                <c:pt idx="41">
                  <c:v>-49699.999999999818</c:v>
                </c:pt>
                <c:pt idx="42">
                  <c:v>-43599.999999999913</c:v>
                </c:pt>
                <c:pt idx="43">
                  <c:v>-44200.000000000276</c:v>
                </c:pt>
                <c:pt idx="44">
                  <c:v>-38000</c:v>
                </c:pt>
                <c:pt idx="45">
                  <c:v>-22400.000000000546</c:v>
                </c:pt>
                <c:pt idx="46">
                  <c:v>-22599.999999999902</c:v>
                </c:pt>
                <c:pt idx="47">
                  <c:v>-17599.999999999902</c:v>
                </c:pt>
                <c:pt idx="48">
                  <c:v>-5900.0000000005457</c:v>
                </c:pt>
                <c:pt idx="49">
                  <c:v>400.00000000009095</c:v>
                </c:pt>
                <c:pt idx="50">
                  <c:v>13700.000000000273</c:v>
                </c:pt>
                <c:pt idx="51">
                  <c:v>24599.999999999902</c:v>
                </c:pt>
                <c:pt idx="52">
                  <c:v>27000</c:v>
                </c:pt>
                <c:pt idx="53">
                  <c:v>29299.999999999716</c:v>
                </c:pt>
                <c:pt idx="54">
                  <c:v>44400.000000000087</c:v>
                </c:pt>
                <c:pt idx="55">
                  <c:v>47500</c:v>
                </c:pt>
                <c:pt idx="56">
                  <c:v>45900.000000000087</c:v>
                </c:pt>
                <c:pt idx="57">
                  <c:v>53200.000000000276</c:v>
                </c:pt>
                <c:pt idx="58">
                  <c:v>51400.000000000087</c:v>
                </c:pt>
                <c:pt idx="59">
                  <c:v>58599.999999999913</c:v>
                </c:pt>
                <c:pt idx="60">
                  <c:v>48800.000000000182</c:v>
                </c:pt>
                <c:pt idx="61">
                  <c:v>52699.999999999818</c:v>
                </c:pt>
                <c:pt idx="62">
                  <c:v>53000</c:v>
                </c:pt>
                <c:pt idx="63">
                  <c:v>60700.000000000276</c:v>
                </c:pt>
                <c:pt idx="64">
                  <c:v>62500</c:v>
                </c:pt>
                <c:pt idx="65">
                  <c:v>68800.000000000175</c:v>
                </c:pt>
                <c:pt idx="66">
                  <c:v>73699.999999999811</c:v>
                </c:pt>
                <c:pt idx="67">
                  <c:v>75000</c:v>
                </c:pt>
                <c:pt idx="68">
                  <c:v>83200.000000000276</c:v>
                </c:pt>
                <c:pt idx="69">
                  <c:v>74000</c:v>
                </c:pt>
                <c:pt idx="70">
                  <c:v>84400.000000000073</c:v>
                </c:pt>
                <c:pt idx="71">
                  <c:v>80500</c:v>
                </c:pt>
                <c:pt idx="72">
                  <c:v>95000</c:v>
                </c:pt>
                <c:pt idx="73">
                  <c:v>96400.000000000073</c:v>
                </c:pt>
                <c:pt idx="74">
                  <c:v>98199.999999999811</c:v>
                </c:pt>
                <c:pt idx="75">
                  <c:v>89799.999999999709</c:v>
                </c:pt>
                <c:pt idx="76">
                  <c:v>95299.999999999709</c:v>
                </c:pt>
                <c:pt idx="77">
                  <c:v>101699.99999999983</c:v>
                </c:pt>
                <c:pt idx="78">
                  <c:v>81699.999999999811</c:v>
                </c:pt>
                <c:pt idx="79">
                  <c:v>90100.000000000364</c:v>
                </c:pt>
                <c:pt idx="80">
                  <c:v>88099.999999999913</c:v>
                </c:pt>
                <c:pt idx="81">
                  <c:v>82900.000000000073</c:v>
                </c:pt>
                <c:pt idx="82">
                  <c:v>87199.999999999811</c:v>
                </c:pt>
                <c:pt idx="83">
                  <c:v>93599.999999999913</c:v>
                </c:pt>
                <c:pt idx="84">
                  <c:v>80299.999999999709</c:v>
                </c:pt>
                <c:pt idx="85">
                  <c:v>87899.999999999578</c:v>
                </c:pt>
                <c:pt idx="86">
                  <c:v>94000</c:v>
                </c:pt>
                <c:pt idx="87">
                  <c:v>85799.999999999709</c:v>
                </c:pt>
                <c:pt idx="88">
                  <c:v>84600.000000000364</c:v>
                </c:pt>
                <c:pt idx="89">
                  <c:v>83300.000000000175</c:v>
                </c:pt>
                <c:pt idx="90">
                  <c:v>82299.999999999709</c:v>
                </c:pt>
                <c:pt idx="91">
                  <c:v>78200.000000000276</c:v>
                </c:pt>
                <c:pt idx="92">
                  <c:v>74800.000000000175</c:v>
                </c:pt>
                <c:pt idx="93">
                  <c:v>83399.999999999578</c:v>
                </c:pt>
                <c:pt idx="94">
                  <c:v>78899.999999999578</c:v>
                </c:pt>
                <c:pt idx="95">
                  <c:v>73799.999999999709</c:v>
                </c:pt>
                <c:pt idx="96">
                  <c:v>82800.000000000175</c:v>
                </c:pt>
                <c:pt idx="97">
                  <c:v>76800.000000000175</c:v>
                </c:pt>
                <c:pt idx="98">
                  <c:v>58300.000000000182</c:v>
                </c:pt>
                <c:pt idx="99">
                  <c:v>59200.000000000276</c:v>
                </c:pt>
                <c:pt idx="100">
                  <c:v>58699.999999999818</c:v>
                </c:pt>
                <c:pt idx="101">
                  <c:v>43599.999999999913</c:v>
                </c:pt>
                <c:pt idx="102">
                  <c:v>46600.000000000364</c:v>
                </c:pt>
                <c:pt idx="103">
                  <c:v>32500</c:v>
                </c:pt>
                <c:pt idx="104">
                  <c:v>18500</c:v>
                </c:pt>
                <c:pt idx="105">
                  <c:v>3500</c:v>
                </c:pt>
                <c:pt idx="106">
                  <c:v>-21100.000000000357</c:v>
                </c:pt>
                <c:pt idx="107">
                  <c:v>-31899.999999999636</c:v>
                </c:pt>
                <c:pt idx="108">
                  <c:v>-54400.000000000087</c:v>
                </c:pt>
                <c:pt idx="109">
                  <c:v>-82199.999999999811</c:v>
                </c:pt>
                <c:pt idx="110">
                  <c:v>-94400.000000000073</c:v>
                </c:pt>
                <c:pt idx="111">
                  <c:v>-105300.00000000017</c:v>
                </c:pt>
                <c:pt idx="112">
                  <c:v>-119500</c:v>
                </c:pt>
                <c:pt idx="113">
                  <c:v>-126099.99999999991</c:v>
                </c:pt>
                <c:pt idx="114">
                  <c:v>-124800.00000000017</c:v>
                </c:pt>
                <c:pt idx="115">
                  <c:v>-128100.00000000036</c:v>
                </c:pt>
                <c:pt idx="116">
                  <c:v>-127700.00000000028</c:v>
                </c:pt>
                <c:pt idx="117">
                  <c:v>-120299.99999999971</c:v>
                </c:pt>
                <c:pt idx="118">
                  <c:v>-106499.99999999951</c:v>
                </c:pt>
                <c:pt idx="119">
                  <c:v>-102500</c:v>
                </c:pt>
                <c:pt idx="120">
                  <c:v>-79500</c:v>
                </c:pt>
                <c:pt idx="121">
                  <c:v>-62000</c:v>
                </c:pt>
                <c:pt idx="122">
                  <c:v>-46000</c:v>
                </c:pt>
                <c:pt idx="123">
                  <c:v>-25899.999999999636</c:v>
                </c:pt>
                <c:pt idx="124">
                  <c:v>-7599.9999999999154</c:v>
                </c:pt>
                <c:pt idx="125">
                  <c:v>11800.000000000182</c:v>
                </c:pt>
              </c:numCache>
            </c:numRef>
          </c:val>
        </c:ser>
        <c:marker val="1"/>
        <c:axId val="62560896"/>
        <c:axId val="62873984"/>
      </c:lineChart>
      <c:catAx>
        <c:axId val="62560896"/>
        <c:scaling>
          <c:orientation val="minMax"/>
        </c:scaling>
        <c:axPos val="b"/>
        <c:tickLblPos val="low"/>
        <c:crossAx val="62873984"/>
        <c:crosses val="autoZero"/>
        <c:auto val="1"/>
        <c:lblAlgn val="ctr"/>
        <c:lblOffset val="100"/>
        <c:tickLblSkip val="3"/>
      </c:catAx>
      <c:valAx>
        <c:axId val="62873984"/>
        <c:scaling>
          <c:orientation val="minMax"/>
          <c:max val="140000"/>
        </c:scaling>
        <c:axPos val="l"/>
        <c:majorGridlines/>
        <c:numFmt formatCode="#,##0" sourceLinked="1"/>
        <c:tickLblPos val="nextTo"/>
        <c:crossAx val="62560896"/>
        <c:crosses val="autoZero"/>
        <c:crossBetween val="between"/>
        <c:majorUnit val="20000"/>
      </c:valAx>
      <c:spPr>
        <a:solidFill>
          <a:schemeClr val="bg1">
            <a:lumMod val="85000"/>
          </a:schemeClr>
        </a:solidFill>
      </c:spPr>
    </c:plotArea>
    <c:plotVisOnly val="1"/>
  </c:chart>
  <c:externalData r:id="rId2"/>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clrMapOvr bg1="lt1" tx1="dk1" bg2="lt2" tx2="dk2" accent1="accent1" accent2="accent2" accent3="accent3" accent4="accent4" accent5="accent5" accent6="accent6" hlink="hlink" folHlink="folHlink"/>
  <c:chart>
    <c:title>
      <c:tx>
        <c:rich>
          <a:bodyPr/>
          <a:lstStyle/>
          <a:p>
            <a:pPr>
              <a:defRPr/>
            </a:pPr>
            <a:r>
              <a:rPr lang="en-US" dirty="0"/>
              <a:t>DFW Unemployment Rate</a:t>
            </a:r>
          </a:p>
        </c:rich>
      </c:tx>
      <c:layout>
        <c:manualLayout>
          <c:xMode val="edge"/>
          <c:yMode val="edge"/>
          <c:x val="0.33748769345266205"/>
          <c:y val="2.3751646302868194E-2"/>
        </c:manualLayout>
      </c:layout>
    </c:title>
    <c:plotArea>
      <c:layout/>
      <c:lineChart>
        <c:grouping val="standard"/>
        <c:ser>
          <c:idx val="0"/>
          <c:order val="0"/>
          <c:tx>
            <c:strRef>
              <c:f>'DFW Unemp.'!$B$1</c:f>
              <c:strCache>
                <c:ptCount val="1"/>
                <c:pt idx="0">
                  <c:v>DFW</c:v>
                </c:pt>
              </c:strCache>
            </c:strRef>
          </c:tx>
          <c:spPr>
            <a:ln w="38100">
              <a:solidFill>
                <a:srgbClr val="C00000"/>
              </a:solidFill>
            </a:ln>
            <a:effectLst>
              <a:outerShdw blurRad="50800" dist="38100" dir="2700000" algn="tl" rotWithShape="0">
                <a:prstClr val="black">
                  <a:alpha val="40000"/>
                </a:prstClr>
              </a:outerShdw>
            </a:effectLst>
          </c:spPr>
          <c:marker>
            <c:symbol val="none"/>
          </c:marker>
          <c:cat>
            <c:strRef>
              <c:f>'DFW Unemp.'!$A$2:$A$127</c:f>
              <c:strCache>
                <c:ptCount val="121"/>
                <c:pt idx="0">
                  <c:v>'00</c:v>
                </c:pt>
                <c:pt idx="12">
                  <c:v>'01</c:v>
                </c:pt>
                <c:pt idx="24">
                  <c:v>'02</c:v>
                </c:pt>
                <c:pt idx="36">
                  <c:v>'03</c:v>
                </c:pt>
                <c:pt idx="48">
                  <c:v>'04</c:v>
                </c:pt>
                <c:pt idx="60">
                  <c:v>'05</c:v>
                </c:pt>
                <c:pt idx="72">
                  <c:v>'06</c:v>
                </c:pt>
                <c:pt idx="84">
                  <c:v>'07</c:v>
                </c:pt>
                <c:pt idx="96">
                  <c:v>'08</c:v>
                </c:pt>
                <c:pt idx="108">
                  <c:v>09</c:v>
                </c:pt>
                <c:pt idx="120">
                  <c:v>10</c:v>
                </c:pt>
              </c:strCache>
            </c:strRef>
          </c:cat>
          <c:val>
            <c:numRef>
              <c:f>'DFW Unemp.'!$B$2:$B$127</c:f>
              <c:numCache>
                <c:formatCode>General</c:formatCode>
                <c:ptCount val="126"/>
                <c:pt idx="0">
                  <c:v>3.8</c:v>
                </c:pt>
                <c:pt idx="1">
                  <c:v>3.8</c:v>
                </c:pt>
                <c:pt idx="2">
                  <c:v>3.7</c:v>
                </c:pt>
                <c:pt idx="3">
                  <c:v>3.3</c:v>
                </c:pt>
                <c:pt idx="4">
                  <c:v>3.6</c:v>
                </c:pt>
                <c:pt idx="5">
                  <c:v>3.9</c:v>
                </c:pt>
                <c:pt idx="6">
                  <c:v>3.8</c:v>
                </c:pt>
                <c:pt idx="7">
                  <c:v>3.8</c:v>
                </c:pt>
                <c:pt idx="8">
                  <c:v>3.6</c:v>
                </c:pt>
                <c:pt idx="9">
                  <c:v>3.3</c:v>
                </c:pt>
                <c:pt idx="10">
                  <c:v>3.3</c:v>
                </c:pt>
                <c:pt idx="11">
                  <c:v>3</c:v>
                </c:pt>
                <c:pt idx="12">
                  <c:v>3.7</c:v>
                </c:pt>
                <c:pt idx="13">
                  <c:v>3.6</c:v>
                </c:pt>
                <c:pt idx="14">
                  <c:v>3.9</c:v>
                </c:pt>
                <c:pt idx="15">
                  <c:v>3.9</c:v>
                </c:pt>
                <c:pt idx="16">
                  <c:v>4.0999999999999996</c:v>
                </c:pt>
                <c:pt idx="17">
                  <c:v>4.8</c:v>
                </c:pt>
                <c:pt idx="18">
                  <c:v>4.8</c:v>
                </c:pt>
                <c:pt idx="19">
                  <c:v>5.2</c:v>
                </c:pt>
                <c:pt idx="20">
                  <c:v>5.0999999999999996</c:v>
                </c:pt>
                <c:pt idx="21">
                  <c:v>5.4</c:v>
                </c:pt>
                <c:pt idx="22">
                  <c:v>5.8</c:v>
                </c:pt>
                <c:pt idx="23">
                  <c:v>5.9</c:v>
                </c:pt>
                <c:pt idx="24">
                  <c:v>6.6</c:v>
                </c:pt>
                <c:pt idx="25">
                  <c:v>6.5</c:v>
                </c:pt>
                <c:pt idx="26">
                  <c:v>6.4</c:v>
                </c:pt>
                <c:pt idx="27">
                  <c:v>6.4</c:v>
                </c:pt>
                <c:pt idx="28">
                  <c:v>6.3</c:v>
                </c:pt>
                <c:pt idx="29">
                  <c:v>6.9</c:v>
                </c:pt>
                <c:pt idx="30">
                  <c:v>6.7</c:v>
                </c:pt>
                <c:pt idx="31">
                  <c:v>6.7</c:v>
                </c:pt>
                <c:pt idx="32">
                  <c:v>6.4</c:v>
                </c:pt>
                <c:pt idx="33">
                  <c:v>6.3</c:v>
                </c:pt>
                <c:pt idx="34">
                  <c:v>6.5</c:v>
                </c:pt>
                <c:pt idx="35">
                  <c:v>6.3</c:v>
                </c:pt>
                <c:pt idx="36">
                  <c:v>7</c:v>
                </c:pt>
                <c:pt idx="37">
                  <c:v>6.9</c:v>
                </c:pt>
                <c:pt idx="38">
                  <c:v>6.7</c:v>
                </c:pt>
                <c:pt idx="39">
                  <c:v>6.5</c:v>
                </c:pt>
                <c:pt idx="40">
                  <c:v>6.6</c:v>
                </c:pt>
                <c:pt idx="41">
                  <c:v>7.4</c:v>
                </c:pt>
                <c:pt idx="42">
                  <c:v>7</c:v>
                </c:pt>
                <c:pt idx="43">
                  <c:v>6.8</c:v>
                </c:pt>
                <c:pt idx="44">
                  <c:v>6.6</c:v>
                </c:pt>
                <c:pt idx="45">
                  <c:v>6.2</c:v>
                </c:pt>
                <c:pt idx="46">
                  <c:v>6.1</c:v>
                </c:pt>
                <c:pt idx="47">
                  <c:v>5.8</c:v>
                </c:pt>
                <c:pt idx="48">
                  <c:v>6.4</c:v>
                </c:pt>
                <c:pt idx="49">
                  <c:v>6.1</c:v>
                </c:pt>
                <c:pt idx="50">
                  <c:v>6.2</c:v>
                </c:pt>
                <c:pt idx="51">
                  <c:v>5.6</c:v>
                </c:pt>
                <c:pt idx="52">
                  <c:v>5.7</c:v>
                </c:pt>
                <c:pt idx="53">
                  <c:v>6.3</c:v>
                </c:pt>
                <c:pt idx="54">
                  <c:v>6</c:v>
                </c:pt>
                <c:pt idx="55">
                  <c:v>5.8</c:v>
                </c:pt>
                <c:pt idx="56">
                  <c:v>5.5</c:v>
                </c:pt>
                <c:pt idx="57">
                  <c:v>5.5</c:v>
                </c:pt>
                <c:pt idx="58">
                  <c:v>5.6</c:v>
                </c:pt>
                <c:pt idx="59">
                  <c:v>5.4</c:v>
                </c:pt>
                <c:pt idx="60">
                  <c:v>5.8</c:v>
                </c:pt>
                <c:pt idx="61">
                  <c:v>5.8</c:v>
                </c:pt>
                <c:pt idx="62">
                  <c:v>5.3</c:v>
                </c:pt>
                <c:pt idx="63">
                  <c:v>5.0999999999999996</c:v>
                </c:pt>
                <c:pt idx="64">
                  <c:v>5.0999999999999996</c:v>
                </c:pt>
                <c:pt idx="65">
                  <c:v>5.4</c:v>
                </c:pt>
                <c:pt idx="66">
                  <c:v>5.3</c:v>
                </c:pt>
                <c:pt idx="67">
                  <c:v>5.0999999999999996</c:v>
                </c:pt>
                <c:pt idx="68">
                  <c:v>5.2</c:v>
                </c:pt>
                <c:pt idx="69">
                  <c:v>4.8</c:v>
                </c:pt>
                <c:pt idx="70">
                  <c:v>5</c:v>
                </c:pt>
                <c:pt idx="71">
                  <c:v>4.7</c:v>
                </c:pt>
                <c:pt idx="72">
                  <c:v>5.0999999999999996</c:v>
                </c:pt>
                <c:pt idx="73">
                  <c:v>5.2</c:v>
                </c:pt>
                <c:pt idx="74">
                  <c:v>4.9000000000000004</c:v>
                </c:pt>
                <c:pt idx="75">
                  <c:v>4.8</c:v>
                </c:pt>
                <c:pt idx="76">
                  <c:v>4.8</c:v>
                </c:pt>
                <c:pt idx="77">
                  <c:v>5.3</c:v>
                </c:pt>
                <c:pt idx="78">
                  <c:v>5.3</c:v>
                </c:pt>
                <c:pt idx="79">
                  <c:v>4.9000000000000004</c:v>
                </c:pt>
                <c:pt idx="80">
                  <c:v>4.7</c:v>
                </c:pt>
                <c:pt idx="81">
                  <c:v>4.4000000000000004</c:v>
                </c:pt>
                <c:pt idx="82">
                  <c:v>4.4000000000000004</c:v>
                </c:pt>
                <c:pt idx="83">
                  <c:v>4.0999999999999996</c:v>
                </c:pt>
                <c:pt idx="84">
                  <c:v>4.8</c:v>
                </c:pt>
                <c:pt idx="85">
                  <c:v>4.5999999999999996</c:v>
                </c:pt>
                <c:pt idx="86">
                  <c:v>4.2</c:v>
                </c:pt>
                <c:pt idx="87">
                  <c:v>4</c:v>
                </c:pt>
                <c:pt idx="88">
                  <c:v>4</c:v>
                </c:pt>
                <c:pt idx="89">
                  <c:v>4.5999999999999996</c:v>
                </c:pt>
                <c:pt idx="90">
                  <c:v>4.7</c:v>
                </c:pt>
                <c:pt idx="91">
                  <c:v>4.3</c:v>
                </c:pt>
                <c:pt idx="92">
                  <c:v>4.4000000000000004</c:v>
                </c:pt>
                <c:pt idx="93">
                  <c:v>4.0999999999999996</c:v>
                </c:pt>
                <c:pt idx="94">
                  <c:v>4.2</c:v>
                </c:pt>
                <c:pt idx="95">
                  <c:v>4.2</c:v>
                </c:pt>
                <c:pt idx="96">
                  <c:v>4.7</c:v>
                </c:pt>
                <c:pt idx="97">
                  <c:v>4.5</c:v>
                </c:pt>
                <c:pt idx="98">
                  <c:v>4.4000000000000004</c:v>
                </c:pt>
                <c:pt idx="99">
                  <c:v>4.0999999999999996</c:v>
                </c:pt>
                <c:pt idx="100">
                  <c:v>4.5999999999999996</c:v>
                </c:pt>
                <c:pt idx="101">
                  <c:v>5.0999999999999996</c:v>
                </c:pt>
                <c:pt idx="102">
                  <c:v>5.3</c:v>
                </c:pt>
                <c:pt idx="103">
                  <c:v>5.4</c:v>
                </c:pt>
                <c:pt idx="104">
                  <c:v>5.3</c:v>
                </c:pt>
                <c:pt idx="105">
                  <c:v>5.4</c:v>
                </c:pt>
                <c:pt idx="106">
                  <c:v>5.7</c:v>
                </c:pt>
                <c:pt idx="107">
                  <c:v>6</c:v>
                </c:pt>
                <c:pt idx="108">
                  <c:v>7.2</c:v>
                </c:pt>
                <c:pt idx="109">
                  <c:v>7.3</c:v>
                </c:pt>
                <c:pt idx="110">
                  <c:v>7.3</c:v>
                </c:pt>
                <c:pt idx="111">
                  <c:v>7.1</c:v>
                </c:pt>
                <c:pt idx="112">
                  <c:v>7.6</c:v>
                </c:pt>
                <c:pt idx="113">
                  <c:v>8.5</c:v>
                </c:pt>
                <c:pt idx="114">
                  <c:v>8.4</c:v>
                </c:pt>
                <c:pt idx="115">
                  <c:v>8.3000000000000007</c:v>
                </c:pt>
                <c:pt idx="116">
                  <c:v>8.3000000000000007</c:v>
                </c:pt>
                <c:pt idx="117">
                  <c:v>8.2000000000000011</c:v>
                </c:pt>
                <c:pt idx="118">
                  <c:v>8</c:v>
                </c:pt>
                <c:pt idx="119">
                  <c:v>8</c:v>
                </c:pt>
                <c:pt idx="120">
                  <c:v>8.7000000000000011</c:v>
                </c:pt>
                <c:pt idx="121">
                  <c:v>8.4</c:v>
                </c:pt>
                <c:pt idx="122">
                  <c:v>8.3000000000000007</c:v>
                </c:pt>
                <c:pt idx="123">
                  <c:v>8.2000000000000011</c:v>
                </c:pt>
                <c:pt idx="124">
                  <c:v>8.2000000000000011</c:v>
                </c:pt>
                <c:pt idx="125">
                  <c:v>8.5</c:v>
                </c:pt>
              </c:numCache>
            </c:numRef>
          </c:val>
        </c:ser>
        <c:marker val="1"/>
        <c:axId val="62881152"/>
        <c:axId val="80942208"/>
      </c:lineChart>
      <c:catAx>
        <c:axId val="62881152"/>
        <c:scaling>
          <c:orientation val="minMax"/>
        </c:scaling>
        <c:axPos val="b"/>
        <c:tickLblPos val="nextTo"/>
        <c:crossAx val="80942208"/>
        <c:crosses val="autoZero"/>
        <c:auto val="1"/>
        <c:lblAlgn val="ctr"/>
        <c:lblOffset val="100"/>
      </c:catAx>
      <c:valAx>
        <c:axId val="80942208"/>
        <c:scaling>
          <c:orientation val="minMax"/>
          <c:min val="2"/>
        </c:scaling>
        <c:axPos val="l"/>
        <c:majorGridlines/>
        <c:numFmt formatCode="General" sourceLinked="1"/>
        <c:tickLblPos val="nextTo"/>
        <c:crossAx val="62881152"/>
        <c:crosses val="autoZero"/>
        <c:crossBetween val="between"/>
      </c:valAx>
      <c:spPr>
        <a:solidFill>
          <a:schemeClr val="bg1">
            <a:lumMod val="85000"/>
          </a:schemeClr>
        </a:solidFill>
      </c:spPr>
    </c:plotArea>
    <c:plotVisOnly val="1"/>
  </c:chart>
  <c:externalData r:id="rId2"/>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10"/>
  <c:clrMapOvr bg1="lt1" tx1="dk1" bg2="lt2" tx2="dk2" accent1="accent1" accent2="accent2" accent3="accent3" accent4="accent4" accent5="accent5" accent6="accent6" hlink="hlink" folHlink="folHlink"/>
  <c:chart>
    <c:plotArea>
      <c:layout/>
      <c:barChart>
        <c:barDir val="col"/>
        <c:grouping val="clustered"/>
        <c:ser>
          <c:idx val="0"/>
          <c:order val="0"/>
          <c:tx>
            <c:strRef>
              <c:f>'Change in Emp.'!$B$1</c:f>
              <c:strCache>
                <c:ptCount val="1"/>
                <c:pt idx="0">
                  <c:v>2007</c:v>
                </c:pt>
              </c:strCache>
            </c:strRef>
          </c:tx>
          <c:spPr>
            <a:solidFill>
              <a:srgbClr val="FFFFFF">
                <a:lumMod val="85000"/>
              </a:srgbClr>
            </a:solidFill>
          </c:spPr>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Emp.'!$B$2:$B$13</c:f>
              <c:numCache>
                <c:formatCode>#,##0</c:formatCode>
                <c:ptCount val="12"/>
                <c:pt idx="0">
                  <c:v>-63500</c:v>
                </c:pt>
                <c:pt idx="1">
                  <c:v>27700</c:v>
                </c:pt>
                <c:pt idx="2">
                  <c:v>27700</c:v>
                </c:pt>
                <c:pt idx="3">
                  <c:v>6500</c:v>
                </c:pt>
                <c:pt idx="4">
                  <c:v>15600</c:v>
                </c:pt>
                <c:pt idx="5">
                  <c:v>13300</c:v>
                </c:pt>
                <c:pt idx="6">
                  <c:v>-25000</c:v>
                </c:pt>
                <c:pt idx="7">
                  <c:v>20000</c:v>
                </c:pt>
                <c:pt idx="8">
                  <c:v>10500</c:v>
                </c:pt>
                <c:pt idx="9">
                  <c:v>15000</c:v>
                </c:pt>
                <c:pt idx="10">
                  <c:v>19200</c:v>
                </c:pt>
                <c:pt idx="11">
                  <c:v>9000</c:v>
                </c:pt>
              </c:numCache>
            </c:numRef>
          </c:val>
        </c:ser>
        <c:ser>
          <c:idx val="1"/>
          <c:order val="1"/>
          <c:tx>
            <c:strRef>
              <c:f>'Change in Emp.'!$C$1</c:f>
              <c:strCache>
                <c:ptCount val="1"/>
                <c:pt idx="0">
                  <c:v>2008</c:v>
                </c:pt>
              </c:strCache>
            </c:strRef>
          </c:tx>
          <c:spPr>
            <a:solidFill>
              <a:srgbClr val="FFFFFF">
                <a:lumMod val="75000"/>
              </a:srgbClr>
            </a:solidFill>
            <a:effectLst/>
          </c:spPr>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Emp.'!$C$2:$C$13</c:f>
              <c:numCache>
                <c:formatCode>#,##0</c:formatCode>
                <c:ptCount val="12"/>
                <c:pt idx="0">
                  <c:v>-59800</c:v>
                </c:pt>
                <c:pt idx="1">
                  <c:v>21700</c:v>
                </c:pt>
                <c:pt idx="2">
                  <c:v>10400</c:v>
                </c:pt>
                <c:pt idx="3">
                  <c:v>5700</c:v>
                </c:pt>
                <c:pt idx="4">
                  <c:v>16700</c:v>
                </c:pt>
                <c:pt idx="5">
                  <c:v>-1600</c:v>
                </c:pt>
                <c:pt idx="6">
                  <c:v>-23300</c:v>
                </c:pt>
                <c:pt idx="7">
                  <c:v>6500</c:v>
                </c:pt>
                <c:pt idx="8">
                  <c:v>-3900</c:v>
                </c:pt>
                <c:pt idx="9">
                  <c:v>1300</c:v>
                </c:pt>
                <c:pt idx="10">
                  <c:v>-5300</c:v>
                </c:pt>
                <c:pt idx="11">
                  <c:v>-2400</c:v>
                </c:pt>
              </c:numCache>
            </c:numRef>
          </c:val>
        </c:ser>
        <c:ser>
          <c:idx val="2"/>
          <c:order val="2"/>
          <c:tx>
            <c:strRef>
              <c:f>'Change in Emp.'!$D$1</c:f>
              <c:strCache>
                <c:ptCount val="1"/>
                <c:pt idx="0">
                  <c:v>2009</c:v>
                </c:pt>
              </c:strCache>
            </c:strRef>
          </c:tx>
          <c:spPr>
            <a:solidFill>
              <a:srgbClr val="FFFFFF">
                <a:lumMod val="65000"/>
              </a:srgbClr>
            </a:solidFill>
            <a:effectLst/>
          </c:spPr>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Emp.'!$D$2:$D$13</c:f>
              <c:numCache>
                <c:formatCode>#,##0</c:formatCode>
                <c:ptCount val="12"/>
                <c:pt idx="0">
                  <c:v>-79200</c:v>
                </c:pt>
                <c:pt idx="1">
                  <c:v>-5800</c:v>
                </c:pt>
                <c:pt idx="2">
                  <c:v>-1800</c:v>
                </c:pt>
                <c:pt idx="3">
                  <c:v>-7700</c:v>
                </c:pt>
                <c:pt idx="4">
                  <c:v>1800</c:v>
                </c:pt>
                <c:pt idx="5">
                  <c:v>-9100</c:v>
                </c:pt>
                <c:pt idx="6">
                  <c:v>-27300</c:v>
                </c:pt>
                <c:pt idx="7">
                  <c:v>2000</c:v>
                </c:pt>
                <c:pt idx="8">
                  <c:v>-700</c:v>
                </c:pt>
                <c:pt idx="9">
                  <c:v>15600</c:v>
                </c:pt>
                <c:pt idx="10">
                  <c:v>7300</c:v>
                </c:pt>
                <c:pt idx="11">
                  <c:v>9900</c:v>
                </c:pt>
              </c:numCache>
            </c:numRef>
          </c:val>
        </c:ser>
        <c:ser>
          <c:idx val="3"/>
          <c:order val="3"/>
          <c:tx>
            <c:strRef>
              <c:f>'Change in Emp.'!$E$1</c:f>
              <c:strCache>
                <c:ptCount val="1"/>
                <c:pt idx="0">
                  <c:v>2010</c:v>
                </c:pt>
              </c:strCache>
            </c:strRef>
          </c:tx>
          <c:spPr>
            <a:solidFill>
              <a:srgbClr val="FF0000"/>
            </a:solidFill>
            <a:effectLst/>
          </c:spPr>
          <c:cat>
            <c:strRef>
              <c:f>'Change in Emp.'!$A$2:$A$13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'Change in Emp.'!$E$2:$E$13</c:f>
              <c:numCache>
                <c:formatCode>#,##0</c:formatCode>
                <c:ptCount val="12"/>
                <c:pt idx="0">
                  <c:v>-52000</c:v>
                </c:pt>
                <c:pt idx="1">
                  <c:v>10800</c:v>
                </c:pt>
                <c:pt idx="2">
                  <c:v>10700</c:v>
                </c:pt>
                <c:pt idx="3">
                  <c:v>16700</c:v>
                </c:pt>
                <c:pt idx="4">
                  <c:v>22800</c:v>
                </c:pt>
                <c:pt idx="5">
                  <c:v>11500</c:v>
                </c:pt>
              </c:numCache>
            </c:numRef>
          </c:val>
        </c:ser>
        <c:axId val="81028608"/>
        <c:axId val="81030144"/>
      </c:barChart>
      <c:catAx>
        <c:axId val="81028608"/>
        <c:scaling>
          <c:orientation val="minMax"/>
        </c:scaling>
        <c:axPos val="b"/>
        <c:tickLblPos val="low"/>
        <c:txPr>
          <a:bodyPr/>
          <a:lstStyle/>
          <a:p>
            <a:pPr>
              <a:defRPr sz="1200"/>
            </a:pPr>
            <a:endParaRPr lang="en-US"/>
          </a:p>
        </c:txPr>
        <c:crossAx val="81030144"/>
        <c:crosses val="autoZero"/>
        <c:auto val="1"/>
        <c:lblAlgn val="ctr"/>
        <c:lblOffset val="100"/>
      </c:catAx>
      <c:valAx>
        <c:axId val="81030144"/>
        <c:scaling>
          <c:orientation val="minMax"/>
          <c:max val="30000"/>
          <c:min val="-70000"/>
        </c:scaling>
        <c:axPos val="l"/>
        <c:majorGridlines/>
        <c:title>
          <c:tx>
            <c:rich>
              <a:bodyPr rot="-5400000" vert="horz"/>
              <a:lstStyle/>
              <a:p>
                <a:pPr>
                  <a:defRPr/>
                </a:pPr>
                <a:r>
                  <a:rPr lang="en-US" dirty="0" smtClean="0"/>
                  <a:t>Monthly</a:t>
                </a:r>
                <a:r>
                  <a:rPr lang="en-US" baseline="0" dirty="0" smtClean="0"/>
                  <a:t> Change</a:t>
                </a:r>
                <a:endParaRPr lang="en-US" dirty="0"/>
              </a:p>
            </c:rich>
          </c:tx>
          <c:layout/>
        </c:title>
        <c:numFmt formatCode="#,##0" sourceLinked="0"/>
        <c:tickLblPos val="nextTo"/>
        <c:crossAx val="81028608"/>
        <c:crosses val="autoZero"/>
        <c:crossBetween val="between"/>
        <c:majorUnit val="10000"/>
      </c:valAx>
      <c:spPr>
        <a:solidFill>
          <a:srgbClr val="F7FFF7"/>
        </a:solidFill>
      </c:spPr>
    </c:plotArea>
    <c:legend>
      <c:legendPos val="b"/>
      <c:layout/>
      <c:txPr>
        <a:bodyPr/>
        <a:lstStyle/>
        <a:p>
          <a:pPr>
            <a:defRPr sz="1200" b="1"/>
          </a:pPr>
          <a:endParaRPr lang="en-US"/>
        </a:p>
      </c:txPr>
    </c:legend>
    <c:plotVisOnly val="1"/>
  </c:chart>
  <c:txPr>
    <a:bodyPr/>
    <a:lstStyle/>
    <a:p>
      <a:pPr>
        <a:defRPr sz="1050"/>
      </a:pPr>
      <a:endParaRPr lang="en-US"/>
    </a:p>
  </c:txPr>
  <c:externalData r:id="rId2"/>
</c:chartSpace>
</file>

<file path=ppt/charts/chart5.xml><?xml version="1.0" encoding="utf-8"?>
<c:chartSpace xmlns:c="http://schemas.openxmlformats.org/drawingml/2006/chart" xmlns:a="http://schemas.openxmlformats.org/drawingml/2006/main" xmlns:r="http://schemas.openxmlformats.org/officeDocument/2006/relationships">
  <c:date1904 val="1"/>
  <c:lang val="en-US"/>
  <c:style val="26"/>
  <c:chart>
    <c:title>
      <c:tx>
        <c:rich>
          <a:bodyPr/>
          <a:lstStyle/>
          <a:p>
            <a:pPr>
              <a:defRPr/>
            </a:pPr>
            <a:r>
              <a:rPr lang="en-US" dirty="0">
                <a:solidFill>
                  <a:schemeClr val="bg2"/>
                </a:solidFill>
              </a:rPr>
              <a:t>4</a:t>
            </a:r>
            <a:r>
              <a:rPr lang="en-US" dirty="0" smtClean="0">
                <a:solidFill>
                  <a:schemeClr val="bg2"/>
                </a:solidFill>
              </a:rPr>
              <a:t>-Yr </a:t>
            </a:r>
            <a:r>
              <a:rPr lang="en-US" dirty="0">
                <a:solidFill>
                  <a:schemeClr val="bg2"/>
                </a:solidFill>
              </a:rPr>
              <a:t>History: Quarterly Totals</a:t>
            </a:r>
          </a:p>
        </c:rich>
      </c:tx>
      <c:layout>
        <c:manualLayout>
          <c:xMode val="edge"/>
          <c:yMode val="edge"/>
          <c:x val="0.34081290610443477"/>
          <c:y val="1.9863095002572005E-4"/>
        </c:manualLayout>
      </c:layout>
    </c:title>
    <c:plotArea>
      <c:layout>
        <c:manualLayout>
          <c:layoutTarget val="inner"/>
          <c:xMode val="edge"/>
          <c:yMode val="edge"/>
          <c:x val="8.8542779433674168E-2"/>
          <c:y val="0.10005002806731821"/>
          <c:w val="0.85982506293423389"/>
          <c:h val="0.76788396541666726"/>
        </c:manualLayout>
      </c:layout>
      <c:lineChart>
        <c:grouping val="standard"/>
        <c:ser>
          <c:idx val="0"/>
          <c:order val="0"/>
          <c:tx>
            <c:strRef>
              <c:f>Denton!$C$9</c:f>
              <c:strCache>
                <c:ptCount val="1"/>
                <c:pt idx="0">
                  <c:v>Starts</c:v>
                </c:pt>
              </c:strCache>
            </c:strRef>
          </c:tx>
          <c:spPr>
            <a:ln w="50800"/>
            <a:effectLst>
              <a:outerShdw blurRad="50800" dist="38100" dir="2700000" algn="tl" rotWithShape="0">
                <a:prstClr val="black">
                  <a:alpha val="40000"/>
                </a:prstClr>
              </a:outerShdw>
            </a:effectLst>
          </c:spPr>
          <c:marker>
            <c:symbol val="circle"/>
            <c:size val="8"/>
            <c:spPr>
              <a:effectLst>
                <a:outerShdw blurRad="50800" dist="38100" dir="2700000" algn="tl" rotWithShape="0">
                  <a:prstClr val="black">
                    <a:alpha val="40000"/>
                  </a:prstClr>
                </a:outerShdw>
              </a:effectLst>
            </c:spPr>
          </c:marker>
          <c:cat>
            <c:strRef>
              <c:f>Denton!$B$23:$B$39</c:f>
              <c:strCache>
                <c:ptCount val="17"/>
                <c:pt idx="0">
                  <c:v>2Q06</c:v>
                </c:pt>
                <c:pt idx="1">
                  <c:v>3Q06</c:v>
                </c:pt>
                <c:pt idx="2">
                  <c:v>4Q06</c:v>
                </c:pt>
                <c:pt idx="3">
                  <c:v>1Q07</c:v>
                </c:pt>
                <c:pt idx="4">
                  <c:v>2Q07</c:v>
                </c:pt>
                <c:pt idx="5">
                  <c:v>3Q07</c:v>
                </c:pt>
                <c:pt idx="6">
                  <c:v>4Q07</c:v>
                </c:pt>
                <c:pt idx="7">
                  <c:v>1Q08</c:v>
                </c:pt>
                <c:pt idx="8">
                  <c:v>2Q08</c:v>
                </c:pt>
                <c:pt idx="9">
                  <c:v>3Q08</c:v>
                </c:pt>
                <c:pt idx="10">
                  <c:v>4Q08</c:v>
                </c:pt>
                <c:pt idx="11">
                  <c:v>1Q09</c:v>
                </c:pt>
                <c:pt idx="12">
                  <c:v>2Q09</c:v>
                </c:pt>
                <c:pt idx="13">
                  <c:v>3Q09</c:v>
                </c:pt>
                <c:pt idx="14">
                  <c:v>4Q09</c:v>
                </c:pt>
                <c:pt idx="15">
                  <c:v>1Q10</c:v>
                </c:pt>
                <c:pt idx="16">
                  <c:v>2Q10</c:v>
                </c:pt>
              </c:strCache>
            </c:strRef>
          </c:cat>
          <c:val>
            <c:numRef>
              <c:f>Denton!$C$23:$C$39</c:f>
              <c:numCache>
                <c:formatCode>General</c:formatCode>
                <c:ptCount val="17"/>
                <c:pt idx="0">
                  <c:v>644</c:v>
                </c:pt>
                <c:pt idx="1">
                  <c:v>542</c:v>
                </c:pt>
                <c:pt idx="2">
                  <c:v>451</c:v>
                </c:pt>
                <c:pt idx="3">
                  <c:v>447</c:v>
                </c:pt>
                <c:pt idx="4">
                  <c:v>468</c:v>
                </c:pt>
                <c:pt idx="5">
                  <c:v>486</c:v>
                </c:pt>
                <c:pt idx="6">
                  <c:v>301</c:v>
                </c:pt>
                <c:pt idx="7">
                  <c:v>350</c:v>
                </c:pt>
                <c:pt idx="8">
                  <c:v>441</c:v>
                </c:pt>
                <c:pt idx="9">
                  <c:v>311</c:v>
                </c:pt>
                <c:pt idx="10">
                  <c:v>205</c:v>
                </c:pt>
                <c:pt idx="11">
                  <c:v>141</c:v>
                </c:pt>
                <c:pt idx="12">
                  <c:v>189</c:v>
                </c:pt>
                <c:pt idx="13">
                  <c:v>314</c:v>
                </c:pt>
                <c:pt idx="14">
                  <c:v>212</c:v>
                </c:pt>
                <c:pt idx="15">
                  <c:v>251</c:v>
                </c:pt>
                <c:pt idx="16">
                  <c:v>248</c:v>
                </c:pt>
              </c:numCache>
            </c:numRef>
          </c:val>
        </c:ser>
        <c:ser>
          <c:idx val="1"/>
          <c:order val="1"/>
          <c:tx>
            <c:strRef>
              <c:f>Denton!$D$9</c:f>
              <c:strCache>
                <c:ptCount val="1"/>
                <c:pt idx="0">
                  <c:v>Closings</c:v>
                </c:pt>
              </c:strCache>
            </c:strRef>
          </c:tx>
          <c:spPr>
            <a:ln w="57150">
              <a:solidFill>
                <a:srgbClr val="0070C0"/>
              </a:solidFill>
            </a:ln>
          </c:spPr>
          <c:marker>
            <c:symbol val="square"/>
            <c:size val="7"/>
            <c:spPr>
              <a:solidFill>
                <a:srgbClr val="0070C0"/>
              </a:solidFill>
              <a:ln w="6350">
                <a:solidFill>
                  <a:srgbClr val="220011"/>
                </a:solidFill>
              </a:ln>
            </c:spPr>
          </c:marker>
          <c:cat>
            <c:strRef>
              <c:f>Denton!$B$23:$B$39</c:f>
              <c:strCache>
                <c:ptCount val="17"/>
                <c:pt idx="0">
                  <c:v>2Q06</c:v>
                </c:pt>
                <c:pt idx="1">
                  <c:v>3Q06</c:v>
                </c:pt>
                <c:pt idx="2">
                  <c:v>4Q06</c:v>
                </c:pt>
                <c:pt idx="3">
                  <c:v>1Q07</c:v>
                </c:pt>
                <c:pt idx="4">
                  <c:v>2Q07</c:v>
                </c:pt>
                <c:pt idx="5">
                  <c:v>3Q07</c:v>
                </c:pt>
                <c:pt idx="6">
                  <c:v>4Q07</c:v>
                </c:pt>
                <c:pt idx="7">
                  <c:v>1Q08</c:v>
                </c:pt>
                <c:pt idx="8">
                  <c:v>2Q08</c:v>
                </c:pt>
                <c:pt idx="9">
                  <c:v>3Q08</c:v>
                </c:pt>
                <c:pt idx="10">
                  <c:v>4Q08</c:v>
                </c:pt>
                <c:pt idx="11">
                  <c:v>1Q09</c:v>
                </c:pt>
                <c:pt idx="12">
                  <c:v>2Q09</c:v>
                </c:pt>
                <c:pt idx="13">
                  <c:v>3Q09</c:v>
                </c:pt>
                <c:pt idx="14">
                  <c:v>4Q09</c:v>
                </c:pt>
                <c:pt idx="15">
                  <c:v>1Q10</c:v>
                </c:pt>
                <c:pt idx="16">
                  <c:v>2Q10</c:v>
                </c:pt>
              </c:strCache>
            </c:strRef>
          </c:cat>
          <c:val>
            <c:numRef>
              <c:f>Denton!$D$23:$D$39</c:f>
              <c:numCache>
                <c:formatCode>General</c:formatCode>
                <c:ptCount val="17"/>
                <c:pt idx="0">
                  <c:v>565</c:v>
                </c:pt>
                <c:pt idx="1">
                  <c:v>606</c:v>
                </c:pt>
                <c:pt idx="2">
                  <c:v>552</c:v>
                </c:pt>
                <c:pt idx="3">
                  <c:v>459</c:v>
                </c:pt>
                <c:pt idx="4">
                  <c:v>537</c:v>
                </c:pt>
                <c:pt idx="5">
                  <c:v>510</c:v>
                </c:pt>
                <c:pt idx="6">
                  <c:v>476</c:v>
                </c:pt>
                <c:pt idx="7">
                  <c:v>374</c:v>
                </c:pt>
                <c:pt idx="8">
                  <c:v>391</c:v>
                </c:pt>
                <c:pt idx="9">
                  <c:v>397</c:v>
                </c:pt>
                <c:pt idx="10">
                  <c:v>301</c:v>
                </c:pt>
                <c:pt idx="11">
                  <c:v>247</c:v>
                </c:pt>
                <c:pt idx="12">
                  <c:v>267</c:v>
                </c:pt>
                <c:pt idx="13">
                  <c:v>235</c:v>
                </c:pt>
                <c:pt idx="14">
                  <c:v>275</c:v>
                </c:pt>
                <c:pt idx="15">
                  <c:v>234</c:v>
                </c:pt>
                <c:pt idx="16">
                  <c:v>289</c:v>
                </c:pt>
              </c:numCache>
            </c:numRef>
          </c:val>
        </c:ser>
        <c:marker val="1"/>
        <c:axId val="81586048"/>
        <c:axId val="81608704"/>
      </c:lineChart>
      <c:catAx>
        <c:axId val="81586048"/>
        <c:scaling>
          <c:orientation val="minMax"/>
        </c:scaling>
        <c:axPos val="b"/>
        <c:numFmt formatCode="General" sourceLinked="1"/>
        <c:tickLblPos val="nextTo"/>
        <c:txPr>
          <a:bodyPr rot="0" vert="horz"/>
          <a:lstStyle/>
          <a:p>
            <a:pPr>
              <a:defRPr sz="1200"/>
            </a:pPr>
            <a:endParaRPr lang="en-US"/>
          </a:p>
        </c:txPr>
        <c:crossAx val="81608704"/>
        <c:crosses val="autoZero"/>
        <c:auto val="1"/>
        <c:lblAlgn val="ctr"/>
        <c:lblOffset val="100"/>
        <c:tickLblSkip val="1"/>
        <c:tickMarkSkip val="1"/>
      </c:catAx>
      <c:valAx>
        <c:axId val="81608704"/>
        <c:scaling>
          <c:orientation val="minMax"/>
          <c:max val="700"/>
          <c:min val="100"/>
        </c:scaling>
        <c:axPos val="l"/>
        <c:majorGridlines/>
        <c:numFmt formatCode="General" sourceLinked="1"/>
        <c:tickLblPos val="nextTo"/>
        <c:txPr>
          <a:bodyPr rot="0" vert="horz"/>
          <a:lstStyle/>
          <a:p>
            <a:pPr>
              <a:defRPr/>
            </a:pPr>
            <a:endParaRPr lang="en-US"/>
          </a:p>
        </c:txPr>
        <c:crossAx val="81586048"/>
        <c:crosses val="autoZero"/>
        <c:crossBetween val="between"/>
        <c:majorUnit val="50"/>
      </c:valAx>
      <c:spPr>
        <a:solidFill>
          <a:srgbClr val="FFFFFF"/>
        </a:solidFill>
      </c:spPr>
    </c:plotArea>
    <c:legend>
      <c:legendPos val="r"/>
      <c:layout>
        <c:manualLayout>
          <c:xMode val="edge"/>
          <c:yMode val="edge"/>
          <c:x val="0.43652519037716347"/>
          <c:y val="0.1431485511547238"/>
          <c:w val="0.25273965625720074"/>
          <c:h val="0.13256641369441224"/>
        </c:manualLayout>
      </c:layout>
      <c:spPr>
        <a:solidFill>
          <a:srgbClr val="FFFFFF"/>
        </a:solidFill>
        <a:ln>
          <a:solidFill>
            <a:schemeClr val="bg2"/>
          </a:solidFill>
        </a:ln>
      </c:spPr>
      <c:txPr>
        <a:bodyPr/>
        <a:lstStyle/>
        <a:p>
          <a:pPr>
            <a:defRPr sz="1200"/>
          </a:pPr>
          <a:endParaRPr lang="en-US"/>
        </a:p>
      </c:txPr>
    </c:legend>
    <c:plotVisOnly val="1"/>
    <c:dispBlanksAs val="gap"/>
  </c:chart>
  <c:externalData r:id="rId1">
    <c:autoUpdate val="1"/>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1"/>
  <c:lang val="en-US"/>
  <c:style val="29"/>
  <c:clrMapOvr bg1="lt1" tx1="dk1" bg2="lt2" tx2="dk2" accent1="accent1" accent2="accent2" accent3="accent3" accent4="accent4" accent5="accent5" accent6="accent6" hlink="hlink" folHlink="folHlink"/>
  <c:chart>
    <c:autoTitleDeleted val="1"/>
    <c:plotArea>
      <c:layout/>
      <c:barChart>
        <c:barDir val="col"/>
        <c:grouping val="clustered"/>
        <c:ser>
          <c:idx val="0"/>
          <c:order val="0"/>
          <c:tx>
            <c:v>Annual Starts = 1026</c:v>
          </c:tx>
          <c:dLbls>
            <c:spPr>
              <a:solidFill>
                <a:srgbClr val="DDDDDD"/>
              </a:solidFill>
              <a:ln>
                <a:noFill/>
              </a:ln>
            </c:spPr>
            <c:txPr>
              <a:bodyPr/>
              <a:lstStyle/>
              <a:p>
                <a:pPr>
                  <a:defRPr sz="1200" b="1"/>
                </a:pPr>
                <a:endParaRPr lang="en-US"/>
              </a:p>
            </c:txPr>
            <c:dLblPos val="outEnd"/>
            <c:showVal val="1"/>
          </c:dLbls>
          <c:cat>
            <c:strRef>
              <c:f>Denton!$B$57:$G$57</c:f>
              <c:strCache>
                <c:ptCount val="6"/>
                <c:pt idx="0">
                  <c:v>Under $150k</c:v>
                </c:pt>
                <c:pt idx="1">
                  <c:v>$151-200k</c:v>
                </c:pt>
                <c:pt idx="2">
                  <c:v>$201-250k</c:v>
                </c:pt>
                <c:pt idx="3">
                  <c:v>$251-300k</c:v>
                </c:pt>
                <c:pt idx="4">
                  <c:v>$301-500k</c:v>
                </c:pt>
                <c:pt idx="5">
                  <c:v>$500k+</c:v>
                </c:pt>
              </c:strCache>
            </c:strRef>
          </c:cat>
          <c:val>
            <c:numRef>
              <c:f>Denton!$B$56:$G$56</c:f>
              <c:numCache>
                <c:formatCode>#,##0_);[Red]\(#,##0\)</c:formatCode>
                <c:ptCount val="6"/>
                <c:pt idx="0" formatCode="General">
                  <c:v>197</c:v>
                </c:pt>
                <c:pt idx="1">
                  <c:v>533</c:v>
                </c:pt>
                <c:pt idx="2" formatCode="General">
                  <c:v>112</c:v>
                </c:pt>
                <c:pt idx="3" formatCode="General">
                  <c:v>86</c:v>
                </c:pt>
                <c:pt idx="4" formatCode="General">
                  <c:v>84</c:v>
                </c:pt>
                <c:pt idx="5" formatCode="General">
                  <c:v>14</c:v>
                </c:pt>
              </c:numCache>
            </c:numRef>
          </c:val>
        </c:ser>
        <c:ser>
          <c:idx val="1"/>
          <c:order val="1"/>
          <c:tx>
            <c:v>Annual Closings = 1033</c:v>
          </c:tx>
          <c:spPr>
            <a:solidFill>
              <a:srgbClr val="0070C0"/>
            </a:solidFill>
          </c:spPr>
          <c:dLbls>
            <c:spPr>
              <a:solidFill>
                <a:srgbClr val="DDDDDD"/>
              </a:solidFill>
            </c:spPr>
            <c:txPr>
              <a:bodyPr/>
              <a:lstStyle/>
              <a:p>
                <a:pPr>
                  <a:defRPr sz="1200" b="1"/>
                </a:pPr>
                <a:endParaRPr lang="en-US"/>
              </a:p>
            </c:txPr>
            <c:dLblPos val="outEnd"/>
            <c:showVal val="1"/>
          </c:dLbls>
          <c:val>
            <c:numRef>
              <c:f>Denton!$B$58:$G$58</c:f>
              <c:numCache>
                <c:formatCode>#,##0_);[Red]\(#,##0\)</c:formatCode>
                <c:ptCount val="6"/>
                <c:pt idx="0" formatCode="General">
                  <c:v>183</c:v>
                </c:pt>
                <c:pt idx="1">
                  <c:v>531</c:v>
                </c:pt>
                <c:pt idx="2" formatCode="General">
                  <c:v>104</c:v>
                </c:pt>
                <c:pt idx="3" formatCode="General">
                  <c:v>84</c:v>
                </c:pt>
                <c:pt idx="4" formatCode="General">
                  <c:v>111</c:v>
                </c:pt>
                <c:pt idx="5" formatCode="General">
                  <c:v>20</c:v>
                </c:pt>
              </c:numCache>
            </c:numRef>
          </c:val>
        </c:ser>
        <c:dLbls>
          <c:showVal val="1"/>
        </c:dLbls>
        <c:gapWidth val="75"/>
        <c:overlap val="-25"/>
        <c:axId val="81725312"/>
        <c:axId val="81726848"/>
      </c:barChart>
      <c:catAx>
        <c:axId val="81725312"/>
        <c:scaling>
          <c:orientation val="minMax"/>
        </c:scaling>
        <c:axPos val="b"/>
        <c:numFmt formatCode="General" sourceLinked="1"/>
        <c:majorTickMark val="none"/>
        <c:tickLblPos val="nextTo"/>
        <c:txPr>
          <a:bodyPr rot="0" vert="horz"/>
          <a:lstStyle/>
          <a:p>
            <a:pPr>
              <a:defRPr sz="1600" b="1"/>
            </a:pPr>
            <a:endParaRPr lang="en-US"/>
          </a:p>
        </c:txPr>
        <c:crossAx val="81726848"/>
        <c:crosses val="autoZero"/>
        <c:auto val="1"/>
        <c:lblAlgn val="ctr"/>
        <c:lblOffset val="100"/>
        <c:tickLblSkip val="1"/>
        <c:tickMarkSkip val="1"/>
      </c:catAx>
      <c:valAx>
        <c:axId val="81726848"/>
        <c:scaling>
          <c:orientation val="minMax"/>
          <c:max val="550"/>
        </c:scaling>
        <c:axPos val="l"/>
        <c:majorGridlines/>
        <c:numFmt formatCode="#,##0" sourceLinked="0"/>
        <c:majorTickMark val="none"/>
        <c:tickLblPos val="nextTo"/>
        <c:txPr>
          <a:bodyPr rot="0" vert="horz"/>
          <a:lstStyle/>
          <a:p>
            <a:pPr>
              <a:defRPr/>
            </a:pPr>
            <a:endParaRPr lang="en-US"/>
          </a:p>
        </c:txPr>
        <c:crossAx val="81725312"/>
        <c:crosses val="autoZero"/>
        <c:crossBetween val="between"/>
        <c:majorUnit val="50"/>
      </c:valAx>
      <c:spPr>
        <a:solidFill>
          <a:srgbClr val="FFFFFF"/>
        </a:solidFill>
        <a:ln>
          <a:solidFill>
            <a:srgbClr val="FFFFFF"/>
          </a:solidFill>
        </a:ln>
      </c:spPr>
    </c:plotArea>
    <c:legend>
      <c:legendPos val="b"/>
      <c:layout/>
      <c:txPr>
        <a:bodyPr/>
        <a:lstStyle/>
        <a:p>
          <a:pPr>
            <a:defRPr sz="1600" b="1"/>
          </a:pPr>
          <a:endParaRPr lang="en-US"/>
        </a:p>
      </c:txPr>
    </c:legend>
    <c:plotVisOnly val="1"/>
    <c:dispBlanksAs val="gap"/>
  </c:chart>
  <c:externalData r:id="rId2"/>
</c:chartSpace>
</file>

<file path=ppt/charts/chart7.xml><?xml version="1.0" encoding="utf-8"?>
<c:chartSpace xmlns:c="http://schemas.openxmlformats.org/drawingml/2006/chart" xmlns:a="http://schemas.openxmlformats.org/drawingml/2006/main" xmlns:r="http://schemas.openxmlformats.org/officeDocument/2006/relationships">
  <c:date1904 val="1"/>
  <c:lang val="en-US"/>
  <c:style val="26"/>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0545938748335567E-2"/>
          <c:y val="1.9559357964869781E-2"/>
          <c:w val="0.8575233022636487"/>
          <c:h val="0.76339995962043383"/>
        </c:manualLayout>
      </c:layout>
      <c:barChart>
        <c:barDir val="col"/>
        <c:grouping val="stacked"/>
        <c:ser>
          <c:idx val="0"/>
          <c:order val="0"/>
          <c:tx>
            <c:strRef>
              <c:f>Denton!$W$20</c:f>
              <c:strCache>
                <c:ptCount val="1"/>
                <c:pt idx="0">
                  <c:v>VDL</c:v>
                </c:pt>
              </c:strCache>
            </c:strRef>
          </c:tx>
          <c:cat>
            <c:strRef>
              <c:f>'Hays Cons'!$S$21:$S$37</c:f>
              <c:strCache>
                <c:ptCount val="17"/>
                <c:pt idx="0">
                  <c:v>2Q06</c:v>
                </c:pt>
                <c:pt idx="1">
                  <c:v>3Q06</c:v>
                </c:pt>
                <c:pt idx="2">
                  <c:v>4Q06</c:v>
                </c:pt>
                <c:pt idx="3">
                  <c:v>1Q07</c:v>
                </c:pt>
                <c:pt idx="4">
                  <c:v>2Q07</c:v>
                </c:pt>
                <c:pt idx="5">
                  <c:v>3Q07</c:v>
                </c:pt>
                <c:pt idx="6">
                  <c:v>4Q07</c:v>
                </c:pt>
                <c:pt idx="7">
                  <c:v>1Q08</c:v>
                </c:pt>
                <c:pt idx="8">
                  <c:v>2Q08</c:v>
                </c:pt>
                <c:pt idx="9">
                  <c:v>3Q08</c:v>
                </c:pt>
                <c:pt idx="10">
                  <c:v>4Q08</c:v>
                </c:pt>
                <c:pt idx="11">
                  <c:v>1Q09</c:v>
                </c:pt>
                <c:pt idx="12">
                  <c:v>2Q09</c:v>
                </c:pt>
                <c:pt idx="13">
                  <c:v>3Q09</c:v>
                </c:pt>
                <c:pt idx="14">
                  <c:v>4Q09</c:v>
                </c:pt>
                <c:pt idx="15">
                  <c:v>1Q10</c:v>
                </c:pt>
                <c:pt idx="16">
                  <c:v>2Q10</c:v>
                </c:pt>
              </c:strCache>
            </c:strRef>
          </c:cat>
          <c:val>
            <c:numRef>
              <c:f>Denton!$W$21:$W$37</c:f>
              <c:numCache>
                <c:formatCode>#,##0</c:formatCode>
                <c:ptCount val="17"/>
                <c:pt idx="0">
                  <c:v>5179</c:v>
                </c:pt>
                <c:pt idx="1">
                  <c:v>5441</c:v>
                </c:pt>
                <c:pt idx="2">
                  <c:v>5263</c:v>
                </c:pt>
                <c:pt idx="3">
                  <c:v>4907</c:v>
                </c:pt>
                <c:pt idx="4">
                  <c:v>5063</c:v>
                </c:pt>
                <c:pt idx="5">
                  <c:v>4909</c:v>
                </c:pt>
                <c:pt idx="6">
                  <c:v>5158</c:v>
                </c:pt>
                <c:pt idx="7">
                  <c:v>4975</c:v>
                </c:pt>
                <c:pt idx="8">
                  <c:v>4767</c:v>
                </c:pt>
                <c:pt idx="9">
                  <c:v>4516</c:v>
                </c:pt>
                <c:pt idx="10">
                  <c:v>4311</c:v>
                </c:pt>
                <c:pt idx="11">
                  <c:v>4203</c:v>
                </c:pt>
                <c:pt idx="12">
                  <c:v>4014</c:v>
                </c:pt>
                <c:pt idx="13">
                  <c:v>3727</c:v>
                </c:pt>
                <c:pt idx="14">
                  <c:v>3620</c:v>
                </c:pt>
                <c:pt idx="15">
                  <c:v>3367</c:v>
                </c:pt>
                <c:pt idx="16">
                  <c:v>3172</c:v>
                </c:pt>
              </c:numCache>
            </c:numRef>
          </c:val>
        </c:ser>
        <c:ser>
          <c:idx val="1"/>
          <c:order val="1"/>
          <c:tx>
            <c:strRef>
              <c:f>Denton!$X$20</c:f>
              <c:strCache>
                <c:ptCount val="1"/>
                <c:pt idx="0">
                  <c:v>Future</c:v>
                </c:pt>
              </c:strCache>
            </c:strRef>
          </c:tx>
          <c:cat>
            <c:strRef>
              <c:f>'Hays Cons'!$S$21:$S$37</c:f>
              <c:strCache>
                <c:ptCount val="17"/>
                <c:pt idx="0">
                  <c:v>2Q06</c:v>
                </c:pt>
                <c:pt idx="1">
                  <c:v>3Q06</c:v>
                </c:pt>
                <c:pt idx="2">
                  <c:v>4Q06</c:v>
                </c:pt>
                <c:pt idx="3">
                  <c:v>1Q07</c:v>
                </c:pt>
                <c:pt idx="4">
                  <c:v>2Q07</c:v>
                </c:pt>
                <c:pt idx="5">
                  <c:v>3Q07</c:v>
                </c:pt>
                <c:pt idx="6">
                  <c:v>4Q07</c:v>
                </c:pt>
                <c:pt idx="7">
                  <c:v>1Q08</c:v>
                </c:pt>
                <c:pt idx="8">
                  <c:v>2Q08</c:v>
                </c:pt>
                <c:pt idx="9">
                  <c:v>3Q08</c:v>
                </c:pt>
                <c:pt idx="10">
                  <c:v>4Q08</c:v>
                </c:pt>
                <c:pt idx="11">
                  <c:v>1Q09</c:v>
                </c:pt>
                <c:pt idx="12">
                  <c:v>2Q09</c:v>
                </c:pt>
                <c:pt idx="13">
                  <c:v>3Q09</c:v>
                </c:pt>
                <c:pt idx="14">
                  <c:v>4Q09</c:v>
                </c:pt>
                <c:pt idx="15">
                  <c:v>1Q10</c:v>
                </c:pt>
                <c:pt idx="16">
                  <c:v>2Q10</c:v>
                </c:pt>
              </c:strCache>
            </c:strRef>
          </c:cat>
          <c:val>
            <c:numRef>
              <c:f>Denton!$X$21:$X$37</c:f>
              <c:numCache>
                <c:formatCode>#,##0</c:formatCode>
                <c:ptCount val="17"/>
                <c:pt idx="0">
                  <c:v>4095</c:v>
                </c:pt>
                <c:pt idx="1">
                  <c:v>3772</c:v>
                </c:pt>
                <c:pt idx="2">
                  <c:v>4060</c:v>
                </c:pt>
                <c:pt idx="3">
                  <c:v>4116</c:v>
                </c:pt>
                <c:pt idx="4">
                  <c:v>3987</c:v>
                </c:pt>
                <c:pt idx="5">
                  <c:v>4674</c:v>
                </c:pt>
                <c:pt idx="6">
                  <c:v>4118</c:v>
                </c:pt>
                <c:pt idx="7">
                  <c:v>3825</c:v>
                </c:pt>
                <c:pt idx="8">
                  <c:v>3966</c:v>
                </c:pt>
                <c:pt idx="9">
                  <c:v>4054</c:v>
                </c:pt>
                <c:pt idx="10">
                  <c:v>4227</c:v>
                </c:pt>
                <c:pt idx="11">
                  <c:v>4080</c:v>
                </c:pt>
                <c:pt idx="12">
                  <c:v>3974</c:v>
                </c:pt>
                <c:pt idx="13">
                  <c:v>3974</c:v>
                </c:pt>
                <c:pt idx="14">
                  <c:v>4039</c:v>
                </c:pt>
                <c:pt idx="15">
                  <c:v>4039</c:v>
                </c:pt>
                <c:pt idx="16">
                  <c:v>4436</c:v>
                </c:pt>
              </c:numCache>
            </c:numRef>
          </c:val>
        </c:ser>
        <c:ser>
          <c:idx val="2"/>
          <c:order val="2"/>
          <c:tx>
            <c:strRef>
              <c:f>Denton!$Y$20</c:f>
              <c:strCache>
                <c:ptCount val="1"/>
                <c:pt idx="0">
                  <c:v>Prelim</c:v>
                </c:pt>
              </c:strCache>
            </c:strRef>
          </c:tx>
          <c:cat>
            <c:strRef>
              <c:f>'Hays Cons'!$S$21:$S$37</c:f>
              <c:strCache>
                <c:ptCount val="17"/>
                <c:pt idx="0">
                  <c:v>2Q06</c:v>
                </c:pt>
                <c:pt idx="1">
                  <c:v>3Q06</c:v>
                </c:pt>
                <c:pt idx="2">
                  <c:v>4Q06</c:v>
                </c:pt>
                <c:pt idx="3">
                  <c:v>1Q07</c:v>
                </c:pt>
                <c:pt idx="4">
                  <c:v>2Q07</c:v>
                </c:pt>
                <c:pt idx="5">
                  <c:v>3Q07</c:v>
                </c:pt>
                <c:pt idx="6">
                  <c:v>4Q07</c:v>
                </c:pt>
                <c:pt idx="7">
                  <c:v>1Q08</c:v>
                </c:pt>
                <c:pt idx="8">
                  <c:v>2Q08</c:v>
                </c:pt>
                <c:pt idx="9">
                  <c:v>3Q08</c:v>
                </c:pt>
                <c:pt idx="10">
                  <c:v>4Q08</c:v>
                </c:pt>
                <c:pt idx="11">
                  <c:v>1Q09</c:v>
                </c:pt>
                <c:pt idx="12">
                  <c:v>2Q09</c:v>
                </c:pt>
                <c:pt idx="13">
                  <c:v>3Q09</c:v>
                </c:pt>
                <c:pt idx="14">
                  <c:v>4Q09</c:v>
                </c:pt>
                <c:pt idx="15">
                  <c:v>1Q10</c:v>
                </c:pt>
                <c:pt idx="16">
                  <c:v>2Q10</c:v>
                </c:pt>
              </c:strCache>
            </c:strRef>
          </c:cat>
          <c:val>
            <c:numRef>
              <c:f>Denton!$Y$21:$Y$37</c:f>
              <c:numCache>
                <c:formatCode>#,##0</c:formatCode>
                <c:ptCount val="17"/>
                <c:pt idx="0">
                  <c:v>9069</c:v>
                </c:pt>
                <c:pt idx="1">
                  <c:v>9837</c:v>
                </c:pt>
                <c:pt idx="2">
                  <c:v>10000</c:v>
                </c:pt>
                <c:pt idx="3">
                  <c:v>9807</c:v>
                </c:pt>
                <c:pt idx="4">
                  <c:v>18502</c:v>
                </c:pt>
                <c:pt idx="5">
                  <c:v>17141</c:v>
                </c:pt>
                <c:pt idx="6">
                  <c:v>17213</c:v>
                </c:pt>
                <c:pt idx="7">
                  <c:v>27079</c:v>
                </c:pt>
                <c:pt idx="8">
                  <c:v>39733</c:v>
                </c:pt>
                <c:pt idx="9">
                  <c:v>40030</c:v>
                </c:pt>
                <c:pt idx="10">
                  <c:v>39856</c:v>
                </c:pt>
                <c:pt idx="11">
                  <c:v>40468</c:v>
                </c:pt>
                <c:pt idx="12">
                  <c:v>40332</c:v>
                </c:pt>
                <c:pt idx="13">
                  <c:v>40612</c:v>
                </c:pt>
                <c:pt idx="14">
                  <c:v>40652</c:v>
                </c:pt>
                <c:pt idx="15">
                  <c:v>40652</c:v>
                </c:pt>
                <c:pt idx="16">
                  <c:v>39463</c:v>
                </c:pt>
              </c:numCache>
            </c:numRef>
          </c:val>
        </c:ser>
        <c:overlap val="100"/>
        <c:axId val="81801984"/>
        <c:axId val="81803520"/>
      </c:barChart>
      <c:catAx>
        <c:axId val="81801984"/>
        <c:scaling>
          <c:orientation val="minMax"/>
        </c:scaling>
        <c:axPos val="b"/>
        <c:numFmt formatCode="General" sourceLinked="1"/>
        <c:tickLblPos val="nextTo"/>
        <c:txPr>
          <a:bodyPr rot="0" vert="horz"/>
          <a:lstStyle/>
          <a:p>
            <a:pPr>
              <a:defRPr sz="1200" b="1"/>
            </a:pPr>
            <a:endParaRPr lang="en-US"/>
          </a:p>
        </c:txPr>
        <c:crossAx val="81803520"/>
        <c:crosses val="autoZero"/>
        <c:auto val="1"/>
        <c:lblAlgn val="ctr"/>
        <c:lblOffset val="100"/>
      </c:catAx>
      <c:valAx>
        <c:axId val="81803520"/>
        <c:scaling>
          <c:orientation val="minMax"/>
          <c:max val="50000"/>
          <c:min val="0"/>
        </c:scaling>
        <c:axPos val="l"/>
        <c:majorGridlines/>
        <c:numFmt formatCode="#,##0" sourceLinked="1"/>
        <c:tickLblPos val="nextTo"/>
        <c:txPr>
          <a:bodyPr rot="0" vert="horz"/>
          <a:lstStyle/>
          <a:p>
            <a:pPr>
              <a:defRPr/>
            </a:pPr>
            <a:endParaRPr lang="en-US"/>
          </a:p>
        </c:txPr>
        <c:crossAx val="81801984"/>
        <c:crosses val="autoZero"/>
        <c:crossBetween val="between"/>
        <c:majorUnit val="5000"/>
      </c:valAx>
      <c:spPr>
        <a:solidFill>
          <a:srgbClr val="FFFFFF"/>
        </a:solidFill>
      </c:spPr>
    </c:plotArea>
    <c:legend>
      <c:legendPos val="r"/>
      <c:layout>
        <c:manualLayout>
          <c:xMode val="edge"/>
          <c:yMode val="edge"/>
          <c:x val="0.1065246338215718"/>
          <c:y val="0.87996179932954177"/>
          <c:w val="0.7949400798934787"/>
          <c:h val="0.10521270237260008"/>
        </c:manualLayout>
      </c:layout>
      <c:txPr>
        <a:bodyPr/>
        <a:lstStyle/>
        <a:p>
          <a:pPr>
            <a:defRPr sz="1800" b="1"/>
          </a:pPr>
          <a:endParaRPr lang="en-US"/>
        </a:p>
      </c:txPr>
    </c:legend>
    <c:plotVisOnly val="1"/>
    <c:dispBlanksAs val="gap"/>
  </c:chart>
  <c:externalData r:id="rId2"/>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US" dirty="0"/>
          </a:p>
        </p:txBody>
      </p:sp>
      <p:sp>
        <p:nvSpPr>
          <p:cNvPr id="122883" name="Rectangle 3"/>
          <p:cNvSpPr>
            <a:spLocks noGrp="1" noChangeArrowheads="1"/>
          </p:cNvSpPr>
          <p:nvPr>
            <p:ph type="dt" sz="quarter" idx="1"/>
          </p:nvPr>
        </p:nvSpPr>
        <p:spPr bwMode="auto">
          <a:xfrm>
            <a:off x="5265738" y="0"/>
            <a:ext cx="4029075" cy="3508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US" dirty="0"/>
          </a:p>
        </p:txBody>
      </p:sp>
      <p:sp>
        <p:nvSpPr>
          <p:cNvPr id="122884" name="Rectangle 4"/>
          <p:cNvSpPr>
            <a:spLocks noGrp="1" noChangeArrowheads="1"/>
          </p:cNvSpPr>
          <p:nvPr>
            <p:ph type="ftr" sz="quarter" idx="2"/>
          </p:nvPr>
        </p:nvSpPr>
        <p:spPr bwMode="auto">
          <a:xfrm>
            <a:off x="0"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US" dirty="0"/>
          </a:p>
        </p:txBody>
      </p:sp>
      <p:sp>
        <p:nvSpPr>
          <p:cNvPr id="122885" name="Rectangle 5"/>
          <p:cNvSpPr>
            <a:spLocks noGrp="1" noChangeArrowheads="1"/>
          </p:cNvSpPr>
          <p:nvPr>
            <p:ph type="sldNum" sz="quarter" idx="3"/>
          </p:nvPr>
        </p:nvSpPr>
        <p:spPr bwMode="auto">
          <a:xfrm>
            <a:off x="5265738" y="6657975"/>
            <a:ext cx="4029075" cy="3508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3DA21868-D9FE-480D-A383-D5AFC378CBA0}" type="slidenum">
              <a:rPr lang="en-US"/>
              <a:pPr>
                <a:defRPr/>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hdr" sz="quarter"/>
          </p:nvPr>
        </p:nvSpPr>
        <p:spPr bwMode="auto">
          <a:xfrm>
            <a:off x="0"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atin typeface="Arial" charset="0"/>
              </a:defRPr>
            </a:lvl1pPr>
          </a:lstStyle>
          <a:p>
            <a:pPr>
              <a:defRPr/>
            </a:pPr>
            <a:endParaRPr lang="en-US" dirty="0"/>
          </a:p>
        </p:txBody>
      </p:sp>
      <p:sp>
        <p:nvSpPr>
          <p:cNvPr id="91139" name="Rectangle 3"/>
          <p:cNvSpPr>
            <a:spLocks noGrp="1" noChangeArrowheads="1"/>
          </p:cNvSpPr>
          <p:nvPr>
            <p:ph type="dt" idx="1"/>
          </p:nvPr>
        </p:nvSpPr>
        <p:spPr bwMode="auto">
          <a:xfrm>
            <a:off x="5265738" y="0"/>
            <a:ext cx="4029075" cy="3508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atin typeface="Arial" charset="0"/>
              </a:defRPr>
            </a:lvl1pPr>
          </a:lstStyle>
          <a:p>
            <a:pPr>
              <a:defRPr/>
            </a:pPr>
            <a:endParaRPr lang="en-US" dirty="0"/>
          </a:p>
        </p:txBody>
      </p:sp>
      <p:sp>
        <p:nvSpPr>
          <p:cNvPr id="24580" name="Rectangle 4"/>
          <p:cNvSpPr>
            <a:spLocks noGrp="1" noRot="1" noChangeAspect="1" noChangeArrowheads="1" noTextEdit="1"/>
          </p:cNvSpPr>
          <p:nvPr>
            <p:ph type="sldImg" idx="2"/>
          </p:nvPr>
        </p:nvSpPr>
        <p:spPr bwMode="auto">
          <a:xfrm>
            <a:off x="2897188" y="525463"/>
            <a:ext cx="3505200" cy="2628900"/>
          </a:xfrm>
          <a:prstGeom prst="rect">
            <a:avLst/>
          </a:prstGeom>
          <a:noFill/>
          <a:ln w="9525">
            <a:solidFill>
              <a:srgbClr val="000000"/>
            </a:solidFill>
            <a:miter lim="800000"/>
            <a:headEnd/>
            <a:tailEnd/>
          </a:ln>
        </p:spPr>
      </p:sp>
      <p:sp>
        <p:nvSpPr>
          <p:cNvPr id="91141" name="Rectangle 5"/>
          <p:cNvSpPr>
            <a:spLocks noGrp="1" noChangeArrowheads="1"/>
          </p:cNvSpPr>
          <p:nvPr>
            <p:ph type="body" sz="quarter" idx="3"/>
          </p:nvPr>
        </p:nvSpPr>
        <p:spPr bwMode="auto">
          <a:xfrm>
            <a:off x="930275" y="3330575"/>
            <a:ext cx="7435850" cy="31543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91142" name="Rectangle 6"/>
          <p:cNvSpPr>
            <a:spLocks noGrp="1" noChangeArrowheads="1"/>
          </p:cNvSpPr>
          <p:nvPr>
            <p:ph type="ftr" sz="quarter" idx="4"/>
          </p:nvPr>
        </p:nvSpPr>
        <p:spPr bwMode="auto">
          <a:xfrm>
            <a:off x="0"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atin typeface="Arial" charset="0"/>
              </a:defRPr>
            </a:lvl1pPr>
          </a:lstStyle>
          <a:p>
            <a:pPr>
              <a:defRPr/>
            </a:pPr>
            <a:endParaRPr lang="en-US" dirty="0"/>
          </a:p>
        </p:txBody>
      </p:sp>
      <p:sp>
        <p:nvSpPr>
          <p:cNvPr id="91143" name="Rectangle 7"/>
          <p:cNvSpPr>
            <a:spLocks noGrp="1" noChangeArrowheads="1"/>
          </p:cNvSpPr>
          <p:nvPr>
            <p:ph type="sldNum" sz="quarter" idx="5"/>
          </p:nvPr>
        </p:nvSpPr>
        <p:spPr bwMode="auto">
          <a:xfrm>
            <a:off x="5265738" y="6657975"/>
            <a:ext cx="4029075" cy="3508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atin typeface="Arial" charset="0"/>
              </a:defRPr>
            </a:lvl1pPr>
          </a:lstStyle>
          <a:p>
            <a:pPr>
              <a:defRPr/>
            </a:pPr>
            <a:fld id="{989FB02F-68A7-4EA6-8121-504011A05364}"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p>
            <a:fld id="{C60DC5A9-0850-4AAC-B3B6-F76EAFE11104}" type="slidenum">
              <a:rPr lang="en-US" smtClean="0"/>
              <a:pPr/>
              <a:t>1</a:t>
            </a:fld>
            <a:endParaRPr lang="en-US" dirty="0" smtClean="0"/>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80009F88-6D27-48B6-88BC-B5A08E41A7F5}" type="slidenum">
              <a:rPr lang="en-US" smtClean="0"/>
              <a:pPr/>
              <a:t>11</a:t>
            </a:fld>
            <a:endParaRPr lang="en-US" dirty="0"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txBox="1">
            <a:spLocks noGrp="1" noChangeArrowheads="1"/>
          </p:cNvSpPr>
          <p:nvPr/>
        </p:nvSpPr>
        <p:spPr bwMode="auto">
          <a:xfrm>
            <a:off x="5265738" y="6657975"/>
            <a:ext cx="4029075" cy="350838"/>
          </a:xfrm>
          <a:prstGeom prst="rect">
            <a:avLst/>
          </a:prstGeom>
          <a:noFill/>
          <a:ln w="9525">
            <a:noFill/>
            <a:miter lim="800000"/>
            <a:headEnd/>
            <a:tailEnd/>
          </a:ln>
        </p:spPr>
        <p:txBody>
          <a:bodyPr lIns="92283" tIns="46142" rIns="92283" bIns="46142" anchor="b"/>
          <a:lstStyle/>
          <a:p>
            <a:pPr algn="r" defTabSz="923925"/>
            <a:fld id="{77F0E6A1-6E05-4B62-BEB9-188B23923BEC}" type="slidenum">
              <a:rPr lang="en-US" sz="1200">
                <a:latin typeface="Arial" charset="0"/>
              </a:rPr>
              <a:pPr algn="r" defTabSz="923925"/>
              <a:t>12</a:t>
            </a:fld>
            <a:endParaRPr lang="en-US" sz="1200" dirty="0">
              <a:latin typeface="Arial" charset="0"/>
            </a:endParaRP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28688" y="3330575"/>
            <a:ext cx="7439025" cy="3154363"/>
          </a:xfrm>
          <a:noFill/>
          <a:ln/>
        </p:spPr>
        <p:txBody>
          <a:bodyPr lIns="92283" tIns="46142" rIns="92283" bIns="46142"/>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A587E095-C6C1-4A70-938A-B25BBDEB36AB}" type="slidenum">
              <a:rPr lang="en-US" smtClean="0"/>
              <a:pPr/>
              <a:t>13</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65F03979-35E5-4A7F-8696-11BE7609BD80}" type="slidenum">
              <a:rPr lang="en-US" smtClean="0"/>
              <a:pPr/>
              <a:t>14</a:t>
            </a:fld>
            <a:endParaRPr lang="en-US" dirty="0" smtClean="0"/>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B24FF53D-78FF-4B1C-871B-568F1C85F66A}" type="slidenum">
              <a:rPr lang="en-US" smtClean="0"/>
              <a:pPr/>
              <a:t>15</a:t>
            </a:fld>
            <a:endParaRPr lang="en-US" dirty="0"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txBox="1">
            <a:spLocks noGrp="1" noChangeArrowheads="1"/>
          </p:cNvSpPr>
          <p:nvPr/>
        </p:nvSpPr>
        <p:spPr bwMode="auto">
          <a:xfrm>
            <a:off x="5265738" y="6657975"/>
            <a:ext cx="4029075" cy="350838"/>
          </a:xfrm>
          <a:prstGeom prst="rect">
            <a:avLst/>
          </a:prstGeom>
          <a:noFill/>
          <a:ln w="9525">
            <a:noFill/>
            <a:miter lim="800000"/>
            <a:headEnd/>
            <a:tailEnd/>
          </a:ln>
        </p:spPr>
        <p:txBody>
          <a:bodyPr lIns="93177" tIns="46589" rIns="93177" bIns="46589" anchor="b"/>
          <a:lstStyle/>
          <a:p>
            <a:pPr algn="r" defTabSz="931863"/>
            <a:fld id="{BE6356CB-CF5A-4D58-94A7-BB520B0B376E}" type="slidenum">
              <a:rPr lang="en-US" sz="1200">
                <a:latin typeface="Arial" charset="0"/>
              </a:rPr>
              <a:pPr algn="r" defTabSz="931863"/>
              <a:t>16</a:t>
            </a:fld>
            <a:endParaRPr lang="en-US" sz="1200" dirty="0">
              <a:latin typeface="Arial" charset="0"/>
            </a:endParaRPr>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6C0CF7C8-FDF4-409A-8BB3-2F4155C8820A}" type="slidenum">
              <a:rPr lang="en-US" smtClean="0"/>
              <a:pPr/>
              <a:t>17</a:t>
            </a:fld>
            <a:endParaRPr lang="en-US" dirty="0"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p>
            <a:fld id="{B1B0ACC3-3DC1-46E2-A03D-23FDC90E91C5}" type="slidenum">
              <a:rPr lang="en-US" smtClean="0"/>
              <a:pPr/>
              <a:t>18</a:t>
            </a:fld>
            <a:endParaRPr lang="en-US" dirty="0" smtClean="0"/>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txBox="1">
            <a:spLocks noGrp="1" noChangeArrowheads="1"/>
          </p:cNvSpPr>
          <p:nvPr/>
        </p:nvSpPr>
        <p:spPr bwMode="auto">
          <a:xfrm>
            <a:off x="5265738" y="6657975"/>
            <a:ext cx="4029075" cy="350838"/>
          </a:xfrm>
          <a:prstGeom prst="rect">
            <a:avLst/>
          </a:prstGeom>
          <a:noFill/>
          <a:ln w="9525">
            <a:noFill/>
            <a:miter lim="800000"/>
            <a:headEnd/>
            <a:tailEnd/>
          </a:ln>
        </p:spPr>
        <p:txBody>
          <a:bodyPr lIns="93177" tIns="46589" rIns="93177" bIns="46589" anchor="b"/>
          <a:lstStyle/>
          <a:p>
            <a:pPr algn="r" defTabSz="931863"/>
            <a:fld id="{DBBA3E6A-E3CC-4304-ACAE-AF1D7DA30295}" type="slidenum">
              <a:rPr lang="en-US" sz="1200">
                <a:latin typeface="Arial" charset="0"/>
              </a:rPr>
              <a:pPr algn="r" defTabSz="931863"/>
              <a:t>19</a:t>
            </a:fld>
            <a:endParaRPr lang="en-US" sz="1200" dirty="0">
              <a:latin typeface="Arial"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p>
            <a:fld id="{A367AD53-1018-4BD5-9465-BF20AB23F2DF}" type="slidenum">
              <a:rPr lang="en-US" smtClean="0"/>
              <a:pPr/>
              <a:t>20</a:t>
            </a:fld>
            <a:endParaRPr lang="en-US" dirty="0"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Rectangle 7"/>
          <p:cNvSpPr>
            <a:spLocks noGrp="1" noChangeArrowheads="1"/>
          </p:cNvSpPr>
          <p:nvPr>
            <p:ph type="sldNum" sz="quarter" idx="5"/>
          </p:nvPr>
        </p:nvSpPr>
        <p:spPr>
          <a:noFill/>
        </p:spPr>
        <p:txBody>
          <a:bodyPr/>
          <a:lstStyle/>
          <a:p>
            <a:pPr defTabSz="940930"/>
            <a:fld id="{4D436001-A569-45AD-8541-703210F1E4C0}" type="slidenum">
              <a:rPr lang="en-US" smtClean="0"/>
              <a:pPr defTabSz="940930"/>
              <a:t>2</a:t>
            </a:fld>
            <a:endParaRPr lang="en-US" dirty="0" smtClean="0"/>
          </a:p>
        </p:txBody>
      </p:sp>
      <p:sp>
        <p:nvSpPr>
          <p:cNvPr id="70658" name="Rectangle 2"/>
          <p:cNvSpPr>
            <a:spLocks noGrp="1" noRot="1" noChangeAspect="1" noChangeArrowheads="1" noTextEdit="1"/>
          </p:cNvSpPr>
          <p:nvPr>
            <p:ph type="sldImg"/>
          </p:nvPr>
        </p:nvSpPr>
        <p:spPr>
          <a:xfrm>
            <a:off x="2857500" y="519113"/>
            <a:ext cx="3533775" cy="2649537"/>
          </a:xfrm>
          <a:ln/>
        </p:spPr>
      </p:sp>
      <p:sp>
        <p:nvSpPr>
          <p:cNvPr id="70659" name="Rectangle 3"/>
          <p:cNvSpPr>
            <a:spLocks noGrp="1" noChangeArrowheads="1"/>
          </p:cNvSpPr>
          <p:nvPr>
            <p:ph type="body" idx="1"/>
          </p:nvPr>
        </p:nvSpPr>
        <p:spPr>
          <a:xfrm>
            <a:off x="1216522" y="3341764"/>
            <a:ext cx="6800816" cy="3169053"/>
          </a:xfrm>
          <a:noFill/>
          <a:ln/>
        </p:spPr>
        <p:txBody>
          <a:bodyPr lIns="94225" tIns="47114" rIns="94225" bIns="47114"/>
          <a:lstStyle/>
          <a:p>
            <a:pPr eaLnBrk="1" hangingPunct="1"/>
            <a:endParaRPr lang="en-US"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411DE3A0-5972-4CE1-A9BA-77124E8BFE9C}" type="slidenum">
              <a:rPr lang="en-US" smtClean="0"/>
              <a:pPr/>
              <a:t>21</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Rectangle 7"/>
          <p:cNvSpPr>
            <a:spLocks noGrp="1" noChangeArrowheads="1"/>
          </p:cNvSpPr>
          <p:nvPr>
            <p:ph type="sldNum" sz="quarter" idx="5"/>
          </p:nvPr>
        </p:nvSpPr>
        <p:spPr>
          <a:noFill/>
        </p:spPr>
        <p:txBody>
          <a:bodyPr/>
          <a:lstStyle/>
          <a:p>
            <a:pPr defTabSz="941068"/>
            <a:fld id="{7D50A7B4-956C-4007-AFCF-90C2F1064CD0}" type="slidenum">
              <a:rPr lang="en-US" smtClean="0"/>
              <a:pPr defTabSz="941068"/>
              <a:t>3</a:t>
            </a:fld>
            <a:endParaRPr lang="en-US" dirty="0" smtClean="0"/>
          </a:p>
        </p:txBody>
      </p:sp>
      <p:sp>
        <p:nvSpPr>
          <p:cNvPr id="74754" name="Rectangle 2"/>
          <p:cNvSpPr>
            <a:spLocks noGrp="1" noRot="1" noChangeAspect="1" noChangeArrowheads="1" noTextEdit="1"/>
          </p:cNvSpPr>
          <p:nvPr>
            <p:ph type="sldImg"/>
          </p:nvPr>
        </p:nvSpPr>
        <p:spPr>
          <a:xfrm>
            <a:off x="2905125" y="527050"/>
            <a:ext cx="3502025" cy="2627313"/>
          </a:xfrm>
          <a:ln/>
        </p:spPr>
      </p:sp>
      <p:sp>
        <p:nvSpPr>
          <p:cNvPr id="74755" name="Rectangle 3"/>
          <p:cNvSpPr>
            <a:spLocks noGrp="1" noChangeArrowheads="1"/>
          </p:cNvSpPr>
          <p:nvPr>
            <p:ph type="body" idx="1"/>
          </p:nvPr>
        </p:nvSpPr>
        <p:spPr>
          <a:xfrm>
            <a:off x="1236698" y="4691895"/>
            <a:ext cx="6823009" cy="435179"/>
          </a:xfrm>
          <a:noFill/>
          <a:ln/>
        </p:spPr>
        <p:txBody>
          <a:bodyPr lIns="95694" tIns="47845" rIns="95694" bIns="47845" anchor="ctr">
            <a:spAutoFit/>
          </a:bodyPr>
          <a:lstStyle/>
          <a:p>
            <a:pPr defTabSz="841605" eaLnBrk="1" hangingPunct="1">
              <a:spcBef>
                <a:spcPct val="0"/>
              </a:spcBef>
            </a:pPr>
            <a:endParaRPr lang="en-US" sz="2200"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p:cNvSpPr>
            <a:spLocks noGrp="1" noRot="1" noChangeAspect="1"/>
          </p:cNvSpPr>
          <p:nvPr>
            <p:ph type="sldImg"/>
          </p:nvPr>
        </p:nvSpPr>
        <p:spPr>
          <a:ln/>
        </p:spPr>
      </p:sp>
      <p:sp>
        <p:nvSpPr>
          <p:cNvPr id="72706" name="Notes Placeholder 2"/>
          <p:cNvSpPr>
            <a:spLocks noGrp="1"/>
          </p:cNvSpPr>
          <p:nvPr>
            <p:ph type="body" idx="1"/>
          </p:nvPr>
        </p:nvSpPr>
        <p:spPr>
          <a:noFill/>
          <a:ln/>
        </p:spPr>
        <p:txBody>
          <a:bodyPr/>
          <a:lstStyle/>
          <a:p>
            <a:endParaRPr lang="en-US" dirty="0" smtClean="0"/>
          </a:p>
        </p:txBody>
      </p:sp>
      <p:sp>
        <p:nvSpPr>
          <p:cNvPr id="72707" name="Slide Number Placeholder 3"/>
          <p:cNvSpPr>
            <a:spLocks noGrp="1"/>
          </p:cNvSpPr>
          <p:nvPr>
            <p:ph type="sldNum" sz="quarter" idx="5"/>
          </p:nvPr>
        </p:nvSpPr>
        <p:spPr>
          <a:noFill/>
        </p:spPr>
        <p:txBody>
          <a:bodyPr/>
          <a:lstStyle/>
          <a:p>
            <a:pPr defTabSz="977757"/>
            <a:fld id="{8348B981-58A6-4525-B716-27D56D871EF4}" type="slidenum">
              <a:rPr lang="en-US" smtClean="0"/>
              <a:pPr defTabSz="977757"/>
              <a:t>4</a:t>
            </a:fld>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2855913" y="519113"/>
            <a:ext cx="3533775" cy="2649537"/>
          </a:xfrm>
          <a:ln/>
        </p:spPr>
      </p:sp>
      <p:sp>
        <p:nvSpPr>
          <p:cNvPr id="56322" name="Rectangle 3"/>
          <p:cNvSpPr>
            <a:spLocks noGrp="1" noChangeArrowheads="1"/>
          </p:cNvSpPr>
          <p:nvPr>
            <p:ph type="body" idx="1"/>
          </p:nvPr>
        </p:nvSpPr>
        <p:spPr>
          <a:xfrm>
            <a:off x="1216522" y="3341764"/>
            <a:ext cx="6798800" cy="3169053"/>
          </a:xfrm>
          <a:noFill/>
          <a:ln/>
        </p:spPr>
        <p:txBody>
          <a:bodyPr lIns="94213" tIns="47107" rIns="94213" bIns="47107"/>
          <a:lstStyle/>
          <a:p>
            <a:pPr>
              <a:spcBef>
                <a:spcPct val="0"/>
              </a:spcBef>
            </a:pPr>
            <a:endParaRPr lang="en-US" sz="2200"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2849563" y="519113"/>
            <a:ext cx="3533775" cy="2649537"/>
          </a:xfrm>
          <a:ln/>
        </p:spPr>
      </p:sp>
      <p:sp>
        <p:nvSpPr>
          <p:cNvPr id="60418" name="Rectangle 3"/>
          <p:cNvSpPr>
            <a:spLocks noGrp="1" noChangeArrowheads="1"/>
          </p:cNvSpPr>
          <p:nvPr>
            <p:ph type="body" idx="1"/>
          </p:nvPr>
        </p:nvSpPr>
        <p:spPr>
          <a:xfrm>
            <a:off x="1216522" y="3342924"/>
            <a:ext cx="6798800" cy="3167894"/>
          </a:xfrm>
          <a:noFill/>
          <a:ln/>
        </p:spPr>
        <p:txBody>
          <a:bodyPr lIns="93019" tIns="46512" rIns="93019" bIns="46512"/>
          <a:lstStyle/>
          <a:p>
            <a:pPr>
              <a:spcBef>
                <a:spcPct val="0"/>
              </a:spcBef>
            </a:pPr>
            <a:endParaRPr lang="en-US" sz="2200"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7"/>
          <p:cNvSpPr txBox="1">
            <a:spLocks noGrp="1" noChangeArrowheads="1"/>
          </p:cNvSpPr>
          <p:nvPr/>
        </p:nvSpPr>
        <p:spPr bwMode="auto">
          <a:xfrm>
            <a:off x="5265539" y="6658026"/>
            <a:ext cx="4028844" cy="351216"/>
          </a:xfrm>
          <a:prstGeom prst="rect">
            <a:avLst/>
          </a:prstGeom>
          <a:noFill/>
          <a:ln w="9525">
            <a:noFill/>
            <a:miter lim="800000"/>
            <a:headEnd/>
            <a:tailEnd/>
          </a:ln>
        </p:spPr>
        <p:txBody>
          <a:bodyPr lIns="96211" tIns="48106" rIns="96211" bIns="48106" anchor="b"/>
          <a:lstStyle/>
          <a:p>
            <a:pPr algn="r" defTabSz="964020"/>
            <a:fld id="{432A816D-2C37-4945-AF38-F7354012787F}" type="slidenum">
              <a:rPr lang="en-US" sz="1200" b="0">
                <a:solidFill>
                  <a:schemeClr val="tx1"/>
                </a:solidFill>
                <a:latin typeface="Arial" charset="0"/>
              </a:rPr>
              <a:pPr algn="r" defTabSz="964020"/>
              <a:t>7</a:t>
            </a:fld>
            <a:endParaRPr lang="en-US" sz="1200" b="0" dirty="0">
              <a:solidFill>
                <a:schemeClr val="tx1"/>
              </a:solidFill>
              <a:latin typeface="Arial" charset="0"/>
            </a:endParaRPr>
          </a:p>
        </p:txBody>
      </p:sp>
      <p:sp>
        <p:nvSpPr>
          <p:cNvPr id="58370" name="Rectangle 2"/>
          <p:cNvSpPr>
            <a:spLocks noGrp="1" noRot="1" noChangeAspect="1" noChangeArrowheads="1" noTextEdit="1"/>
          </p:cNvSpPr>
          <p:nvPr>
            <p:ph type="sldImg"/>
          </p:nvPr>
        </p:nvSpPr>
        <p:spPr>
          <a:xfrm>
            <a:off x="2846388" y="519113"/>
            <a:ext cx="3533775" cy="2649537"/>
          </a:xfrm>
          <a:ln/>
        </p:spPr>
      </p:sp>
      <p:sp>
        <p:nvSpPr>
          <p:cNvPr id="58371" name="Rectangle 3"/>
          <p:cNvSpPr>
            <a:spLocks noGrp="1" noChangeArrowheads="1"/>
          </p:cNvSpPr>
          <p:nvPr>
            <p:ph type="body" idx="1"/>
          </p:nvPr>
        </p:nvSpPr>
        <p:spPr>
          <a:xfrm>
            <a:off x="1216524" y="3341764"/>
            <a:ext cx="6794765" cy="3169053"/>
          </a:xfrm>
          <a:noFill/>
          <a:ln/>
        </p:spPr>
        <p:txBody>
          <a:bodyPr lIns="92094" tIns="46047" rIns="92094" bIns="46047"/>
          <a:lstStyle/>
          <a:p>
            <a:pPr eaLnBrk="1" hangingPunct="1">
              <a:spcBef>
                <a:spcPct val="0"/>
              </a:spcBef>
            </a:pPr>
            <a:endParaRPr lang="en-US" sz="2100"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4B37348-B1D2-4862-AE02-93CEA0302607}" type="slidenum">
              <a:rPr lang="en-US" smtClean="0"/>
              <a:pPr/>
              <a:t>9</a:t>
            </a:fld>
            <a:endParaRPr lang="en-US" dirty="0" smtClean="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p>
            <a:fld id="{45D403E2-B253-4EC9-B386-E4EABC9559D6}" type="slidenum">
              <a:rPr lang="en-US" smtClean="0"/>
              <a:pPr/>
              <a:t>10</a:t>
            </a:fld>
            <a:endParaRPr lang="en-US" dirty="0" smtClean="0"/>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bwMode="gray">
      <p:bgPr>
        <a:blipFill dpi="0" rotWithShape="0">
          <a:blip r:embed="rId2"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90114" name="Rectangle 2"/>
          <p:cNvSpPr>
            <a:spLocks noGrp="1" noChangeArrowheads="1"/>
          </p:cNvSpPr>
          <p:nvPr>
            <p:ph type="ctrTitle"/>
          </p:nvPr>
        </p:nvSpPr>
        <p:spPr>
          <a:xfrm>
            <a:off x="468313" y="4581525"/>
            <a:ext cx="8064500" cy="866775"/>
          </a:xfrm>
        </p:spPr>
        <p:txBody>
          <a:bodyPr anchor="b"/>
          <a:lstStyle>
            <a:lvl1pPr>
              <a:defRPr/>
            </a:lvl1pPr>
          </a:lstStyle>
          <a:p>
            <a:r>
              <a:rPr lang="en-US"/>
              <a:t>Click to edit title style</a:t>
            </a:r>
          </a:p>
        </p:txBody>
      </p:sp>
      <p:sp>
        <p:nvSpPr>
          <p:cNvPr id="90115" name="Rectangle 3"/>
          <p:cNvSpPr>
            <a:spLocks noGrp="1" noChangeArrowheads="1"/>
          </p:cNvSpPr>
          <p:nvPr>
            <p:ph type="subTitle" idx="1"/>
          </p:nvPr>
        </p:nvSpPr>
        <p:spPr>
          <a:xfrm>
            <a:off x="468313" y="5495925"/>
            <a:ext cx="8064500" cy="685800"/>
          </a:xfrm>
        </p:spPr>
        <p:txBody>
          <a:bodyPr anchor="b"/>
          <a:lstStyle>
            <a:lvl1pPr marL="0" indent="0">
              <a:buFont typeface="Wingdings" pitchFamily="2" charset="2"/>
              <a:buNone/>
              <a:defRPr sz="3400" b="1"/>
            </a:lvl1pPr>
          </a:lstStyle>
          <a:p>
            <a:r>
              <a:rPr lang="en-US"/>
              <a:t>Click to edit subtitle style</a:t>
            </a:r>
          </a:p>
        </p:txBody>
      </p:sp>
      <p:sp>
        <p:nvSpPr>
          <p:cNvPr id="4" name="Rectangle 4"/>
          <p:cNvSpPr>
            <a:spLocks noGrp="1" noChangeArrowheads="1"/>
          </p:cNvSpPr>
          <p:nvPr>
            <p:ph type="dt" sz="quarter" idx="10"/>
          </p:nvPr>
        </p:nvSpPr>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6858000" y="6477000"/>
            <a:ext cx="2133600" cy="323850"/>
          </a:xfrm>
        </p:spPr>
        <p:txBody>
          <a:bodyPr/>
          <a:lstStyle>
            <a:lvl1pPr>
              <a:defRPr/>
            </a:lvl1pPr>
          </a:lstStyle>
          <a:p>
            <a:pPr>
              <a:defRPr/>
            </a:pPr>
            <a:fld id="{C9460984-ACF7-4C8B-9490-CACAC056AC0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24CFA9D0-D50F-40D0-91C9-B4DB358AC60D}"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05588" y="476250"/>
            <a:ext cx="2070100" cy="59055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476250"/>
            <a:ext cx="6057900" cy="59055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4C17E20F-0080-43D4-A4CE-D93F80285B36}"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395288" y="476250"/>
            <a:ext cx="8280400" cy="874713"/>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8280400" cy="233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395288" y="4044950"/>
            <a:ext cx="8280400" cy="2336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5C9C974D-A832-48AD-B032-349A720D05B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AndTx">
  <p:cSld name="Title, Ch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sz="half" idx="1"/>
          </p:nvPr>
        </p:nvSpPr>
        <p:spPr>
          <a:xfrm>
            <a:off x="457200" y="1600200"/>
            <a:ext cx="4038600" cy="4525963"/>
          </a:xfrm>
        </p:spPr>
        <p:txBody>
          <a:bodyPr/>
          <a:lstStyle/>
          <a:p>
            <a:pPr lvl="0"/>
            <a:endParaRPr lang="en-US" noProof="0" dirty="0" smtClean="0"/>
          </a:p>
        </p:txBody>
      </p:sp>
      <p:sp>
        <p:nvSpPr>
          <p:cNvPr id="4" name="Text Placeholder 3"/>
          <p:cNvSpPr>
            <a:spLocks noGrp="1"/>
          </p:cNvSpPr>
          <p:nvPr>
            <p:ph type="body"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p:spPr>
        <p:txBody>
          <a:bodyPr/>
          <a:lstStyle>
            <a:lvl1pPr>
              <a:spcBef>
                <a:spcPct val="50000"/>
              </a:spcBef>
              <a:buFont typeface="Wingdings" pitchFamily="2" charset="2"/>
              <a:buChar char="è"/>
              <a:defRPr/>
            </a:lvl1pPr>
          </a:lstStyle>
          <a:p>
            <a:pPr>
              <a:defRPr/>
            </a:pPr>
            <a:endParaRPr lang="en-US" dirty="0"/>
          </a:p>
        </p:txBody>
      </p:sp>
      <p:sp>
        <p:nvSpPr>
          <p:cNvPr id="6" name="Footer Placeholder 5"/>
          <p:cNvSpPr>
            <a:spLocks noGrp="1" noChangeArrowheads="1"/>
          </p:cNvSpPr>
          <p:nvPr>
            <p:ph type="ftr" sz="quarter" idx="11"/>
          </p:nvPr>
        </p:nvSpPr>
        <p:spPr>
          <a:xfrm>
            <a:off x="3124200" y="6245225"/>
            <a:ext cx="2895600" cy="476250"/>
          </a:xfrm>
          <a:prstGeom prst="rect">
            <a:avLst/>
          </a:prstGeom>
        </p:spPr>
        <p:txBody>
          <a:bodyPr/>
          <a:lstStyle>
            <a:lvl1pPr>
              <a:spcBef>
                <a:spcPct val="50000"/>
              </a:spcBef>
              <a:buFont typeface="Wingdings" pitchFamily="2" charset="2"/>
              <a:buChar char="è"/>
              <a:defRPr/>
            </a:lvl1pPr>
          </a:lstStyle>
          <a:p>
            <a:pPr>
              <a:defRPr/>
            </a:pPr>
            <a:endParaRPr lang="en-US" dirty="0"/>
          </a:p>
        </p:txBody>
      </p:sp>
      <p:sp>
        <p:nvSpPr>
          <p:cNvPr id="7" name="Slide Number Placeholder 6"/>
          <p:cNvSpPr>
            <a:spLocks noGrp="1" noChangeArrowheads="1"/>
          </p:cNvSpPr>
          <p:nvPr>
            <p:ph type="sldNum" sz="quarter" idx="12"/>
          </p:nvPr>
        </p:nvSpPr>
        <p:spPr>
          <a:xfrm>
            <a:off x="6553200" y="6245225"/>
            <a:ext cx="2133600" cy="476250"/>
          </a:xfrm>
          <a:prstGeom prst="rect">
            <a:avLst/>
          </a:prstGeom>
        </p:spPr>
        <p:txBody>
          <a:bodyPr/>
          <a:lstStyle>
            <a:lvl1pPr>
              <a:spcBef>
                <a:spcPct val="50000"/>
              </a:spcBef>
              <a:buFont typeface="Wingdings" pitchFamily="2" charset="2"/>
              <a:buChar char="è"/>
              <a:defRPr/>
            </a:lvl1pPr>
          </a:lstStyle>
          <a:p>
            <a:pPr>
              <a:defRPr/>
            </a:pPr>
            <a:fld id="{BC620ABA-560B-4221-B886-C7721363545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E1FE51AB-6603-4152-B5EE-087370D02C36}"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ln/>
        </p:spPr>
        <p:txBody>
          <a:bodyPr/>
          <a:lstStyle>
            <a:lvl1pPr>
              <a:defRPr/>
            </a:lvl1pPr>
          </a:lstStyle>
          <a:p>
            <a:pPr>
              <a:defRPr/>
            </a:pPr>
            <a:fld id="{680C7E77-85C6-4854-AFF2-72E14500DDDD}"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952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1688" y="1557338"/>
            <a:ext cx="4064000" cy="482441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F8A682F7-E56F-4D41-9274-9454FCD3C45A}"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ln/>
        </p:spPr>
        <p:txBody>
          <a:bodyPr/>
          <a:lstStyle>
            <a:lvl1pPr>
              <a:defRPr/>
            </a:lvl1pPr>
          </a:lstStyle>
          <a:p>
            <a:pPr>
              <a:defRPr/>
            </a:pPr>
            <a:fld id="{E0E36528-F0A9-45F0-B312-098795CAC726}"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ln/>
        </p:spPr>
        <p:txBody>
          <a:bodyPr/>
          <a:lstStyle>
            <a:lvl1pPr>
              <a:defRPr/>
            </a:lvl1pPr>
          </a:lstStyle>
          <a:p>
            <a:pPr>
              <a:defRPr/>
            </a:pPr>
            <a:fld id="{997AE9BF-0E54-4638-B1F0-B83DBCD234EA}"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ln/>
        </p:spPr>
        <p:txBody>
          <a:bodyPr/>
          <a:lstStyle>
            <a:lvl1pPr>
              <a:defRPr/>
            </a:lvl1pPr>
          </a:lstStyle>
          <a:p>
            <a:pPr>
              <a:defRPr/>
            </a:pPr>
            <a:fld id="{DEA823C7-A411-4393-8701-7F6667936D9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9C2F321E-3C5A-4139-A31F-2D4721E4F73E}"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6"/>
          <p:cNvSpPr>
            <a:spLocks noGrp="1" noChangeArrowheads="1"/>
          </p:cNvSpPr>
          <p:nvPr>
            <p:ph type="sldNum" sz="quarter" idx="12"/>
          </p:nvPr>
        </p:nvSpPr>
        <p:spPr>
          <a:ln/>
        </p:spPr>
        <p:txBody>
          <a:bodyPr/>
          <a:lstStyle>
            <a:lvl1pPr>
              <a:defRPr/>
            </a:lvl1pPr>
          </a:lstStyle>
          <a:p>
            <a:pPr>
              <a:defRPr/>
            </a:pPr>
            <a:fld id="{A883A658-8A4F-44EC-89EB-0054BC2E5433}"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invGray">
      <p:bgPr>
        <a:blipFill dpi="0" rotWithShape="0">
          <a:blip r:embed="rId15" cstate="print"/>
          <a:srcRect/>
          <a:stretch>
            <a:fillRect/>
          </a:stretch>
        </a:blipFill>
        <a:effectLst>
          <a:outerShdw dist="107763" dir="2700000" algn="ctr" rotWithShape="0">
            <a:srgbClr val="000000"/>
          </a:outerShdw>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395288" y="476250"/>
            <a:ext cx="8280400" cy="8747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title style</a:t>
            </a:r>
          </a:p>
        </p:txBody>
      </p:sp>
      <p:sp>
        <p:nvSpPr>
          <p:cNvPr id="1027" name="Rectangle 3"/>
          <p:cNvSpPr>
            <a:spLocks noGrp="1" noChangeArrowheads="1"/>
          </p:cNvSpPr>
          <p:nvPr>
            <p:ph type="body" idx="1"/>
          </p:nvPr>
        </p:nvSpPr>
        <p:spPr bwMode="auto">
          <a:xfrm>
            <a:off x="395288" y="1557338"/>
            <a:ext cx="8280400" cy="48244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		</a:t>
            </a:r>
          </a:p>
          <a:p>
            <a:pPr lvl="3"/>
            <a:r>
              <a:rPr lang="en-US" smtClean="0"/>
              <a:t>Fourth level</a:t>
            </a:r>
          </a:p>
          <a:p>
            <a:pPr lvl="4"/>
            <a:r>
              <a:rPr lang="en-US" smtClean="0"/>
              <a:t>Fifth level</a:t>
            </a:r>
          </a:p>
        </p:txBody>
      </p:sp>
      <p:sp>
        <p:nvSpPr>
          <p:cNvPr id="8909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400"/>
            </a:lvl1pPr>
          </a:lstStyle>
          <a:p>
            <a:pPr>
              <a:defRPr/>
            </a:pPr>
            <a:endParaRPr lang="en-US" dirty="0"/>
          </a:p>
        </p:txBody>
      </p:sp>
      <p:sp>
        <p:nvSpPr>
          <p:cNvPr id="8909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vl1pPr>
          </a:lstStyle>
          <a:p>
            <a:pPr>
              <a:defRPr/>
            </a:pPr>
            <a:endParaRPr lang="en-US" dirty="0"/>
          </a:p>
        </p:txBody>
      </p:sp>
      <p:sp>
        <p:nvSpPr>
          <p:cNvPr id="8909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39D2ABB1-6663-4851-BB3A-DA9858822269}"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94" r:id="rId1"/>
    <p:sldLayoutId id="2147483983" r:id="rId2"/>
    <p:sldLayoutId id="2147483984" r:id="rId3"/>
    <p:sldLayoutId id="2147483985" r:id="rId4"/>
    <p:sldLayoutId id="2147483986" r:id="rId5"/>
    <p:sldLayoutId id="2147483987" r:id="rId6"/>
    <p:sldLayoutId id="2147483988" r:id="rId7"/>
    <p:sldLayoutId id="2147483989" r:id="rId8"/>
    <p:sldLayoutId id="2147483990" r:id="rId9"/>
    <p:sldLayoutId id="2147483991" r:id="rId10"/>
    <p:sldLayoutId id="2147483992" r:id="rId11"/>
    <p:sldLayoutId id="2147483993" r:id="rId12"/>
    <p:sldLayoutId id="2147483995" r:id="rId13"/>
  </p:sldLayoutIdLst>
  <p:hf hdr="0" ftr="0" dt="0"/>
  <p:txStyles>
    <p:titleStyle>
      <a:lvl1pPr algn="l" rtl="0" eaLnBrk="0" fontAlgn="base" hangingPunct="0">
        <a:spcBef>
          <a:spcPct val="0"/>
        </a:spcBef>
        <a:spcAft>
          <a:spcPct val="0"/>
        </a:spcAft>
        <a:defRPr kumimoji="1" sz="4000" b="1">
          <a:solidFill>
            <a:schemeClr val="tx2"/>
          </a:solidFill>
          <a:latin typeface="+mj-lt"/>
          <a:ea typeface="+mj-ea"/>
          <a:cs typeface="+mj-cs"/>
        </a:defRPr>
      </a:lvl1pPr>
      <a:lvl2pPr algn="l" rtl="0" eaLnBrk="0" fontAlgn="base" hangingPunct="0">
        <a:spcBef>
          <a:spcPct val="0"/>
        </a:spcBef>
        <a:spcAft>
          <a:spcPct val="0"/>
        </a:spcAft>
        <a:defRPr kumimoji="1" sz="4000" b="1">
          <a:solidFill>
            <a:schemeClr val="tx2"/>
          </a:solidFill>
          <a:latin typeface="Arial" charset="0"/>
        </a:defRPr>
      </a:lvl2pPr>
      <a:lvl3pPr algn="l" rtl="0" eaLnBrk="0" fontAlgn="base" hangingPunct="0">
        <a:spcBef>
          <a:spcPct val="0"/>
        </a:spcBef>
        <a:spcAft>
          <a:spcPct val="0"/>
        </a:spcAft>
        <a:defRPr kumimoji="1" sz="4000" b="1">
          <a:solidFill>
            <a:schemeClr val="tx2"/>
          </a:solidFill>
          <a:latin typeface="Arial" charset="0"/>
        </a:defRPr>
      </a:lvl3pPr>
      <a:lvl4pPr algn="l" rtl="0" eaLnBrk="0" fontAlgn="base" hangingPunct="0">
        <a:spcBef>
          <a:spcPct val="0"/>
        </a:spcBef>
        <a:spcAft>
          <a:spcPct val="0"/>
        </a:spcAft>
        <a:defRPr kumimoji="1" sz="4000" b="1">
          <a:solidFill>
            <a:schemeClr val="tx2"/>
          </a:solidFill>
          <a:latin typeface="Arial" charset="0"/>
        </a:defRPr>
      </a:lvl4pPr>
      <a:lvl5pPr algn="l" rtl="0" eaLnBrk="0" fontAlgn="base" hangingPunct="0">
        <a:spcBef>
          <a:spcPct val="0"/>
        </a:spcBef>
        <a:spcAft>
          <a:spcPct val="0"/>
        </a:spcAft>
        <a:defRPr kumimoji="1" sz="4000" b="1">
          <a:solidFill>
            <a:schemeClr val="tx2"/>
          </a:solidFill>
          <a:latin typeface="Arial" charset="0"/>
        </a:defRPr>
      </a:lvl5pPr>
      <a:lvl6pPr marL="457200" algn="l" rtl="0" eaLnBrk="0" fontAlgn="base" hangingPunct="0">
        <a:spcBef>
          <a:spcPct val="0"/>
        </a:spcBef>
        <a:spcAft>
          <a:spcPct val="0"/>
        </a:spcAft>
        <a:defRPr kumimoji="1" sz="4000" b="1">
          <a:solidFill>
            <a:schemeClr val="tx2"/>
          </a:solidFill>
          <a:latin typeface="Arial" charset="0"/>
        </a:defRPr>
      </a:lvl6pPr>
      <a:lvl7pPr marL="914400" algn="l" rtl="0" eaLnBrk="0" fontAlgn="base" hangingPunct="0">
        <a:spcBef>
          <a:spcPct val="0"/>
        </a:spcBef>
        <a:spcAft>
          <a:spcPct val="0"/>
        </a:spcAft>
        <a:defRPr kumimoji="1" sz="4000" b="1">
          <a:solidFill>
            <a:schemeClr val="tx2"/>
          </a:solidFill>
          <a:latin typeface="Arial" charset="0"/>
        </a:defRPr>
      </a:lvl7pPr>
      <a:lvl8pPr marL="1371600" algn="l" rtl="0" eaLnBrk="0" fontAlgn="base" hangingPunct="0">
        <a:spcBef>
          <a:spcPct val="0"/>
        </a:spcBef>
        <a:spcAft>
          <a:spcPct val="0"/>
        </a:spcAft>
        <a:defRPr kumimoji="1" sz="4000" b="1">
          <a:solidFill>
            <a:schemeClr val="tx2"/>
          </a:solidFill>
          <a:latin typeface="Arial" charset="0"/>
        </a:defRPr>
      </a:lvl8pPr>
      <a:lvl9pPr marL="1828800" algn="l" rtl="0" eaLnBrk="0" fontAlgn="base" hangingPunct="0">
        <a:spcBef>
          <a:spcPct val="0"/>
        </a:spcBef>
        <a:spcAft>
          <a:spcPct val="0"/>
        </a:spcAft>
        <a:defRPr kumimoji="1" sz="4000" b="1">
          <a:solidFill>
            <a:schemeClr val="tx2"/>
          </a:solidFill>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itchFamily="2" charset="2"/>
        <a:buChar char="n"/>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lr>
          <a:schemeClr val="hlink"/>
        </a:buClr>
        <a:buSzPct val="75000"/>
        <a:buFont typeface="Wingdings" pitchFamily="2" charset="2"/>
        <a:buChar char="n"/>
        <a:defRPr kumimoji="1" sz="2800">
          <a:solidFill>
            <a:schemeClr val="tx1"/>
          </a:solidFill>
          <a:latin typeface="+mn-lt"/>
        </a:defRPr>
      </a:lvl2pPr>
      <a:lvl3pPr marL="1143000" indent="-228600" algn="l" rtl="0" eaLnBrk="0" fontAlgn="base" hangingPunct="0">
        <a:spcBef>
          <a:spcPct val="20000"/>
        </a:spcBef>
        <a:spcAft>
          <a:spcPct val="0"/>
        </a:spcAft>
        <a:buClr>
          <a:schemeClr val="hlink"/>
        </a:buClr>
        <a:buSzPct val="75000"/>
        <a:buFont typeface="Wingdings" pitchFamily="2" charset="2"/>
        <a:buChar char="n"/>
        <a:defRPr kumimoji="1" sz="2400">
          <a:solidFill>
            <a:schemeClr val="tx1"/>
          </a:solidFill>
          <a:latin typeface="+mn-lt"/>
        </a:defRPr>
      </a:lvl3pPr>
      <a:lvl4pPr marL="1600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4pPr>
      <a:lvl5pPr marL="20574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5pPr>
      <a:lvl6pPr marL="25146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6pPr>
      <a:lvl7pPr marL="29718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7pPr>
      <a:lvl8pPr marL="34290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8pPr>
      <a:lvl9pPr marL="3886200" indent="-228600" algn="l" rtl="0" eaLnBrk="0" fontAlgn="base" hangingPunct="0">
        <a:spcBef>
          <a:spcPct val="20000"/>
        </a:spcBef>
        <a:spcAft>
          <a:spcPct val="0"/>
        </a:spcAft>
        <a:buClr>
          <a:schemeClr val="hlink"/>
        </a:buClr>
        <a:buSzPct val="75000"/>
        <a:buFont typeface="Wingdings" pitchFamily="2" charset="2"/>
        <a:buChar char="n"/>
        <a:defRPr kumimoji="1"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e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Picture 382.jpg"/>
          <p:cNvPicPr>
            <a:picLocks noChangeAspect="1"/>
          </p:cNvPicPr>
          <p:nvPr/>
        </p:nvPicPr>
        <p:blipFill>
          <a:blip r:embed="rId3" cstate="print"/>
          <a:srcRect b="37574"/>
          <a:stretch>
            <a:fillRect/>
          </a:stretch>
        </p:blipFill>
        <p:spPr>
          <a:xfrm>
            <a:off x="4572000" y="4648200"/>
            <a:ext cx="4233699" cy="1981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5" name="Picture 14" descr="Picture 419.jpg"/>
          <p:cNvPicPr>
            <a:picLocks noChangeAspect="1"/>
          </p:cNvPicPr>
          <p:nvPr/>
        </p:nvPicPr>
        <p:blipFill>
          <a:blip r:embed="rId4" cstate="print"/>
          <a:stretch>
            <a:fillRect/>
          </a:stretch>
        </p:blipFill>
        <p:spPr>
          <a:xfrm>
            <a:off x="533400" y="3886200"/>
            <a:ext cx="3657600" cy="2741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3" name="Picture 22" descr="Picture 371.jpg"/>
          <p:cNvPicPr>
            <a:picLocks noChangeAspect="1"/>
          </p:cNvPicPr>
          <p:nvPr/>
        </p:nvPicPr>
        <p:blipFill>
          <a:blip r:embed="rId5" cstate="print"/>
          <a:stretch>
            <a:fillRect/>
          </a:stretch>
        </p:blipFill>
        <p:spPr>
          <a:xfrm>
            <a:off x="4343400" y="1524000"/>
            <a:ext cx="3927774" cy="294432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2" name="Text Box 11"/>
          <p:cNvSpPr txBox="1">
            <a:spLocks noChangeArrowheads="1"/>
          </p:cNvSpPr>
          <p:nvPr/>
        </p:nvSpPr>
        <p:spPr bwMode="auto">
          <a:xfrm>
            <a:off x="5791200" y="2057400"/>
            <a:ext cx="1752600" cy="261938"/>
          </a:xfrm>
          <a:prstGeom prst="rect">
            <a:avLst/>
          </a:prstGeom>
          <a:solidFill>
            <a:srgbClr val="FFFFFF">
              <a:alpha val="48627"/>
            </a:srgbClr>
          </a:solidFill>
          <a:ln w="12700" cap="sq">
            <a:noFill/>
            <a:miter lim="800000"/>
            <a:headEnd type="none" w="sm" len="sm"/>
            <a:tailEnd type="none" w="sm" len="sm"/>
          </a:ln>
        </p:spPr>
        <p:txBody>
          <a:bodyPr>
            <a:spAutoFit/>
          </a:bodyPr>
          <a:lstStyle/>
          <a:p>
            <a:pPr algn="ctr"/>
            <a:r>
              <a:rPr lang="en-US" sz="1100" b="1" dirty="0" smtClean="0">
                <a:solidFill>
                  <a:schemeClr val="bg2"/>
                </a:solidFill>
                <a:latin typeface="Arial" charset="0"/>
              </a:rPr>
              <a:t>Paloma Creek South</a:t>
            </a:r>
            <a:endParaRPr lang="en-US" sz="1100" b="1" dirty="0">
              <a:solidFill>
                <a:schemeClr val="bg2"/>
              </a:solidFill>
              <a:latin typeface="Arial" charset="0"/>
            </a:endParaRPr>
          </a:p>
        </p:txBody>
      </p:sp>
      <p:sp>
        <p:nvSpPr>
          <p:cNvPr id="13" name="Text Box 11"/>
          <p:cNvSpPr txBox="1">
            <a:spLocks noChangeArrowheads="1"/>
          </p:cNvSpPr>
          <p:nvPr/>
        </p:nvSpPr>
        <p:spPr bwMode="auto">
          <a:xfrm>
            <a:off x="838200" y="6172200"/>
            <a:ext cx="1752600" cy="261938"/>
          </a:xfrm>
          <a:prstGeom prst="rect">
            <a:avLst/>
          </a:prstGeom>
          <a:solidFill>
            <a:srgbClr val="FFFFFF">
              <a:alpha val="48627"/>
            </a:srgbClr>
          </a:solidFill>
          <a:ln w="12700" cap="sq">
            <a:noFill/>
            <a:miter lim="800000"/>
            <a:headEnd type="none" w="sm" len="sm"/>
            <a:tailEnd type="none" w="sm" len="sm"/>
          </a:ln>
        </p:spPr>
        <p:txBody>
          <a:bodyPr>
            <a:spAutoFit/>
          </a:bodyPr>
          <a:lstStyle/>
          <a:p>
            <a:pPr algn="ctr"/>
            <a:r>
              <a:rPr lang="en-US" sz="1100" b="1" dirty="0" smtClean="0">
                <a:solidFill>
                  <a:schemeClr val="bg2"/>
                </a:solidFill>
                <a:latin typeface="Arial" charset="0"/>
              </a:rPr>
              <a:t>Lantana - Bellaire</a:t>
            </a:r>
            <a:endParaRPr lang="en-US" sz="1100" b="1" dirty="0">
              <a:solidFill>
                <a:schemeClr val="bg2"/>
              </a:solidFill>
              <a:latin typeface="Arial" charset="0"/>
            </a:endParaRPr>
          </a:p>
        </p:txBody>
      </p:sp>
      <p:sp>
        <p:nvSpPr>
          <p:cNvPr id="14" name="Text Box 11"/>
          <p:cNvSpPr txBox="1">
            <a:spLocks noChangeArrowheads="1"/>
          </p:cNvSpPr>
          <p:nvPr/>
        </p:nvSpPr>
        <p:spPr bwMode="auto">
          <a:xfrm>
            <a:off x="5257800" y="4876800"/>
            <a:ext cx="1752600" cy="430887"/>
          </a:xfrm>
          <a:prstGeom prst="rect">
            <a:avLst/>
          </a:prstGeom>
          <a:solidFill>
            <a:srgbClr val="FFFFFF">
              <a:alpha val="48627"/>
            </a:srgbClr>
          </a:solidFill>
          <a:ln w="12700" cap="sq">
            <a:noFill/>
            <a:miter lim="800000"/>
            <a:headEnd type="none" w="sm" len="sm"/>
            <a:tailEnd type="none" w="sm" len="sm"/>
          </a:ln>
        </p:spPr>
        <p:txBody>
          <a:bodyPr>
            <a:spAutoFit/>
          </a:bodyPr>
          <a:lstStyle/>
          <a:p>
            <a:pPr algn="ctr"/>
            <a:r>
              <a:rPr lang="en-US" sz="1100" b="1" dirty="0" smtClean="0">
                <a:solidFill>
                  <a:schemeClr val="bg2"/>
                </a:solidFill>
                <a:latin typeface="Arial" charset="0"/>
              </a:rPr>
              <a:t>New Cross Oaks Elementary</a:t>
            </a:r>
            <a:endParaRPr lang="en-US" sz="1100" b="1" dirty="0">
              <a:solidFill>
                <a:schemeClr val="bg2"/>
              </a:solidFill>
              <a:latin typeface="Arial" charset="0"/>
            </a:endParaRPr>
          </a:p>
        </p:txBody>
      </p:sp>
      <p:pic>
        <p:nvPicPr>
          <p:cNvPr id="8" name="Picture 36" descr="MPj04265620000[1]"/>
          <p:cNvPicPr>
            <a:picLocks noChangeAspect="1" noChangeArrowheads="1"/>
          </p:cNvPicPr>
          <p:nvPr/>
        </p:nvPicPr>
        <p:blipFill>
          <a:blip r:embed="rId6" cstate="print"/>
          <a:srcRect/>
          <a:stretch>
            <a:fillRect/>
          </a:stretch>
        </p:blipFill>
        <p:spPr bwMode="auto">
          <a:xfrm>
            <a:off x="3886200" y="4953000"/>
            <a:ext cx="1143000" cy="1143000"/>
          </a:xfrm>
          <a:prstGeom prst="rect">
            <a:avLst/>
          </a:prstGeom>
          <a:noFill/>
          <a:ln w="6350">
            <a:solidFill>
              <a:srgbClr val="000000"/>
            </a:solidFill>
            <a:miter lim="800000"/>
            <a:headEnd/>
            <a:tailEnd/>
          </a:ln>
        </p:spPr>
      </p:pic>
      <p:pic>
        <p:nvPicPr>
          <p:cNvPr id="6" name="Picture 32" descr="MPj04090450000[1]"/>
          <p:cNvPicPr>
            <a:picLocks noChangeAspect="1" noChangeArrowheads="1"/>
          </p:cNvPicPr>
          <p:nvPr/>
        </p:nvPicPr>
        <p:blipFill>
          <a:blip r:embed="rId7" cstate="print"/>
          <a:srcRect/>
          <a:stretch>
            <a:fillRect/>
          </a:stretch>
        </p:blipFill>
        <p:spPr bwMode="auto">
          <a:xfrm>
            <a:off x="7391400" y="3657600"/>
            <a:ext cx="1524000" cy="1217613"/>
          </a:xfrm>
          <a:prstGeom prst="rect">
            <a:avLst/>
          </a:prstGeom>
          <a:noFill/>
          <a:ln w="6350">
            <a:solidFill>
              <a:srgbClr val="000000"/>
            </a:solidFill>
            <a:miter lim="800000"/>
            <a:headEnd/>
            <a:tailEnd/>
          </a:ln>
        </p:spPr>
      </p:pic>
      <p:pic>
        <p:nvPicPr>
          <p:cNvPr id="7" name="Picture 33" descr="MPj04090480000[1]"/>
          <p:cNvPicPr>
            <a:picLocks noChangeAspect="1" noChangeArrowheads="1"/>
          </p:cNvPicPr>
          <p:nvPr/>
        </p:nvPicPr>
        <p:blipFill>
          <a:blip r:embed="rId8" cstate="print"/>
          <a:srcRect/>
          <a:stretch>
            <a:fillRect/>
          </a:stretch>
        </p:blipFill>
        <p:spPr bwMode="auto">
          <a:xfrm>
            <a:off x="838200" y="2819400"/>
            <a:ext cx="1981200" cy="1319213"/>
          </a:xfrm>
          <a:prstGeom prst="rect">
            <a:avLst/>
          </a:prstGeom>
          <a:noFill/>
          <a:ln w="6350">
            <a:solidFill>
              <a:srgbClr val="000000"/>
            </a:solidFill>
            <a:miter lim="800000"/>
            <a:headEnd/>
            <a:tailEnd/>
          </a:ln>
        </p:spPr>
      </p:pic>
      <p:sp>
        <p:nvSpPr>
          <p:cNvPr id="16" name="Text Box 4"/>
          <p:cNvSpPr txBox="1">
            <a:spLocks noChangeArrowheads="1"/>
          </p:cNvSpPr>
          <p:nvPr/>
        </p:nvSpPr>
        <p:spPr bwMode="auto">
          <a:xfrm>
            <a:off x="1524000" y="457200"/>
            <a:ext cx="7086600" cy="584200"/>
          </a:xfrm>
          <a:prstGeom prst="rect">
            <a:avLst/>
          </a:prstGeom>
          <a:noFill/>
          <a:ln w="12700" cap="sq">
            <a:noFill/>
            <a:miter lim="800000"/>
            <a:headEnd type="none" w="sm" len="sm"/>
            <a:tailEnd type="none" w="sm" len="sm"/>
          </a:ln>
        </p:spPr>
        <p:txBody>
          <a:bodyPr>
            <a:spAutoFit/>
          </a:bodyPr>
          <a:lstStyle/>
          <a:p>
            <a:pPr eaLnBrk="0" hangingPunct="0"/>
            <a:r>
              <a:rPr lang="en-US" sz="3200" b="1" dirty="0">
                <a:latin typeface="Arial" charset="0"/>
              </a:rPr>
              <a:t>Denton Independent School District</a:t>
            </a:r>
          </a:p>
        </p:txBody>
      </p:sp>
      <p:pic>
        <p:nvPicPr>
          <p:cNvPr id="17" name="Picture 19" descr="DISD LOGO"/>
          <p:cNvPicPr>
            <a:picLocks noChangeAspect="1" noChangeArrowheads="1"/>
          </p:cNvPicPr>
          <p:nvPr/>
        </p:nvPicPr>
        <p:blipFill>
          <a:blip r:embed="rId9" cstate="print"/>
          <a:srcRect/>
          <a:stretch>
            <a:fillRect/>
          </a:stretch>
        </p:blipFill>
        <p:spPr bwMode="auto">
          <a:xfrm>
            <a:off x="304800" y="304800"/>
            <a:ext cx="838200" cy="990600"/>
          </a:xfrm>
          <a:prstGeom prst="rect">
            <a:avLst/>
          </a:prstGeom>
          <a:solidFill>
            <a:srgbClr val="F5F509"/>
          </a:solidFill>
          <a:ln w="3175">
            <a:noFill/>
            <a:miter lim="800000"/>
            <a:headEnd/>
            <a:tailEnd/>
          </a:ln>
        </p:spPr>
      </p:pic>
      <p:sp>
        <p:nvSpPr>
          <p:cNvPr id="18" name="TextBox 25"/>
          <p:cNvSpPr txBox="1">
            <a:spLocks noChangeArrowheads="1"/>
          </p:cNvSpPr>
          <p:nvPr/>
        </p:nvSpPr>
        <p:spPr bwMode="auto">
          <a:xfrm>
            <a:off x="381000" y="1752600"/>
            <a:ext cx="3416300" cy="892175"/>
          </a:xfrm>
          <a:prstGeom prst="rect">
            <a:avLst/>
          </a:prstGeom>
          <a:noFill/>
          <a:ln w="9525">
            <a:noFill/>
            <a:miter lim="800000"/>
            <a:headEnd/>
            <a:tailEnd/>
          </a:ln>
        </p:spPr>
        <p:txBody>
          <a:bodyPr wrap="none">
            <a:spAutoFit/>
          </a:bodyPr>
          <a:lstStyle/>
          <a:p>
            <a:pPr algn="ctr" eaLnBrk="0" hangingPunct="0"/>
            <a:r>
              <a:rPr lang="en-US" sz="2000" b="1" dirty="0">
                <a:latin typeface="Arial" charset="0"/>
              </a:rPr>
              <a:t>Residential Growth Report</a:t>
            </a:r>
          </a:p>
          <a:p>
            <a:pPr algn="ctr" eaLnBrk="0" hangingPunct="0"/>
            <a:r>
              <a:rPr lang="en-US" sz="2000" b="1" dirty="0" smtClean="0">
                <a:latin typeface="Arial" charset="0"/>
              </a:rPr>
              <a:t>2nd </a:t>
            </a:r>
            <a:r>
              <a:rPr lang="en-US" sz="2000" b="1" dirty="0">
                <a:latin typeface="Arial" charset="0"/>
              </a:rPr>
              <a:t>Quarter </a:t>
            </a:r>
            <a:r>
              <a:rPr lang="en-US" sz="2000" b="1" dirty="0" smtClean="0">
                <a:latin typeface="Arial" charset="0"/>
              </a:rPr>
              <a:t>2010</a:t>
            </a:r>
            <a:endParaRPr lang="en-US" sz="2000" b="1" dirty="0">
              <a:latin typeface="Arial" charset="0"/>
            </a:endParaRPr>
          </a:p>
          <a:p>
            <a:pPr algn="ctr" eaLnBrk="0" hangingPunct="0"/>
            <a:r>
              <a:rPr lang="en-US" sz="1000" b="1" dirty="0" smtClean="0">
                <a:latin typeface="Arial" charset="0"/>
              </a:rPr>
              <a:t>August 10, 2010</a:t>
            </a:r>
            <a:endParaRPr lang="en-US" sz="1000" b="1" dirty="0">
              <a:latin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2"/>
          </p:nvPr>
        </p:nvSpPr>
        <p:spPr>
          <a:noFill/>
        </p:spPr>
        <p:txBody>
          <a:bodyPr/>
          <a:lstStyle/>
          <a:p>
            <a:fld id="{1A9EC3A0-7588-4B30-AB46-418E5ABB9F1D}" type="slidenum">
              <a:rPr lang="en-US" smtClean="0"/>
              <a:pPr/>
              <a:t>10</a:t>
            </a:fld>
            <a:endParaRPr lang="en-US" dirty="0" smtClean="0"/>
          </a:p>
        </p:txBody>
      </p:sp>
      <p:sp>
        <p:nvSpPr>
          <p:cNvPr id="12291" name="Rectangle 2"/>
          <p:cNvSpPr>
            <a:spLocks noGrp="1" noChangeArrowheads="1"/>
          </p:cNvSpPr>
          <p:nvPr>
            <p:ph type="title" idx="4294967295"/>
          </p:nvPr>
        </p:nvSpPr>
        <p:spPr>
          <a:xfrm>
            <a:off x="304800" y="381000"/>
            <a:ext cx="8280400" cy="874713"/>
          </a:xfrm>
        </p:spPr>
        <p:txBody>
          <a:bodyPr/>
          <a:lstStyle/>
          <a:p>
            <a:r>
              <a:rPr lang="en-US" sz="3200" dirty="0" smtClean="0">
                <a:solidFill>
                  <a:schemeClr val="bg2"/>
                </a:solidFill>
                <a:latin typeface="Calibri" pitchFamily="34" charset="0"/>
              </a:rPr>
              <a:t>DFW School Districts by New Home Activity</a:t>
            </a:r>
          </a:p>
        </p:txBody>
      </p:sp>
      <p:sp>
        <p:nvSpPr>
          <p:cNvPr id="12292" name="Rectangle 4"/>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12293" name="TextBox 11"/>
          <p:cNvSpPr txBox="1">
            <a:spLocks noChangeArrowheads="1"/>
          </p:cNvSpPr>
          <p:nvPr/>
        </p:nvSpPr>
        <p:spPr bwMode="auto">
          <a:xfrm>
            <a:off x="5410200" y="1676400"/>
            <a:ext cx="3352800" cy="2308324"/>
          </a:xfrm>
          <a:prstGeom prst="rect">
            <a:avLst/>
          </a:prstGeom>
          <a:noFill/>
          <a:ln w="9525">
            <a:noFill/>
            <a:miter lim="800000"/>
            <a:headEnd/>
            <a:tailEnd/>
          </a:ln>
        </p:spPr>
        <p:txBody>
          <a:bodyPr>
            <a:spAutoFit/>
          </a:bodyPr>
          <a:lstStyle/>
          <a:p>
            <a:r>
              <a:rPr lang="en-US" i="1" dirty="0">
                <a:solidFill>
                  <a:schemeClr val="bg2"/>
                </a:solidFill>
                <a:latin typeface="Calibri" pitchFamily="34" charset="0"/>
              </a:rPr>
              <a:t>Denton ISD’s new home market </a:t>
            </a:r>
            <a:r>
              <a:rPr lang="en-US" i="1" dirty="0" smtClean="0">
                <a:solidFill>
                  <a:schemeClr val="bg2"/>
                </a:solidFill>
                <a:latin typeface="Calibri" pitchFamily="34" charset="0"/>
              </a:rPr>
              <a:t>produced </a:t>
            </a:r>
            <a:r>
              <a:rPr lang="en-US" i="1" dirty="0">
                <a:solidFill>
                  <a:schemeClr val="bg2"/>
                </a:solidFill>
                <a:latin typeface="Calibri" pitchFamily="34" charset="0"/>
              </a:rPr>
              <a:t>3rd </a:t>
            </a:r>
            <a:r>
              <a:rPr lang="en-US" i="1" dirty="0" smtClean="0">
                <a:solidFill>
                  <a:schemeClr val="bg2"/>
                </a:solidFill>
                <a:latin typeface="Calibri" pitchFamily="34" charset="0"/>
              </a:rPr>
              <a:t>most </a:t>
            </a:r>
            <a:r>
              <a:rPr lang="en-US" i="1" dirty="0">
                <a:solidFill>
                  <a:schemeClr val="bg2"/>
                </a:solidFill>
                <a:latin typeface="Calibri" pitchFamily="34" charset="0"/>
              </a:rPr>
              <a:t>annual </a:t>
            </a:r>
            <a:r>
              <a:rPr lang="en-US" i="1" dirty="0" smtClean="0">
                <a:solidFill>
                  <a:schemeClr val="bg2"/>
                </a:solidFill>
                <a:latin typeface="Calibri" pitchFamily="34" charset="0"/>
              </a:rPr>
              <a:t>starts </a:t>
            </a:r>
            <a:r>
              <a:rPr lang="en-US" i="1" dirty="0">
                <a:solidFill>
                  <a:schemeClr val="bg2"/>
                </a:solidFill>
                <a:latin typeface="Calibri" pitchFamily="34" charset="0"/>
              </a:rPr>
              <a:t>among Dallas-Ft. Worth school districts </a:t>
            </a:r>
            <a:r>
              <a:rPr lang="en-US" i="1" dirty="0" smtClean="0">
                <a:solidFill>
                  <a:schemeClr val="bg2"/>
                </a:solidFill>
                <a:latin typeface="Calibri" pitchFamily="34" charset="0"/>
              </a:rPr>
              <a:t>from 3Q09-2Q10</a:t>
            </a:r>
            <a:endParaRPr lang="en-US" i="1" dirty="0">
              <a:solidFill>
                <a:schemeClr val="bg2"/>
              </a:solidFill>
              <a:latin typeface="Calibri" pitchFamily="34" charset="0"/>
            </a:endParaRPr>
          </a:p>
        </p:txBody>
      </p:sp>
      <p:graphicFrame>
        <p:nvGraphicFramePr>
          <p:cNvPr id="8" name="Table 7"/>
          <p:cNvGraphicFramePr>
            <a:graphicFrameLocks noGrp="1"/>
          </p:cNvGraphicFramePr>
          <p:nvPr/>
        </p:nvGraphicFramePr>
        <p:xfrm>
          <a:off x="457200" y="1600206"/>
          <a:ext cx="4171262" cy="4571994"/>
        </p:xfrm>
        <a:graphic>
          <a:graphicData uri="http://schemas.openxmlformats.org/drawingml/2006/table">
            <a:tbl>
              <a:tblPr>
                <a:tableStyleId>{284E427A-3D55-4303-BF80-6455036E1DE7}</a:tableStyleId>
              </a:tblPr>
              <a:tblGrid>
                <a:gridCol w="425450"/>
                <a:gridCol w="2237773"/>
                <a:gridCol w="1508039"/>
              </a:tblGrid>
              <a:tr h="217714">
                <a:tc>
                  <a:txBody>
                    <a:bodyPr/>
                    <a:lstStyle/>
                    <a:p>
                      <a:pPr algn="ctr" fontAlgn="b"/>
                      <a:r>
                        <a:rPr lang="en-US" sz="1200" b="1" u="none" strike="noStrike" dirty="0"/>
                        <a:t>Rank</a:t>
                      </a:r>
                      <a:endParaRPr lang="en-US" sz="1200" b="1" i="0" u="none" strike="noStrike" dirty="0">
                        <a:latin typeface="Calibri"/>
                      </a:endParaRPr>
                    </a:p>
                  </a:txBody>
                  <a:tcPr marL="9525" marR="9525" marT="9525" marB="0" anchor="b"/>
                </a:tc>
                <a:tc>
                  <a:txBody>
                    <a:bodyPr/>
                    <a:lstStyle/>
                    <a:p>
                      <a:pPr algn="ctr" fontAlgn="b"/>
                      <a:r>
                        <a:rPr lang="en-US" sz="1200" b="1" u="none" strike="noStrike" dirty="0"/>
                        <a:t>ISD</a:t>
                      </a:r>
                      <a:endParaRPr lang="en-US" sz="1200" b="1" i="0" u="none" strike="noStrike" dirty="0">
                        <a:latin typeface="Calibri"/>
                      </a:endParaRPr>
                    </a:p>
                  </a:txBody>
                  <a:tcPr marL="9525" marR="9525" marT="9525" marB="0" anchor="b"/>
                </a:tc>
                <a:tc>
                  <a:txBody>
                    <a:bodyPr/>
                    <a:lstStyle/>
                    <a:p>
                      <a:pPr algn="ctr" fontAlgn="b"/>
                      <a:r>
                        <a:rPr lang="en-US" sz="1200" b="1" u="none" strike="noStrike" dirty="0"/>
                        <a:t>3Q09-2Q10 Starts</a:t>
                      </a:r>
                      <a:endParaRPr lang="en-US" sz="1200" b="1" i="0" u="none" strike="noStrike" dirty="0">
                        <a:latin typeface="Calibri"/>
                      </a:endParaRPr>
                    </a:p>
                  </a:txBody>
                  <a:tcPr marL="9525" marR="9525" marT="9525" marB="0" anchor="b"/>
                </a:tc>
              </a:tr>
              <a:tr h="217714">
                <a:tc>
                  <a:txBody>
                    <a:bodyPr/>
                    <a:lstStyle/>
                    <a:p>
                      <a:pPr algn="ctr" fontAlgn="b"/>
                      <a:r>
                        <a:rPr lang="en-US" sz="1200" u="none" strike="noStrike" dirty="0"/>
                        <a:t>1</a:t>
                      </a:r>
                      <a:endParaRPr lang="en-US" sz="1200" b="1" i="0" u="none" strike="noStrike" dirty="0">
                        <a:latin typeface="Calibri"/>
                      </a:endParaRPr>
                    </a:p>
                  </a:txBody>
                  <a:tcPr marL="9525" marR="9525" marT="9525" marB="0" anchor="b"/>
                </a:tc>
                <a:tc>
                  <a:txBody>
                    <a:bodyPr/>
                    <a:lstStyle/>
                    <a:p>
                      <a:pPr algn="ctr" fontAlgn="b"/>
                      <a:r>
                        <a:rPr lang="en-US" sz="1200" u="none" strike="noStrike" dirty="0"/>
                        <a:t>Frisco</a:t>
                      </a:r>
                      <a:endParaRPr lang="en-US" sz="1200" b="0" i="0" u="none" strike="noStrike" dirty="0">
                        <a:latin typeface="Calibri"/>
                      </a:endParaRPr>
                    </a:p>
                  </a:txBody>
                  <a:tcPr marL="9525" marR="9525" marT="9525" marB="0" anchor="b"/>
                </a:tc>
                <a:tc>
                  <a:txBody>
                    <a:bodyPr/>
                    <a:lstStyle/>
                    <a:p>
                      <a:pPr algn="ctr" fontAlgn="b"/>
                      <a:r>
                        <a:rPr lang="en-US" sz="1200" u="none" strike="noStrike" dirty="0"/>
                        <a:t>1982</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2</a:t>
                      </a:r>
                      <a:endParaRPr lang="en-US" sz="1200" b="1" i="0" u="none" strike="noStrike" dirty="0">
                        <a:latin typeface="Calibri"/>
                      </a:endParaRPr>
                    </a:p>
                  </a:txBody>
                  <a:tcPr marL="9525" marR="9525" marT="9525" marB="0" anchor="b"/>
                </a:tc>
                <a:tc>
                  <a:txBody>
                    <a:bodyPr/>
                    <a:lstStyle/>
                    <a:p>
                      <a:pPr algn="ctr" fontAlgn="b"/>
                      <a:r>
                        <a:rPr lang="en-US" sz="1200" u="none" strike="noStrike" dirty="0"/>
                        <a:t>Northwest</a:t>
                      </a:r>
                      <a:endParaRPr lang="en-US" sz="1200" b="0" i="0" u="none" strike="noStrike" dirty="0">
                        <a:latin typeface="Calibri"/>
                      </a:endParaRPr>
                    </a:p>
                  </a:txBody>
                  <a:tcPr marL="9525" marR="9525" marT="9525" marB="0" anchor="b"/>
                </a:tc>
                <a:tc>
                  <a:txBody>
                    <a:bodyPr/>
                    <a:lstStyle/>
                    <a:p>
                      <a:pPr algn="ctr" fontAlgn="b"/>
                      <a:r>
                        <a:rPr lang="en-US" sz="1200" u="none" strike="noStrike" dirty="0"/>
                        <a:t>1566</a:t>
                      </a:r>
                      <a:endParaRPr lang="en-US" sz="1200" b="0" i="0" u="none" strike="noStrike" dirty="0">
                        <a:latin typeface="Calibri"/>
                      </a:endParaRPr>
                    </a:p>
                  </a:txBody>
                  <a:tcPr marL="9525" marR="9525" marT="9525" marB="0" anchor="b"/>
                </a:tc>
              </a:tr>
              <a:tr h="217714">
                <a:tc>
                  <a:txBody>
                    <a:bodyPr/>
                    <a:lstStyle/>
                    <a:p>
                      <a:pPr algn="ctr" fontAlgn="b"/>
                      <a:r>
                        <a:rPr lang="en-US" sz="1200" b="1" u="none" strike="noStrike" dirty="0"/>
                        <a:t>3</a:t>
                      </a:r>
                      <a:endParaRPr lang="en-US" sz="1200" b="1" i="0" u="none" strike="noStrike" dirty="0">
                        <a:latin typeface="Calibri"/>
                      </a:endParaRPr>
                    </a:p>
                  </a:txBody>
                  <a:tcPr marL="9525" marR="9525" marT="9525" marB="0" anchor="b">
                    <a:solidFill>
                      <a:srgbClr val="F7FFF7"/>
                    </a:solidFill>
                  </a:tcPr>
                </a:tc>
                <a:tc>
                  <a:txBody>
                    <a:bodyPr/>
                    <a:lstStyle/>
                    <a:p>
                      <a:pPr algn="ctr" fontAlgn="b"/>
                      <a:r>
                        <a:rPr lang="en-US" sz="1200" b="1" u="none" strike="noStrike" dirty="0"/>
                        <a:t>Denton</a:t>
                      </a:r>
                      <a:endParaRPr lang="en-US" sz="1200" b="1" i="0" u="none" strike="noStrike" dirty="0">
                        <a:latin typeface="Calibri"/>
                      </a:endParaRPr>
                    </a:p>
                  </a:txBody>
                  <a:tcPr marL="9525" marR="9525" marT="9525" marB="0" anchor="b">
                    <a:solidFill>
                      <a:srgbClr val="F7FFF7"/>
                    </a:solidFill>
                  </a:tcPr>
                </a:tc>
                <a:tc>
                  <a:txBody>
                    <a:bodyPr/>
                    <a:lstStyle/>
                    <a:p>
                      <a:pPr algn="ctr" fontAlgn="b"/>
                      <a:r>
                        <a:rPr lang="en-US" sz="1200" b="1" u="none" strike="noStrike" dirty="0" smtClean="0"/>
                        <a:t>1026</a:t>
                      </a:r>
                      <a:endParaRPr lang="en-US" sz="1200" b="1" i="0" u="none" strike="noStrike" dirty="0">
                        <a:latin typeface="Calibri"/>
                      </a:endParaRPr>
                    </a:p>
                  </a:txBody>
                  <a:tcPr marL="9525" marR="9525" marT="9525" marB="0" anchor="b">
                    <a:solidFill>
                      <a:srgbClr val="F7FFF7"/>
                    </a:solidFill>
                  </a:tcPr>
                </a:tc>
              </a:tr>
              <a:tr h="217714">
                <a:tc>
                  <a:txBody>
                    <a:bodyPr/>
                    <a:lstStyle/>
                    <a:p>
                      <a:pPr algn="ctr" fontAlgn="b"/>
                      <a:r>
                        <a:rPr lang="en-US" sz="1200" u="none" strike="noStrike" dirty="0"/>
                        <a:t>4</a:t>
                      </a:r>
                      <a:endParaRPr lang="en-US" sz="1200" b="1" i="0" u="none" strike="noStrike" dirty="0">
                        <a:latin typeface="Calibri"/>
                      </a:endParaRPr>
                    </a:p>
                  </a:txBody>
                  <a:tcPr marL="9525" marR="9525" marT="9525" marB="0" anchor="b"/>
                </a:tc>
                <a:tc>
                  <a:txBody>
                    <a:bodyPr/>
                    <a:lstStyle/>
                    <a:p>
                      <a:pPr algn="ctr" fontAlgn="b"/>
                      <a:r>
                        <a:rPr lang="en-US" sz="1200" u="none" strike="noStrike" dirty="0"/>
                        <a:t>Keller</a:t>
                      </a:r>
                      <a:endParaRPr lang="en-US" sz="1200" b="0" i="0" u="none" strike="noStrike" dirty="0">
                        <a:latin typeface="Calibri"/>
                      </a:endParaRPr>
                    </a:p>
                  </a:txBody>
                  <a:tcPr marL="9525" marR="9525" marT="9525" marB="0" anchor="b"/>
                </a:tc>
                <a:tc>
                  <a:txBody>
                    <a:bodyPr/>
                    <a:lstStyle/>
                    <a:p>
                      <a:pPr algn="ctr" fontAlgn="b"/>
                      <a:r>
                        <a:rPr lang="en-US" sz="1200" u="none" strike="noStrike" dirty="0"/>
                        <a:t>902</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5</a:t>
                      </a:r>
                      <a:endParaRPr lang="en-US" sz="1200" b="1" i="0" u="none" strike="noStrike" dirty="0">
                        <a:latin typeface="Calibri"/>
                      </a:endParaRPr>
                    </a:p>
                  </a:txBody>
                  <a:tcPr marL="9525" marR="9525" marT="9525" marB="0" anchor="b"/>
                </a:tc>
                <a:tc>
                  <a:txBody>
                    <a:bodyPr/>
                    <a:lstStyle/>
                    <a:p>
                      <a:pPr algn="ctr" fontAlgn="b"/>
                      <a:r>
                        <a:rPr lang="en-US" sz="1200" u="none" strike="noStrike" dirty="0"/>
                        <a:t>Mansfield</a:t>
                      </a:r>
                      <a:endParaRPr lang="en-US" sz="1200" b="0" i="0" u="none" strike="noStrike" dirty="0">
                        <a:latin typeface="Calibri"/>
                      </a:endParaRPr>
                    </a:p>
                  </a:txBody>
                  <a:tcPr marL="9525" marR="9525" marT="9525" marB="0" anchor="b"/>
                </a:tc>
                <a:tc>
                  <a:txBody>
                    <a:bodyPr/>
                    <a:lstStyle/>
                    <a:p>
                      <a:pPr algn="ctr" fontAlgn="b"/>
                      <a:r>
                        <a:rPr lang="en-US" sz="1200" u="none" strike="noStrike" dirty="0"/>
                        <a:t>732</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6</a:t>
                      </a:r>
                      <a:endParaRPr lang="en-US" sz="1200" b="1" i="0" u="none" strike="noStrike" dirty="0">
                        <a:latin typeface="Calibri"/>
                      </a:endParaRPr>
                    </a:p>
                  </a:txBody>
                  <a:tcPr marL="9525" marR="9525" marT="9525" marB="0" anchor="b"/>
                </a:tc>
                <a:tc>
                  <a:txBody>
                    <a:bodyPr/>
                    <a:lstStyle/>
                    <a:p>
                      <a:pPr algn="ctr" fontAlgn="b"/>
                      <a:r>
                        <a:rPr lang="en-US" sz="1200" u="none" strike="noStrike" dirty="0"/>
                        <a:t>Eagle Mountain-Saginaw</a:t>
                      </a:r>
                      <a:endParaRPr lang="en-US" sz="1200" b="0" i="0" u="none" strike="noStrike" dirty="0">
                        <a:latin typeface="Calibri"/>
                      </a:endParaRPr>
                    </a:p>
                  </a:txBody>
                  <a:tcPr marL="9525" marR="9525" marT="9525" marB="0" anchor="b"/>
                </a:tc>
                <a:tc>
                  <a:txBody>
                    <a:bodyPr/>
                    <a:lstStyle/>
                    <a:p>
                      <a:pPr algn="ctr" fontAlgn="b"/>
                      <a:r>
                        <a:rPr lang="en-US" sz="1200" u="none" strike="noStrike" dirty="0"/>
                        <a:t>683</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7</a:t>
                      </a:r>
                      <a:endParaRPr lang="en-US" sz="1200" b="1" i="0" u="none" strike="noStrike" dirty="0">
                        <a:latin typeface="Calibri"/>
                      </a:endParaRPr>
                    </a:p>
                  </a:txBody>
                  <a:tcPr marL="9525" marR="9525" marT="9525" marB="0" anchor="b"/>
                </a:tc>
                <a:tc>
                  <a:txBody>
                    <a:bodyPr/>
                    <a:lstStyle/>
                    <a:p>
                      <a:pPr algn="ctr" fontAlgn="b"/>
                      <a:r>
                        <a:rPr lang="en-US" sz="1200" u="none" strike="noStrike" dirty="0"/>
                        <a:t>Lewisville</a:t>
                      </a:r>
                      <a:endParaRPr lang="en-US" sz="1200" b="0" i="0" u="none" strike="noStrike" dirty="0">
                        <a:latin typeface="Calibri"/>
                      </a:endParaRPr>
                    </a:p>
                  </a:txBody>
                  <a:tcPr marL="9525" marR="9525" marT="9525" marB="0" anchor="b"/>
                </a:tc>
                <a:tc>
                  <a:txBody>
                    <a:bodyPr/>
                    <a:lstStyle/>
                    <a:p>
                      <a:pPr algn="ctr" fontAlgn="b"/>
                      <a:r>
                        <a:rPr lang="en-US" sz="1200" u="none" strike="noStrike" dirty="0"/>
                        <a:t>653</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8</a:t>
                      </a:r>
                      <a:endParaRPr lang="en-US" sz="1200" b="1" i="0" u="none" strike="noStrike" dirty="0">
                        <a:latin typeface="Calibri"/>
                      </a:endParaRPr>
                    </a:p>
                  </a:txBody>
                  <a:tcPr marL="9525" marR="9525" marT="9525" marB="0" anchor="b"/>
                </a:tc>
                <a:tc>
                  <a:txBody>
                    <a:bodyPr/>
                    <a:lstStyle/>
                    <a:p>
                      <a:pPr algn="ctr" fontAlgn="b"/>
                      <a:r>
                        <a:rPr lang="en-US" sz="1200" u="none" strike="noStrike" dirty="0"/>
                        <a:t>Allen</a:t>
                      </a:r>
                      <a:endParaRPr lang="en-US" sz="1200" b="0" i="0" u="none" strike="noStrike" dirty="0">
                        <a:latin typeface="Calibri"/>
                      </a:endParaRPr>
                    </a:p>
                  </a:txBody>
                  <a:tcPr marL="9525" marR="9525" marT="9525" marB="0" anchor="b"/>
                </a:tc>
                <a:tc>
                  <a:txBody>
                    <a:bodyPr/>
                    <a:lstStyle/>
                    <a:p>
                      <a:pPr algn="ctr" fontAlgn="b"/>
                      <a:r>
                        <a:rPr lang="en-US" sz="1200" u="none" strike="noStrike" dirty="0"/>
                        <a:t>609</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9</a:t>
                      </a:r>
                      <a:endParaRPr lang="en-US" sz="1200" b="1" i="0" u="none" strike="noStrike" dirty="0">
                        <a:latin typeface="Calibri"/>
                      </a:endParaRPr>
                    </a:p>
                  </a:txBody>
                  <a:tcPr marL="9525" marR="9525" marT="9525" marB="0" anchor="b"/>
                </a:tc>
                <a:tc>
                  <a:txBody>
                    <a:bodyPr/>
                    <a:lstStyle/>
                    <a:p>
                      <a:pPr algn="ctr" fontAlgn="b"/>
                      <a:r>
                        <a:rPr lang="en-US" sz="1200" u="none" strike="noStrike" dirty="0"/>
                        <a:t>Crowley</a:t>
                      </a:r>
                      <a:endParaRPr lang="en-US" sz="1200" b="0" i="0" u="none" strike="noStrike" dirty="0">
                        <a:latin typeface="Calibri"/>
                      </a:endParaRPr>
                    </a:p>
                  </a:txBody>
                  <a:tcPr marL="9525" marR="9525" marT="9525" marB="0" anchor="b"/>
                </a:tc>
                <a:tc>
                  <a:txBody>
                    <a:bodyPr/>
                    <a:lstStyle/>
                    <a:p>
                      <a:pPr algn="ctr" fontAlgn="b"/>
                      <a:r>
                        <a:rPr lang="en-US" sz="1200" u="none" strike="noStrike" dirty="0"/>
                        <a:t>522</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10</a:t>
                      </a:r>
                      <a:endParaRPr lang="en-US" sz="1200" b="1" i="0" u="none" strike="noStrike" dirty="0">
                        <a:latin typeface="Calibri"/>
                      </a:endParaRPr>
                    </a:p>
                  </a:txBody>
                  <a:tcPr marL="9525" marR="9525" marT="9525" marB="0" anchor="b"/>
                </a:tc>
                <a:tc>
                  <a:txBody>
                    <a:bodyPr/>
                    <a:lstStyle/>
                    <a:p>
                      <a:pPr algn="ctr" fontAlgn="b"/>
                      <a:r>
                        <a:rPr lang="en-US" sz="1200" u="none" strike="noStrike" dirty="0"/>
                        <a:t>Wylie</a:t>
                      </a:r>
                      <a:endParaRPr lang="en-US" sz="1200" b="0" i="0" u="none" strike="noStrike" dirty="0">
                        <a:latin typeface="Calibri"/>
                      </a:endParaRPr>
                    </a:p>
                  </a:txBody>
                  <a:tcPr marL="9525" marR="9525" marT="9525" marB="0" anchor="b"/>
                </a:tc>
                <a:tc>
                  <a:txBody>
                    <a:bodyPr/>
                    <a:lstStyle/>
                    <a:p>
                      <a:pPr algn="ctr" fontAlgn="b"/>
                      <a:r>
                        <a:rPr lang="en-US" sz="1200" u="none" strike="noStrike" dirty="0"/>
                        <a:t>465</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11</a:t>
                      </a:r>
                      <a:endParaRPr lang="en-US" sz="1200" b="1" i="0" u="none" strike="noStrike" dirty="0">
                        <a:latin typeface="Calibri"/>
                      </a:endParaRPr>
                    </a:p>
                  </a:txBody>
                  <a:tcPr marL="9525" marR="9525" marT="9525" marB="0" anchor="b"/>
                </a:tc>
                <a:tc>
                  <a:txBody>
                    <a:bodyPr/>
                    <a:lstStyle/>
                    <a:p>
                      <a:pPr algn="ctr" fontAlgn="b"/>
                      <a:r>
                        <a:rPr lang="en-US" sz="1200" u="none" strike="noStrike" dirty="0"/>
                        <a:t>Prosper</a:t>
                      </a:r>
                      <a:endParaRPr lang="en-US" sz="1200" b="0" i="0" u="none" strike="noStrike" dirty="0">
                        <a:latin typeface="Calibri"/>
                      </a:endParaRPr>
                    </a:p>
                  </a:txBody>
                  <a:tcPr marL="9525" marR="9525" marT="9525" marB="0" anchor="b"/>
                </a:tc>
                <a:tc>
                  <a:txBody>
                    <a:bodyPr/>
                    <a:lstStyle/>
                    <a:p>
                      <a:pPr algn="ctr" fontAlgn="b"/>
                      <a:r>
                        <a:rPr lang="en-US" sz="1200" u="none" strike="noStrike" dirty="0"/>
                        <a:t>443</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12</a:t>
                      </a:r>
                      <a:endParaRPr lang="en-US" sz="1200" b="1" i="0" u="none" strike="noStrike" dirty="0">
                        <a:latin typeface="Calibri"/>
                      </a:endParaRPr>
                    </a:p>
                  </a:txBody>
                  <a:tcPr marL="9525" marR="9525" marT="9525" marB="0" anchor="b"/>
                </a:tc>
                <a:tc>
                  <a:txBody>
                    <a:bodyPr/>
                    <a:lstStyle/>
                    <a:p>
                      <a:pPr algn="ctr" fontAlgn="b"/>
                      <a:r>
                        <a:rPr lang="en-US" sz="1200" u="none" strike="noStrike" dirty="0"/>
                        <a:t>McKinney</a:t>
                      </a:r>
                      <a:endParaRPr lang="en-US" sz="1200" b="0" i="0" u="none" strike="noStrike" dirty="0">
                        <a:latin typeface="Calibri"/>
                      </a:endParaRPr>
                    </a:p>
                  </a:txBody>
                  <a:tcPr marL="9525" marR="9525" marT="9525" marB="0" anchor="b"/>
                </a:tc>
                <a:tc>
                  <a:txBody>
                    <a:bodyPr/>
                    <a:lstStyle/>
                    <a:p>
                      <a:pPr algn="ctr" fontAlgn="b"/>
                      <a:r>
                        <a:rPr lang="en-US" sz="1200" u="none" strike="noStrike" dirty="0"/>
                        <a:t>425</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13</a:t>
                      </a:r>
                      <a:endParaRPr lang="en-US" sz="1200" b="1" i="0" u="none" strike="noStrike" dirty="0">
                        <a:latin typeface="Calibri"/>
                      </a:endParaRPr>
                    </a:p>
                  </a:txBody>
                  <a:tcPr marL="9525" marR="9525" marT="9525" marB="0" anchor="b"/>
                </a:tc>
                <a:tc>
                  <a:txBody>
                    <a:bodyPr/>
                    <a:lstStyle/>
                    <a:p>
                      <a:pPr algn="ctr" fontAlgn="b"/>
                      <a:r>
                        <a:rPr lang="en-US" sz="1200" u="none" strike="noStrike" dirty="0"/>
                        <a:t>Royse City</a:t>
                      </a:r>
                      <a:endParaRPr lang="en-US" sz="1200" b="0" i="0" u="none" strike="noStrike" dirty="0">
                        <a:latin typeface="Calibri"/>
                      </a:endParaRPr>
                    </a:p>
                  </a:txBody>
                  <a:tcPr marL="9525" marR="9525" marT="9525" marB="0" anchor="b"/>
                </a:tc>
                <a:tc>
                  <a:txBody>
                    <a:bodyPr/>
                    <a:lstStyle/>
                    <a:p>
                      <a:pPr algn="ctr" fontAlgn="b"/>
                      <a:r>
                        <a:rPr lang="en-US" sz="1200" u="none" strike="noStrike" dirty="0"/>
                        <a:t>324</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14</a:t>
                      </a:r>
                      <a:endParaRPr lang="en-US" sz="1200" b="1" i="0" u="none" strike="noStrike" dirty="0">
                        <a:latin typeface="Calibri"/>
                      </a:endParaRPr>
                    </a:p>
                  </a:txBody>
                  <a:tcPr marL="9525" marR="9525" marT="9525" marB="0" anchor="b"/>
                </a:tc>
                <a:tc>
                  <a:txBody>
                    <a:bodyPr/>
                    <a:lstStyle/>
                    <a:p>
                      <a:pPr algn="ctr" fontAlgn="b"/>
                      <a:r>
                        <a:rPr lang="en-US" sz="1200" u="none" strike="noStrike" dirty="0"/>
                        <a:t>Burleson</a:t>
                      </a:r>
                      <a:endParaRPr lang="en-US" sz="1200" b="0" i="0" u="none" strike="noStrike" dirty="0">
                        <a:latin typeface="Calibri"/>
                      </a:endParaRPr>
                    </a:p>
                  </a:txBody>
                  <a:tcPr marL="9525" marR="9525" marT="9525" marB="0" anchor="b"/>
                </a:tc>
                <a:tc>
                  <a:txBody>
                    <a:bodyPr/>
                    <a:lstStyle/>
                    <a:p>
                      <a:pPr algn="ctr" fontAlgn="b"/>
                      <a:r>
                        <a:rPr lang="en-US" sz="1200" u="none" strike="noStrike" dirty="0"/>
                        <a:t>303</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15</a:t>
                      </a:r>
                      <a:endParaRPr lang="en-US" sz="1200" b="1" i="0" u="none" strike="noStrike" dirty="0">
                        <a:latin typeface="Calibri"/>
                      </a:endParaRPr>
                    </a:p>
                  </a:txBody>
                  <a:tcPr marL="9525" marR="9525" marT="9525" marB="0" anchor="b"/>
                </a:tc>
                <a:tc>
                  <a:txBody>
                    <a:bodyPr/>
                    <a:lstStyle/>
                    <a:p>
                      <a:pPr algn="ctr" fontAlgn="b"/>
                      <a:r>
                        <a:rPr lang="en-US" sz="1200" u="none" strike="noStrike" dirty="0"/>
                        <a:t>Little Elm</a:t>
                      </a:r>
                      <a:endParaRPr lang="en-US" sz="1200" b="0" i="0" u="none" strike="noStrike" dirty="0">
                        <a:latin typeface="Calibri"/>
                      </a:endParaRPr>
                    </a:p>
                  </a:txBody>
                  <a:tcPr marL="9525" marR="9525" marT="9525" marB="0" anchor="b"/>
                </a:tc>
                <a:tc>
                  <a:txBody>
                    <a:bodyPr/>
                    <a:lstStyle/>
                    <a:p>
                      <a:pPr algn="ctr" fontAlgn="b"/>
                      <a:r>
                        <a:rPr lang="en-US" sz="1200" u="none" strike="noStrike" dirty="0"/>
                        <a:t>294</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16</a:t>
                      </a:r>
                      <a:endParaRPr lang="en-US" sz="1200" b="1" i="0" u="none" strike="noStrike" dirty="0">
                        <a:latin typeface="Calibri"/>
                      </a:endParaRPr>
                    </a:p>
                  </a:txBody>
                  <a:tcPr marL="9525" marR="9525" marT="9525" marB="0" anchor="b"/>
                </a:tc>
                <a:tc>
                  <a:txBody>
                    <a:bodyPr/>
                    <a:lstStyle/>
                    <a:p>
                      <a:pPr algn="ctr" fontAlgn="b"/>
                      <a:r>
                        <a:rPr lang="en-US" sz="1200" u="none" strike="noStrike" dirty="0"/>
                        <a:t>Rockwall</a:t>
                      </a:r>
                      <a:endParaRPr lang="en-US" sz="1200" b="0" i="0" u="none" strike="noStrike" dirty="0">
                        <a:latin typeface="Calibri"/>
                      </a:endParaRPr>
                    </a:p>
                  </a:txBody>
                  <a:tcPr marL="9525" marR="9525" marT="9525" marB="0" anchor="b"/>
                </a:tc>
                <a:tc>
                  <a:txBody>
                    <a:bodyPr/>
                    <a:lstStyle/>
                    <a:p>
                      <a:pPr algn="ctr" fontAlgn="b"/>
                      <a:r>
                        <a:rPr lang="en-US" sz="1200" u="none" strike="noStrike" dirty="0"/>
                        <a:t>293</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17</a:t>
                      </a:r>
                      <a:endParaRPr lang="en-US" sz="1200" b="1" i="0" u="none" strike="noStrike" dirty="0">
                        <a:latin typeface="Calibri"/>
                      </a:endParaRPr>
                    </a:p>
                  </a:txBody>
                  <a:tcPr marL="9525" marR="9525" marT="9525" marB="0" anchor="b"/>
                </a:tc>
                <a:tc>
                  <a:txBody>
                    <a:bodyPr/>
                    <a:lstStyle/>
                    <a:p>
                      <a:pPr algn="ctr" fontAlgn="b"/>
                      <a:r>
                        <a:rPr lang="en-US" sz="1200" u="none" strike="noStrike" dirty="0"/>
                        <a:t>Forney</a:t>
                      </a:r>
                      <a:endParaRPr lang="en-US" sz="1200" b="0" i="0" u="none" strike="noStrike" dirty="0">
                        <a:latin typeface="Calibri"/>
                      </a:endParaRPr>
                    </a:p>
                  </a:txBody>
                  <a:tcPr marL="9525" marR="9525" marT="9525" marB="0" anchor="b"/>
                </a:tc>
                <a:tc>
                  <a:txBody>
                    <a:bodyPr/>
                    <a:lstStyle/>
                    <a:p>
                      <a:pPr algn="ctr" fontAlgn="b"/>
                      <a:r>
                        <a:rPr lang="en-US" sz="1200" u="none" strike="noStrike" dirty="0"/>
                        <a:t>292</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18</a:t>
                      </a:r>
                      <a:endParaRPr lang="en-US" sz="1200" b="1" i="0" u="none" strike="noStrike" dirty="0">
                        <a:latin typeface="Calibri"/>
                      </a:endParaRPr>
                    </a:p>
                  </a:txBody>
                  <a:tcPr marL="9525" marR="9525" marT="9525" marB="0" anchor="b"/>
                </a:tc>
                <a:tc>
                  <a:txBody>
                    <a:bodyPr/>
                    <a:lstStyle/>
                    <a:p>
                      <a:pPr algn="ctr" fontAlgn="b"/>
                      <a:r>
                        <a:rPr lang="en-US" sz="1200" u="none" strike="noStrike" dirty="0"/>
                        <a:t>Ft. Worth</a:t>
                      </a:r>
                      <a:endParaRPr lang="en-US" sz="1200" b="0" i="0" u="none" strike="noStrike" dirty="0">
                        <a:latin typeface="Calibri"/>
                      </a:endParaRPr>
                    </a:p>
                  </a:txBody>
                  <a:tcPr marL="9525" marR="9525" marT="9525" marB="0" anchor="b"/>
                </a:tc>
                <a:tc>
                  <a:txBody>
                    <a:bodyPr/>
                    <a:lstStyle/>
                    <a:p>
                      <a:pPr algn="ctr" fontAlgn="b"/>
                      <a:r>
                        <a:rPr lang="en-US" sz="1200" u="none" strike="noStrike" dirty="0"/>
                        <a:t>272</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19</a:t>
                      </a:r>
                      <a:endParaRPr lang="en-US" sz="1200" b="1" i="0" u="none" strike="noStrike" dirty="0">
                        <a:latin typeface="Calibri"/>
                      </a:endParaRPr>
                    </a:p>
                  </a:txBody>
                  <a:tcPr marL="9525" marR="9525" marT="9525" marB="0" anchor="b"/>
                </a:tc>
                <a:tc>
                  <a:txBody>
                    <a:bodyPr/>
                    <a:lstStyle/>
                    <a:p>
                      <a:pPr algn="ctr" fontAlgn="b"/>
                      <a:r>
                        <a:rPr lang="en-US" sz="1200" u="none" strike="noStrike" dirty="0"/>
                        <a:t>Crandall</a:t>
                      </a:r>
                      <a:endParaRPr lang="en-US" sz="1200" b="0" i="0" u="none" strike="noStrike" dirty="0">
                        <a:latin typeface="Calibri"/>
                      </a:endParaRPr>
                    </a:p>
                  </a:txBody>
                  <a:tcPr marL="9525" marR="9525" marT="9525" marB="0" anchor="b"/>
                </a:tc>
                <a:tc>
                  <a:txBody>
                    <a:bodyPr/>
                    <a:lstStyle/>
                    <a:p>
                      <a:pPr algn="ctr" fontAlgn="b"/>
                      <a:r>
                        <a:rPr lang="en-US" sz="1200" u="none" strike="noStrike" dirty="0"/>
                        <a:t>258</a:t>
                      </a:r>
                      <a:endParaRPr lang="en-US" sz="1200" b="0" i="0" u="none" strike="noStrike" dirty="0">
                        <a:latin typeface="Calibri"/>
                      </a:endParaRPr>
                    </a:p>
                  </a:txBody>
                  <a:tcPr marL="9525" marR="9525" marT="9525" marB="0" anchor="b"/>
                </a:tc>
              </a:tr>
              <a:tr h="217714">
                <a:tc>
                  <a:txBody>
                    <a:bodyPr/>
                    <a:lstStyle/>
                    <a:p>
                      <a:pPr algn="ctr" fontAlgn="b"/>
                      <a:r>
                        <a:rPr lang="en-US" sz="1200" u="none" strike="noStrike" dirty="0"/>
                        <a:t>20</a:t>
                      </a:r>
                      <a:endParaRPr lang="en-US" sz="1200" b="1" i="0" u="none" strike="noStrike" dirty="0">
                        <a:latin typeface="Calibri"/>
                      </a:endParaRPr>
                    </a:p>
                  </a:txBody>
                  <a:tcPr marL="9525" marR="9525" marT="9525" marB="0" anchor="b"/>
                </a:tc>
                <a:tc>
                  <a:txBody>
                    <a:bodyPr/>
                    <a:lstStyle/>
                    <a:p>
                      <a:pPr algn="ctr" fontAlgn="b"/>
                      <a:r>
                        <a:rPr lang="en-US" sz="1200" u="none" strike="noStrike" dirty="0"/>
                        <a:t>Dallas</a:t>
                      </a:r>
                      <a:endParaRPr lang="en-US" sz="1200" b="0" i="0" u="none" strike="noStrike" dirty="0">
                        <a:latin typeface="Calibri"/>
                      </a:endParaRPr>
                    </a:p>
                  </a:txBody>
                  <a:tcPr marL="9525" marR="9525" marT="9525" marB="0" anchor="b"/>
                </a:tc>
                <a:tc>
                  <a:txBody>
                    <a:bodyPr/>
                    <a:lstStyle/>
                    <a:p>
                      <a:pPr algn="ctr" fontAlgn="b"/>
                      <a:r>
                        <a:rPr lang="en-US" sz="1200" u="none" strike="noStrike" dirty="0"/>
                        <a:t>252</a:t>
                      </a:r>
                      <a:endParaRPr lang="en-US" sz="1200" b="0" i="0" u="none" strike="noStrike" dirty="0">
                        <a:latin typeface="Calibri"/>
                      </a:endParaRPr>
                    </a:p>
                  </a:txBody>
                  <a:tcPr marL="9525" marR="9525" marT="9525" marB="0" anchor="b"/>
                </a:tc>
              </a:tr>
            </a:tbl>
          </a:graphicData>
        </a:graphic>
      </p:graphicFrame>
      <p:pic>
        <p:nvPicPr>
          <p:cNvPr id="10" name="Picture 2"/>
          <p:cNvPicPr>
            <a:picLocks noChangeAspect="1" noChangeArrowheads="1"/>
          </p:cNvPicPr>
          <p:nvPr/>
        </p:nvPicPr>
        <p:blipFill>
          <a:blip r:embed="rId3" cstate="print"/>
          <a:srcRect/>
          <a:stretch>
            <a:fillRect/>
          </a:stretch>
        </p:blipFill>
        <p:spPr bwMode="auto">
          <a:xfrm>
            <a:off x="5334000" y="4191000"/>
            <a:ext cx="1708150" cy="1133475"/>
          </a:xfrm>
          <a:prstGeom prst="rect">
            <a:avLst/>
          </a:prstGeom>
          <a:noFill/>
          <a:ln w="9525">
            <a:noFill/>
            <a:miter lim="800000"/>
            <a:headEnd/>
            <a:tailEnd/>
          </a:ln>
        </p:spPr>
      </p:pic>
      <p:pic>
        <p:nvPicPr>
          <p:cNvPr id="11" name="Picture 1"/>
          <p:cNvPicPr>
            <a:picLocks noChangeAspect="1" noChangeArrowheads="1"/>
          </p:cNvPicPr>
          <p:nvPr/>
        </p:nvPicPr>
        <p:blipFill>
          <a:blip r:embed="rId4" cstate="print"/>
          <a:srcRect/>
          <a:stretch>
            <a:fillRect/>
          </a:stretch>
        </p:blipFill>
        <p:spPr bwMode="auto">
          <a:xfrm>
            <a:off x="6629400" y="4953000"/>
            <a:ext cx="1485900" cy="1066800"/>
          </a:xfrm>
          <a:prstGeom prst="rect">
            <a:avLst/>
          </a:prstGeom>
          <a:noFill/>
          <a:ln w="12700">
            <a:solidFill>
              <a:schemeClr val="tx1"/>
            </a:solidFill>
            <a:miter lim="800000"/>
            <a:headEnd/>
            <a:tailEnd/>
          </a:ln>
        </p:spPr>
      </p:pic>
      <p:sp>
        <p:nvSpPr>
          <p:cNvPr id="12" name="Right Arrow 10"/>
          <p:cNvSpPr>
            <a:spLocks noChangeArrowheads="1"/>
          </p:cNvSpPr>
          <p:nvPr/>
        </p:nvSpPr>
        <p:spPr bwMode="auto">
          <a:xfrm rot="10800000">
            <a:off x="4343400" y="2209800"/>
            <a:ext cx="910365" cy="265669"/>
          </a:xfrm>
          <a:prstGeom prst="rightArrow">
            <a:avLst>
              <a:gd name="adj1" fmla="val 50000"/>
              <a:gd name="adj2" fmla="val 50000"/>
            </a:avLst>
          </a:prstGeom>
          <a:solidFill>
            <a:srgbClr val="0070C0"/>
          </a:solidFill>
          <a:ln w="12700" cap="sq" algn="ctr">
            <a:solidFill>
              <a:schemeClr val="tx1"/>
            </a:solidFill>
            <a:round/>
            <a:headEnd type="none" w="sm" len="sm"/>
            <a:tailEnd type="none" w="sm" len="sm"/>
          </a:ln>
        </p:spPr>
        <p:txBody>
          <a:bodyPr wrap="none"/>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5"/>
          <p:cNvSpPr>
            <a:spLocks noGrp="1"/>
          </p:cNvSpPr>
          <p:nvPr>
            <p:ph type="sldNum" sz="quarter" idx="12"/>
          </p:nvPr>
        </p:nvSpPr>
        <p:spPr>
          <a:noFill/>
        </p:spPr>
        <p:txBody>
          <a:bodyPr/>
          <a:lstStyle/>
          <a:p>
            <a:fld id="{9E9892C2-FD5D-43F0-9851-3EA2D812243E}" type="slidenum">
              <a:rPr lang="en-US" smtClean="0"/>
              <a:pPr/>
              <a:t>11</a:t>
            </a:fld>
            <a:endParaRPr lang="en-US" dirty="0" smtClean="0"/>
          </a:p>
        </p:txBody>
      </p:sp>
      <p:sp>
        <p:nvSpPr>
          <p:cNvPr id="15363" name="Rectangle 2"/>
          <p:cNvSpPr>
            <a:spLocks noGrp="1" noChangeArrowheads="1"/>
          </p:cNvSpPr>
          <p:nvPr>
            <p:ph type="title"/>
          </p:nvPr>
        </p:nvSpPr>
        <p:spPr/>
        <p:txBody>
          <a:bodyPr/>
          <a:lstStyle/>
          <a:p>
            <a:r>
              <a:rPr lang="en-US" sz="3600" dirty="0" smtClean="0">
                <a:solidFill>
                  <a:schemeClr val="bg2"/>
                </a:solidFill>
                <a:latin typeface="Calibri" pitchFamily="34" charset="0"/>
              </a:rPr>
              <a:t>Activity by City Sector</a:t>
            </a:r>
          </a:p>
        </p:txBody>
      </p:sp>
      <p:sp>
        <p:nvSpPr>
          <p:cNvPr id="15364" name="Rectangle 3"/>
          <p:cNvSpPr>
            <a:spLocks noGrp="1" noChangeArrowheads="1"/>
          </p:cNvSpPr>
          <p:nvPr>
            <p:ph type="body" idx="1"/>
          </p:nvPr>
        </p:nvSpPr>
        <p:spPr/>
        <p:txBody>
          <a:bodyPr/>
          <a:lstStyle/>
          <a:p>
            <a:pPr marL="609600" indent="-609600">
              <a:buFont typeface="Wingdings" pitchFamily="2" charset="2"/>
              <a:buAutoNum type="arabicPeriod"/>
            </a:pPr>
            <a:endParaRPr kumimoji="0" lang="en-US" sz="2800" dirty="0" smtClean="0"/>
          </a:p>
          <a:p>
            <a:pPr marL="990600" lvl="1" indent="-533400"/>
            <a:endParaRPr kumimoji="0" lang="en-US" sz="1200" i="1" dirty="0" smtClean="0">
              <a:solidFill>
                <a:srgbClr val="003600"/>
              </a:solidFill>
            </a:endParaRPr>
          </a:p>
        </p:txBody>
      </p:sp>
      <p:sp>
        <p:nvSpPr>
          <p:cNvPr id="15365" name="Rectangle 4"/>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15367" name="Text Box 7"/>
          <p:cNvSpPr txBox="1">
            <a:spLocks noChangeArrowheads="1"/>
          </p:cNvSpPr>
          <p:nvPr/>
        </p:nvSpPr>
        <p:spPr bwMode="auto">
          <a:xfrm>
            <a:off x="4114800" y="1447800"/>
            <a:ext cx="1600200" cy="779463"/>
          </a:xfrm>
          <a:prstGeom prst="rect">
            <a:avLst/>
          </a:prstGeom>
          <a:noFill/>
          <a:ln w="12700" cap="sq">
            <a:noFill/>
            <a:miter lim="800000"/>
            <a:headEnd type="none" w="sm" len="sm"/>
            <a:tailEnd type="none" w="sm" len="sm"/>
          </a:ln>
        </p:spPr>
        <p:txBody>
          <a:bodyPr>
            <a:spAutoFit/>
          </a:bodyPr>
          <a:lstStyle/>
          <a:p>
            <a:pPr algn="ctr">
              <a:spcBef>
                <a:spcPct val="50000"/>
              </a:spcBef>
            </a:pPr>
            <a:r>
              <a:rPr lang="en-US" sz="1800" b="1" u="sng" dirty="0">
                <a:solidFill>
                  <a:srgbClr val="003300"/>
                </a:solidFill>
                <a:latin typeface="Calibri" pitchFamily="34" charset="0"/>
              </a:rPr>
              <a:t>Annual </a:t>
            </a:r>
          </a:p>
          <a:p>
            <a:pPr algn="ctr">
              <a:spcBef>
                <a:spcPct val="50000"/>
              </a:spcBef>
            </a:pPr>
            <a:r>
              <a:rPr lang="en-US" sz="1800" b="1" u="sng" dirty="0">
                <a:solidFill>
                  <a:srgbClr val="003300"/>
                </a:solidFill>
                <a:latin typeface="Calibri" pitchFamily="34" charset="0"/>
              </a:rPr>
              <a:t>Starts</a:t>
            </a:r>
          </a:p>
        </p:txBody>
      </p:sp>
      <p:sp>
        <p:nvSpPr>
          <p:cNvPr id="15368" name="Text Box 8"/>
          <p:cNvSpPr txBox="1">
            <a:spLocks noChangeArrowheads="1"/>
          </p:cNvSpPr>
          <p:nvPr/>
        </p:nvSpPr>
        <p:spPr bwMode="auto">
          <a:xfrm>
            <a:off x="5943600" y="1447800"/>
            <a:ext cx="1600200" cy="779463"/>
          </a:xfrm>
          <a:prstGeom prst="rect">
            <a:avLst/>
          </a:prstGeom>
          <a:noFill/>
          <a:ln w="12700" cap="sq">
            <a:noFill/>
            <a:miter lim="800000"/>
            <a:headEnd type="none" w="sm" len="sm"/>
            <a:tailEnd type="none" w="sm" len="sm"/>
          </a:ln>
        </p:spPr>
        <p:txBody>
          <a:bodyPr>
            <a:spAutoFit/>
          </a:bodyPr>
          <a:lstStyle/>
          <a:p>
            <a:pPr algn="ctr">
              <a:spcBef>
                <a:spcPct val="50000"/>
              </a:spcBef>
            </a:pPr>
            <a:r>
              <a:rPr lang="en-US" sz="1800" b="1" u="sng" dirty="0">
                <a:solidFill>
                  <a:srgbClr val="003300"/>
                </a:solidFill>
                <a:latin typeface="Calibri" pitchFamily="34" charset="0"/>
              </a:rPr>
              <a:t>Annual </a:t>
            </a:r>
          </a:p>
          <a:p>
            <a:pPr algn="ctr">
              <a:spcBef>
                <a:spcPct val="50000"/>
              </a:spcBef>
            </a:pPr>
            <a:r>
              <a:rPr lang="en-US" sz="1800" b="1" u="sng" dirty="0">
                <a:solidFill>
                  <a:srgbClr val="003300"/>
                </a:solidFill>
                <a:latin typeface="Calibri" pitchFamily="34" charset="0"/>
              </a:rPr>
              <a:t>Closings</a:t>
            </a:r>
          </a:p>
        </p:txBody>
      </p:sp>
      <p:sp>
        <p:nvSpPr>
          <p:cNvPr id="15369" name="Text Box 9"/>
          <p:cNvSpPr txBox="1">
            <a:spLocks noChangeArrowheads="1"/>
          </p:cNvSpPr>
          <p:nvPr/>
        </p:nvSpPr>
        <p:spPr bwMode="auto">
          <a:xfrm>
            <a:off x="990600" y="2286000"/>
            <a:ext cx="7086600" cy="3908762"/>
          </a:xfrm>
          <a:prstGeom prst="rect">
            <a:avLst/>
          </a:prstGeom>
          <a:noFill/>
          <a:ln w="12700" cap="sq">
            <a:noFill/>
            <a:miter lim="800000"/>
            <a:headEnd type="none" w="sm" len="sm"/>
            <a:tailEnd type="none" w="sm" len="sm"/>
          </a:ln>
        </p:spPr>
        <p:txBody>
          <a:bodyPr>
            <a:spAutoFit/>
          </a:bodyPr>
          <a:lstStyle/>
          <a:p>
            <a:pPr marL="457200" indent="-457200">
              <a:spcBef>
                <a:spcPct val="50000"/>
              </a:spcBef>
              <a:buFontTx/>
              <a:buAutoNum type="arabicPeriod"/>
            </a:pPr>
            <a:r>
              <a:rPr lang="en-US" sz="2000" dirty="0">
                <a:latin typeface="Calibri" pitchFamily="34" charset="0"/>
              </a:rPr>
              <a:t>Denton Co. </a:t>
            </a:r>
            <a:r>
              <a:rPr lang="en-US" sz="2000" dirty="0" smtClean="0">
                <a:latin typeface="Calibri" pitchFamily="34" charset="0"/>
              </a:rPr>
              <a:t>East</a:t>
            </a:r>
            <a:r>
              <a:rPr lang="en-US" sz="2000" dirty="0">
                <a:latin typeface="Calibri" pitchFamily="34" charset="0"/>
              </a:rPr>
              <a:t>		</a:t>
            </a:r>
            <a:r>
              <a:rPr lang="en-US" sz="2000" dirty="0" smtClean="0">
                <a:latin typeface="Calibri" pitchFamily="34" charset="0"/>
              </a:rPr>
              <a:t>373</a:t>
            </a:r>
            <a:r>
              <a:rPr lang="en-US" sz="2000" dirty="0">
                <a:latin typeface="Calibri" pitchFamily="34" charset="0"/>
              </a:rPr>
              <a:t>		</a:t>
            </a:r>
            <a:r>
              <a:rPr lang="en-US" sz="2000" dirty="0" smtClean="0">
                <a:latin typeface="Calibri" pitchFamily="34" charset="0"/>
              </a:rPr>
              <a:t>380</a:t>
            </a:r>
            <a:r>
              <a:rPr lang="en-US" sz="2000" dirty="0">
                <a:latin typeface="Calibri" pitchFamily="34" charset="0"/>
              </a:rPr>
              <a:t>	</a:t>
            </a:r>
          </a:p>
          <a:p>
            <a:pPr marL="457200" indent="-457200">
              <a:spcBef>
                <a:spcPct val="50000"/>
              </a:spcBef>
              <a:buFontTx/>
              <a:buAutoNum type="arabicPeriod"/>
            </a:pPr>
            <a:r>
              <a:rPr lang="en-US" sz="2000" dirty="0">
                <a:latin typeface="Calibri" pitchFamily="34" charset="0"/>
              </a:rPr>
              <a:t>Denton South		</a:t>
            </a:r>
            <a:r>
              <a:rPr lang="en-US" sz="2000" dirty="0" smtClean="0">
                <a:latin typeface="Calibri" pitchFamily="34" charset="0"/>
              </a:rPr>
              <a:t>243</a:t>
            </a:r>
            <a:r>
              <a:rPr lang="en-US" sz="2000" dirty="0">
                <a:latin typeface="Calibri" pitchFamily="34" charset="0"/>
              </a:rPr>
              <a:t>		</a:t>
            </a:r>
            <a:r>
              <a:rPr lang="en-US" sz="2000" dirty="0" smtClean="0">
                <a:latin typeface="Calibri" pitchFamily="34" charset="0"/>
              </a:rPr>
              <a:t>251</a:t>
            </a:r>
            <a:r>
              <a:rPr lang="en-US" sz="2000" dirty="0">
                <a:latin typeface="Calibri" pitchFamily="34" charset="0"/>
              </a:rPr>
              <a:t>	</a:t>
            </a:r>
          </a:p>
          <a:p>
            <a:pPr marL="457200" indent="-457200">
              <a:spcBef>
                <a:spcPct val="50000"/>
              </a:spcBef>
              <a:buFontTx/>
              <a:buAutoNum type="arabicPeriod"/>
            </a:pPr>
            <a:r>
              <a:rPr lang="en-US" sz="2000" dirty="0">
                <a:latin typeface="Calibri" pitchFamily="34" charset="0"/>
              </a:rPr>
              <a:t>Denton North		</a:t>
            </a:r>
            <a:r>
              <a:rPr lang="en-US" sz="2000" dirty="0" smtClean="0">
                <a:latin typeface="Calibri" pitchFamily="34" charset="0"/>
              </a:rPr>
              <a:t>165</a:t>
            </a:r>
            <a:r>
              <a:rPr lang="en-US" sz="2000" dirty="0">
                <a:latin typeface="Calibri" pitchFamily="34" charset="0"/>
              </a:rPr>
              <a:t>		</a:t>
            </a:r>
            <a:r>
              <a:rPr lang="en-US" sz="2000" dirty="0" smtClean="0">
                <a:latin typeface="Calibri" pitchFamily="34" charset="0"/>
              </a:rPr>
              <a:t>144 </a:t>
            </a:r>
            <a:endParaRPr lang="en-US" sz="2000" dirty="0">
              <a:latin typeface="Calibri" pitchFamily="34" charset="0"/>
            </a:endParaRPr>
          </a:p>
          <a:p>
            <a:pPr marL="457200" indent="-457200">
              <a:spcBef>
                <a:spcPct val="50000"/>
              </a:spcBef>
              <a:buFontTx/>
              <a:buAutoNum type="arabicPeriod"/>
            </a:pPr>
            <a:r>
              <a:rPr lang="en-US" sz="2000" dirty="0" smtClean="0">
                <a:latin typeface="Calibri" pitchFamily="34" charset="0"/>
              </a:rPr>
              <a:t>Prosper			111		95 </a:t>
            </a:r>
          </a:p>
          <a:p>
            <a:pPr marL="457200" indent="-457200">
              <a:spcBef>
                <a:spcPct val="50000"/>
              </a:spcBef>
              <a:buFontTx/>
              <a:buAutoNum type="arabicPeriod"/>
            </a:pPr>
            <a:r>
              <a:rPr lang="en-US" sz="2000" dirty="0" smtClean="0">
                <a:latin typeface="Calibri" pitchFamily="34" charset="0"/>
              </a:rPr>
              <a:t>Lantana</a:t>
            </a:r>
            <a:r>
              <a:rPr lang="en-US" sz="2000" dirty="0">
                <a:latin typeface="Calibri" pitchFamily="34" charset="0"/>
              </a:rPr>
              <a:t>			</a:t>
            </a:r>
            <a:r>
              <a:rPr lang="en-US" sz="2000" dirty="0" smtClean="0">
                <a:latin typeface="Calibri" pitchFamily="34" charset="0"/>
              </a:rPr>
              <a:t>106</a:t>
            </a:r>
            <a:r>
              <a:rPr lang="en-US" sz="2000" dirty="0">
                <a:latin typeface="Calibri" pitchFamily="34" charset="0"/>
              </a:rPr>
              <a:t>		</a:t>
            </a:r>
            <a:r>
              <a:rPr lang="en-US" sz="2000" dirty="0" smtClean="0">
                <a:latin typeface="Calibri" pitchFamily="34" charset="0"/>
              </a:rPr>
              <a:t>129</a:t>
            </a:r>
            <a:r>
              <a:rPr lang="en-US" sz="2000" dirty="0">
                <a:latin typeface="Calibri" pitchFamily="34" charset="0"/>
              </a:rPr>
              <a:t>	</a:t>
            </a:r>
          </a:p>
          <a:p>
            <a:pPr marL="457200" indent="-457200">
              <a:spcBef>
                <a:spcPct val="50000"/>
              </a:spcBef>
              <a:buFontTx/>
              <a:buAutoNum type="arabicPeriod"/>
            </a:pPr>
            <a:r>
              <a:rPr lang="en-US" sz="2000" dirty="0" smtClean="0">
                <a:latin typeface="Calibri" pitchFamily="34" charset="0"/>
              </a:rPr>
              <a:t>Corinth</a:t>
            </a:r>
            <a:r>
              <a:rPr lang="en-US" sz="2000" dirty="0">
                <a:latin typeface="Calibri" pitchFamily="34" charset="0"/>
              </a:rPr>
              <a:t>			</a:t>
            </a:r>
            <a:r>
              <a:rPr lang="en-US" sz="2000" dirty="0" smtClean="0">
                <a:latin typeface="Calibri" pitchFamily="34" charset="0"/>
              </a:rPr>
              <a:t>18</a:t>
            </a:r>
            <a:r>
              <a:rPr lang="en-US" sz="2000" dirty="0">
                <a:latin typeface="Calibri" pitchFamily="34" charset="0"/>
              </a:rPr>
              <a:t>		</a:t>
            </a:r>
            <a:r>
              <a:rPr lang="en-US" sz="2000" dirty="0" smtClean="0">
                <a:latin typeface="Calibri" pitchFamily="34" charset="0"/>
              </a:rPr>
              <a:t>10</a:t>
            </a:r>
            <a:r>
              <a:rPr lang="en-US" sz="2000" dirty="0">
                <a:latin typeface="Calibri" pitchFamily="34" charset="0"/>
              </a:rPr>
              <a:t>	</a:t>
            </a:r>
          </a:p>
          <a:p>
            <a:pPr marL="457200" indent="-457200">
              <a:spcBef>
                <a:spcPct val="50000"/>
              </a:spcBef>
              <a:buFontTx/>
              <a:buAutoNum type="arabicPeriod"/>
            </a:pPr>
            <a:r>
              <a:rPr lang="en-US" sz="2000" dirty="0">
                <a:latin typeface="Calibri" pitchFamily="34" charset="0"/>
              </a:rPr>
              <a:t>Shady Shores		</a:t>
            </a:r>
            <a:r>
              <a:rPr lang="en-US" sz="2000" dirty="0" smtClean="0">
                <a:latin typeface="Calibri" pitchFamily="34" charset="0"/>
              </a:rPr>
              <a:t>7</a:t>
            </a:r>
            <a:r>
              <a:rPr lang="en-US" sz="2000" dirty="0">
                <a:latin typeface="Calibri" pitchFamily="34" charset="0"/>
              </a:rPr>
              <a:t>		</a:t>
            </a:r>
            <a:r>
              <a:rPr lang="en-US" sz="2000" dirty="0" smtClean="0">
                <a:latin typeface="Calibri" pitchFamily="34" charset="0"/>
              </a:rPr>
              <a:t>10</a:t>
            </a:r>
            <a:r>
              <a:rPr lang="en-US" sz="2000" dirty="0">
                <a:latin typeface="Calibri" pitchFamily="34" charset="0"/>
              </a:rPr>
              <a:t>	</a:t>
            </a:r>
          </a:p>
          <a:p>
            <a:pPr marL="457200" indent="-457200">
              <a:spcBef>
                <a:spcPct val="50000"/>
              </a:spcBef>
              <a:buFontTx/>
              <a:buAutoNum type="arabicPeriod"/>
            </a:pPr>
            <a:r>
              <a:rPr lang="en-US" sz="2000" dirty="0">
                <a:latin typeface="Calibri" pitchFamily="34" charset="0"/>
              </a:rPr>
              <a:t>Cross Roads			</a:t>
            </a:r>
            <a:r>
              <a:rPr lang="en-US" sz="2000" dirty="0" smtClean="0">
                <a:latin typeface="Calibri" pitchFamily="34" charset="0"/>
              </a:rPr>
              <a:t>1</a:t>
            </a:r>
            <a:r>
              <a:rPr lang="en-US" sz="2000" dirty="0">
                <a:latin typeface="Calibri" pitchFamily="34" charset="0"/>
              </a:rPr>
              <a:t>		</a:t>
            </a:r>
            <a:r>
              <a:rPr lang="en-US" sz="2000" dirty="0" smtClean="0">
                <a:latin typeface="Calibri" pitchFamily="34" charset="0"/>
              </a:rPr>
              <a:t>10 </a:t>
            </a:r>
            <a:r>
              <a:rPr lang="en-US" sz="1800" dirty="0">
                <a:latin typeface="Calibri" pitchFamily="34" charset="0"/>
              </a:rPr>
              <a:t>		</a:t>
            </a:r>
          </a:p>
        </p:txBody>
      </p:sp>
      <p:pic>
        <p:nvPicPr>
          <p:cNvPr id="10" name="Picture 2" descr="C:\Documents and Settings\gholloway1\Local Settings\Temporary Internet Files\Content.IE5\PXO97L8P\j0431525[1].png"/>
          <p:cNvPicPr>
            <a:picLocks noChangeAspect="1" noChangeArrowheads="1"/>
          </p:cNvPicPr>
          <p:nvPr/>
        </p:nvPicPr>
        <p:blipFill>
          <a:blip r:embed="rId3" cstate="print"/>
          <a:srcRect/>
          <a:stretch>
            <a:fillRect/>
          </a:stretch>
        </p:blipFill>
        <p:spPr bwMode="auto">
          <a:xfrm>
            <a:off x="7467600" y="4419600"/>
            <a:ext cx="1143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6"/>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31BC72BA-16DC-4A6B-951B-812F7BAE1203}" type="slidenum">
              <a:rPr lang="en-US" sz="1400"/>
              <a:pPr algn="r" eaLnBrk="0" hangingPunct="0"/>
              <a:t>12</a:t>
            </a:fld>
            <a:endParaRPr lang="en-US" sz="1400" dirty="0"/>
          </a:p>
        </p:txBody>
      </p:sp>
      <p:sp>
        <p:nvSpPr>
          <p:cNvPr id="14339" name="Rectangle 2"/>
          <p:cNvSpPr>
            <a:spLocks noGrp="1" noChangeArrowheads="1"/>
          </p:cNvSpPr>
          <p:nvPr>
            <p:ph type="title" idx="4294967295"/>
          </p:nvPr>
        </p:nvSpPr>
        <p:spPr/>
        <p:txBody>
          <a:bodyPr/>
          <a:lstStyle/>
          <a:p>
            <a:r>
              <a:rPr lang="en-US" sz="3200" dirty="0" smtClean="0">
                <a:solidFill>
                  <a:schemeClr val="bg2"/>
                </a:solidFill>
              </a:rPr>
              <a:t>Top Performing Subdivisions</a:t>
            </a:r>
          </a:p>
        </p:txBody>
      </p:sp>
      <p:sp>
        <p:nvSpPr>
          <p:cNvPr id="14340" name="Rectangle 8"/>
          <p:cNvSpPr>
            <a:spLocks noGrp="1" noChangeArrowheads="1"/>
          </p:cNvSpPr>
          <p:nvPr>
            <p:ph type="body" sz="half" idx="4294967295"/>
          </p:nvPr>
        </p:nvSpPr>
        <p:spPr>
          <a:xfrm>
            <a:off x="3810000" y="1981200"/>
            <a:ext cx="1066800" cy="576263"/>
          </a:xfrm>
        </p:spPr>
        <p:txBody>
          <a:bodyPr/>
          <a:lstStyle/>
          <a:p>
            <a:pPr algn="ctr">
              <a:buFont typeface="Wingdings" pitchFamily="2" charset="2"/>
              <a:buNone/>
            </a:pPr>
            <a:r>
              <a:rPr lang="en-US" sz="1600" b="1" dirty="0" smtClean="0">
                <a:latin typeface="Calibri" pitchFamily="34" charset="0"/>
              </a:rPr>
              <a:t>Annual</a:t>
            </a:r>
          </a:p>
          <a:p>
            <a:pPr algn="ctr">
              <a:buFont typeface="Wingdings" pitchFamily="2" charset="2"/>
              <a:buNone/>
            </a:pPr>
            <a:r>
              <a:rPr lang="en-US" sz="1600" b="1" dirty="0" smtClean="0">
                <a:latin typeface="Calibri" pitchFamily="34" charset="0"/>
              </a:rPr>
              <a:t>Closings</a:t>
            </a:r>
          </a:p>
        </p:txBody>
      </p:sp>
      <p:sp>
        <p:nvSpPr>
          <p:cNvPr id="14341" name="Rectangle 9"/>
          <p:cNvSpPr>
            <a:spLocks noGrp="1" noChangeArrowheads="1"/>
          </p:cNvSpPr>
          <p:nvPr>
            <p:ph type="body" sz="half" idx="4294967295"/>
          </p:nvPr>
        </p:nvSpPr>
        <p:spPr>
          <a:xfrm>
            <a:off x="381000" y="2819400"/>
            <a:ext cx="8610600" cy="3124200"/>
          </a:xfrm>
        </p:spPr>
        <p:txBody>
          <a:bodyPr/>
          <a:lstStyle/>
          <a:p>
            <a:pPr marL="344488" indent="-344488">
              <a:lnSpc>
                <a:spcPct val="90000"/>
              </a:lnSpc>
              <a:buFont typeface="Wingdings" pitchFamily="2" charset="2"/>
              <a:buAutoNum type="arabicPeriod"/>
            </a:pPr>
            <a:r>
              <a:rPr lang="en-US" sz="2000" dirty="0" smtClean="0">
                <a:latin typeface="Calibri" pitchFamily="34" charset="0"/>
              </a:rPr>
              <a:t>Paloma Creek	</a:t>
            </a:r>
            <a:r>
              <a:rPr lang="en-US" sz="1800" dirty="0" smtClean="0">
                <a:latin typeface="Calibri" pitchFamily="34" charset="0"/>
              </a:rPr>
              <a:t>	</a:t>
            </a:r>
            <a:r>
              <a:rPr lang="en-US" sz="2000" dirty="0" smtClean="0">
                <a:latin typeface="Calibri" pitchFamily="34" charset="0"/>
              </a:rPr>
              <a:t>	295		256		256	 </a:t>
            </a:r>
          </a:p>
          <a:p>
            <a:pPr marL="344488" indent="-344488">
              <a:lnSpc>
                <a:spcPct val="90000"/>
              </a:lnSpc>
              <a:buFont typeface="Wingdings" pitchFamily="2" charset="2"/>
              <a:buAutoNum type="arabicPeriod"/>
            </a:pPr>
            <a:r>
              <a:rPr lang="en-US" sz="2000" dirty="0" smtClean="0">
                <a:latin typeface="Calibri" pitchFamily="34" charset="0"/>
              </a:rPr>
              <a:t>Lantana			129		79		64	</a:t>
            </a:r>
          </a:p>
          <a:p>
            <a:pPr marL="344488" indent="-344488">
              <a:lnSpc>
                <a:spcPct val="90000"/>
              </a:lnSpc>
              <a:buFont typeface="Wingdings" pitchFamily="2" charset="2"/>
              <a:buAutoNum type="arabicPeriod"/>
            </a:pPr>
            <a:r>
              <a:rPr lang="en-US" sz="2000" dirty="0" smtClean="0">
                <a:latin typeface="Calibri" pitchFamily="34" charset="0"/>
              </a:rPr>
              <a:t>Glenbrooke Est. 		95		83		12 </a:t>
            </a:r>
          </a:p>
          <a:p>
            <a:pPr marL="344488" indent="-344488">
              <a:lnSpc>
                <a:spcPct val="90000"/>
              </a:lnSpc>
              <a:buFont typeface="Wingdings" pitchFamily="2" charset="2"/>
              <a:buAutoNum type="arabicPeriod"/>
            </a:pPr>
            <a:r>
              <a:rPr lang="en-US" sz="2000" dirty="0" smtClean="0">
                <a:latin typeface="Calibri" pitchFamily="34" charset="0"/>
              </a:rPr>
              <a:t>Savannah			72		33		33</a:t>
            </a:r>
          </a:p>
          <a:p>
            <a:pPr marL="344488" indent="-344488">
              <a:lnSpc>
                <a:spcPct val="90000"/>
              </a:lnSpc>
              <a:buFont typeface="Wingdings" pitchFamily="2" charset="2"/>
              <a:buAutoNum type="arabicPeriod"/>
            </a:pPr>
            <a:r>
              <a:rPr lang="en-US" sz="2000" dirty="0" smtClean="0">
                <a:latin typeface="Calibri" pitchFamily="34" charset="0"/>
              </a:rPr>
              <a:t>Preserve at Pecan Creek	58		63		63</a:t>
            </a:r>
          </a:p>
          <a:p>
            <a:pPr marL="344488" indent="-344488">
              <a:lnSpc>
                <a:spcPct val="90000"/>
              </a:lnSpc>
              <a:buFont typeface="Wingdings" pitchFamily="2" charset="2"/>
              <a:buAutoNum type="arabicPeriod"/>
            </a:pPr>
            <a:r>
              <a:rPr lang="en-US" sz="2000" dirty="0" smtClean="0">
                <a:latin typeface="Calibri" pitchFamily="34" charset="0"/>
              </a:rPr>
              <a:t>Longhorn Cove		53		0		0</a:t>
            </a:r>
          </a:p>
          <a:p>
            <a:pPr marL="344488" indent="-344488">
              <a:lnSpc>
                <a:spcPct val="90000"/>
              </a:lnSpc>
              <a:buFont typeface="Wingdings" pitchFamily="2" charset="2"/>
              <a:buAutoNum type="arabicPeriod"/>
            </a:pPr>
            <a:r>
              <a:rPr lang="en-US" sz="2000" dirty="0" smtClean="0">
                <a:latin typeface="Calibri" pitchFamily="34" charset="0"/>
              </a:rPr>
              <a:t>Robson Ranch			46		53		53</a:t>
            </a:r>
          </a:p>
          <a:p>
            <a:pPr marL="344488" indent="-344488">
              <a:lnSpc>
                <a:spcPct val="90000"/>
              </a:lnSpc>
              <a:buFont typeface="Wingdings" pitchFamily="2" charset="2"/>
              <a:buAutoNum type="arabicPeriod"/>
            </a:pPr>
            <a:r>
              <a:rPr lang="en-US" sz="2000" dirty="0" smtClean="0">
                <a:latin typeface="Calibri" pitchFamily="34" charset="0"/>
              </a:rPr>
              <a:t>Forest Meadow		42		23		23		</a:t>
            </a:r>
          </a:p>
        </p:txBody>
      </p:sp>
      <p:sp>
        <p:nvSpPr>
          <p:cNvPr id="14342" name="Rectangle 5"/>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14344" name="Rectangle 10"/>
          <p:cNvSpPr>
            <a:spLocks noChangeArrowheads="1"/>
          </p:cNvSpPr>
          <p:nvPr/>
        </p:nvSpPr>
        <p:spPr bwMode="auto">
          <a:xfrm>
            <a:off x="5715000" y="1981200"/>
            <a:ext cx="1066800" cy="576263"/>
          </a:xfrm>
          <a:prstGeom prst="rect">
            <a:avLst/>
          </a:prstGeom>
          <a:noFill/>
          <a:ln w="9525">
            <a:noFill/>
            <a:miter lim="800000"/>
            <a:headEnd/>
            <a:tailEnd/>
          </a:ln>
        </p:spPr>
        <p:txBody>
          <a:bodyPr/>
          <a:lstStyle/>
          <a:p>
            <a:pPr marL="342900" indent="-342900" algn="ctr" eaLnBrk="0" hangingPunct="0">
              <a:spcBef>
                <a:spcPct val="20000"/>
              </a:spcBef>
              <a:buClr>
                <a:schemeClr val="hlink"/>
              </a:buClr>
              <a:buSzPct val="75000"/>
              <a:buFont typeface="Wingdings" pitchFamily="2" charset="2"/>
              <a:buNone/>
            </a:pPr>
            <a:r>
              <a:rPr kumimoji="1" lang="en-US" sz="1600" b="1" dirty="0">
                <a:latin typeface="Calibri" pitchFamily="34" charset="0"/>
              </a:rPr>
              <a:t>1-year</a:t>
            </a:r>
          </a:p>
          <a:p>
            <a:pPr marL="342900" indent="-342900" algn="ctr" eaLnBrk="0" hangingPunct="0">
              <a:spcBef>
                <a:spcPct val="20000"/>
              </a:spcBef>
              <a:buClr>
                <a:schemeClr val="hlink"/>
              </a:buClr>
              <a:buSzPct val="75000"/>
              <a:buFont typeface="Wingdings" pitchFamily="2" charset="2"/>
              <a:buNone/>
            </a:pPr>
            <a:r>
              <a:rPr kumimoji="1" lang="en-US" sz="1600" b="1" dirty="0">
                <a:latin typeface="Calibri" pitchFamily="34" charset="0"/>
              </a:rPr>
              <a:t>Forecast</a:t>
            </a:r>
          </a:p>
        </p:txBody>
      </p:sp>
      <p:sp>
        <p:nvSpPr>
          <p:cNvPr id="14345" name="Rectangle 11"/>
          <p:cNvSpPr>
            <a:spLocks noChangeArrowheads="1"/>
          </p:cNvSpPr>
          <p:nvPr/>
        </p:nvSpPr>
        <p:spPr bwMode="auto">
          <a:xfrm>
            <a:off x="6629400" y="1676400"/>
            <a:ext cx="976313" cy="304800"/>
          </a:xfrm>
          <a:prstGeom prst="rect">
            <a:avLst/>
          </a:prstGeom>
          <a:noFill/>
          <a:ln w="9525">
            <a:noFill/>
            <a:miter lim="800000"/>
            <a:headEnd/>
            <a:tailEnd/>
          </a:ln>
        </p:spPr>
        <p:txBody>
          <a:bodyPr/>
          <a:lstStyle/>
          <a:p>
            <a:pPr marL="342900" indent="-342900" algn="ctr" eaLnBrk="0" hangingPunct="0">
              <a:spcBef>
                <a:spcPct val="20000"/>
              </a:spcBef>
              <a:buClr>
                <a:schemeClr val="hlink"/>
              </a:buClr>
              <a:buSzPct val="75000"/>
              <a:buFont typeface="Wingdings" pitchFamily="2" charset="2"/>
              <a:buNone/>
            </a:pPr>
            <a:r>
              <a:rPr kumimoji="1" lang="en-US" sz="1600" b="1" u="sng" dirty="0">
                <a:latin typeface="Calibri" pitchFamily="34" charset="0"/>
              </a:rPr>
              <a:t>Starts</a:t>
            </a:r>
          </a:p>
        </p:txBody>
      </p:sp>
      <p:sp>
        <p:nvSpPr>
          <p:cNvPr id="14346" name="Rectangle 12"/>
          <p:cNvSpPr>
            <a:spLocks noChangeArrowheads="1"/>
          </p:cNvSpPr>
          <p:nvPr/>
        </p:nvSpPr>
        <p:spPr bwMode="auto">
          <a:xfrm>
            <a:off x="7467600" y="1981200"/>
            <a:ext cx="1066800" cy="576263"/>
          </a:xfrm>
          <a:prstGeom prst="rect">
            <a:avLst/>
          </a:prstGeom>
          <a:noFill/>
          <a:ln w="9525">
            <a:noFill/>
            <a:miter lim="800000"/>
            <a:headEnd/>
            <a:tailEnd/>
          </a:ln>
        </p:spPr>
        <p:txBody>
          <a:bodyPr/>
          <a:lstStyle/>
          <a:p>
            <a:pPr marL="342900" indent="-342900" algn="ctr" eaLnBrk="0" hangingPunct="0">
              <a:spcBef>
                <a:spcPct val="20000"/>
              </a:spcBef>
              <a:buClr>
                <a:schemeClr val="hlink"/>
              </a:buClr>
              <a:buSzPct val="75000"/>
              <a:buFont typeface="Wingdings" pitchFamily="2" charset="2"/>
              <a:buNone/>
            </a:pPr>
            <a:r>
              <a:rPr kumimoji="1" lang="en-US" sz="1600" b="1" dirty="0">
                <a:latin typeface="Calibri" pitchFamily="34" charset="0"/>
              </a:rPr>
              <a:t>2-year</a:t>
            </a:r>
          </a:p>
          <a:p>
            <a:pPr marL="342900" indent="-342900" algn="ctr" eaLnBrk="0" hangingPunct="0">
              <a:spcBef>
                <a:spcPct val="20000"/>
              </a:spcBef>
              <a:buClr>
                <a:schemeClr val="hlink"/>
              </a:buClr>
              <a:buSzPct val="75000"/>
              <a:buFont typeface="Wingdings" pitchFamily="2" charset="2"/>
              <a:buNone/>
            </a:pPr>
            <a:r>
              <a:rPr kumimoji="1" lang="en-US" sz="1600" b="1" dirty="0">
                <a:latin typeface="Calibri" pitchFamily="34" charset="0"/>
              </a:rPr>
              <a:t>Forecast</a:t>
            </a:r>
          </a:p>
        </p:txBody>
      </p:sp>
      <p:sp>
        <p:nvSpPr>
          <p:cNvPr id="14347" name="Line 13"/>
          <p:cNvSpPr>
            <a:spLocks noChangeShapeType="1"/>
          </p:cNvSpPr>
          <p:nvPr/>
        </p:nvSpPr>
        <p:spPr bwMode="auto">
          <a:xfrm>
            <a:off x="3657600" y="2667000"/>
            <a:ext cx="5410200" cy="0"/>
          </a:xfrm>
          <a:prstGeom prst="line">
            <a:avLst/>
          </a:prstGeom>
          <a:noFill/>
          <a:ln w="12700" cap="sq">
            <a:solidFill>
              <a:schemeClr val="tx1"/>
            </a:solidFill>
            <a:round/>
            <a:headEnd type="none" w="sm" len="sm"/>
            <a:tailEnd type="none" w="sm" len="sm"/>
          </a:ln>
        </p:spPr>
        <p:txBody>
          <a:bodyPr wrap="none"/>
          <a:lstStyle/>
          <a:p>
            <a:endParaRPr lang="en-US" dirty="0"/>
          </a:p>
        </p:txBody>
      </p:sp>
      <p:sp>
        <p:nvSpPr>
          <p:cNvPr id="14348" name="Slide Number Placeholder 11"/>
          <p:cNvSpPr>
            <a:spLocks noGrp="1"/>
          </p:cNvSpPr>
          <p:nvPr>
            <p:ph type="sldNum" sz="quarter" idx="12"/>
          </p:nvPr>
        </p:nvSpPr>
        <p:spPr>
          <a:noFill/>
        </p:spPr>
        <p:txBody>
          <a:bodyPr/>
          <a:lstStyle/>
          <a:p>
            <a:fld id="{E2532266-032C-4671-B7E1-E4914370CD5E}" type="slidenum">
              <a:rPr lang="en-US" smtClean="0"/>
              <a:pPr/>
              <a:t>12</a:t>
            </a:fld>
            <a:endParaRPr lang="en-US" dirty="0" smtClean="0"/>
          </a:p>
        </p:txBody>
      </p:sp>
      <p:pic>
        <p:nvPicPr>
          <p:cNvPr id="13" name="Picture 2" descr="C:\Documents and Settings\gholloway1\Local Settings\Temporary Internet Files\Content.IE5\PXO97L8P\j0431525[1].png"/>
          <p:cNvPicPr>
            <a:picLocks noChangeAspect="1" noChangeArrowheads="1"/>
          </p:cNvPicPr>
          <p:nvPr/>
        </p:nvPicPr>
        <p:blipFill>
          <a:blip r:embed="rId3" cstate="print"/>
          <a:srcRect/>
          <a:stretch>
            <a:fillRect/>
          </a:stretch>
        </p:blipFill>
        <p:spPr bwMode="auto">
          <a:xfrm>
            <a:off x="762000" y="1600200"/>
            <a:ext cx="1143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6"/>
          <p:cNvSpPr>
            <a:spLocks noGrp="1"/>
          </p:cNvSpPr>
          <p:nvPr>
            <p:ph type="sldNum" sz="quarter" idx="12"/>
          </p:nvPr>
        </p:nvSpPr>
        <p:spPr>
          <a:noFill/>
        </p:spPr>
        <p:txBody>
          <a:bodyPr/>
          <a:lstStyle/>
          <a:p>
            <a:fld id="{D537ED9F-7EB9-430B-BEB6-1E41DEF6E9D5}" type="slidenum">
              <a:rPr lang="en-US" smtClean="0"/>
              <a:pPr/>
              <a:t>13</a:t>
            </a:fld>
            <a:endParaRPr lang="en-US" dirty="0" smtClean="0"/>
          </a:p>
        </p:txBody>
      </p:sp>
      <p:sp>
        <p:nvSpPr>
          <p:cNvPr id="11267" name="Rectangle 2"/>
          <p:cNvSpPr>
            <a:spLocks noGrp="1" noChangeArrowheads="1"/>
          </p:cNvSpPr>
          <p:nvPr>
            <p:ph type="title"/>
          </p:nvPr>
        </p:nvSpPr>
        <p:spPr>
          <a:xfrm>
            <a:off x="381000" y="381000"/>
            <a:ext cx="8280400" cy="874713"/>
          </a:xfrm>
        </p:spPr>
        <p:txBody>
          <a:bodyPr/>
          <a:lstStyle/>
          <a:p>
            <a:r>
              <a:rPr lang="en-US" sz="3600" dirty="0" smtClean="0">
                <a:solidFill>
                  <a:schemeClr val="bg2"/>
                </a:solidFill>
                <a:latin typeface="Calibri" pitchFamily="34" charset="0"/>
              </a:rPr>
              <a:t>Price Range Analysis  </a:t>
            </a:r>
          </a:p>
        </p:txBody>
      </p:sp>
      <p:sp>
        <p:nvSpPr>
          <p:cNvPr id="11268" name="Rectangle 7"/>
          <p:cNvSpPr>
            <a:spLocks noGrp="1" noChangeArrowheads="1"/>
          </p:cNvSpPr>
          <p:nvPr>
            <p:ph type="body" sz="half" idx="2"/>
          </p:nvPr>
        </p:nvSpPr>
        <p:spPr>
          <a:xfrm>
            <a:off x="1905000" y="5257800"/>
            <a:ext cx="5562600" cy="1295400"/>
          </a:xfrm>
        </p:spPr>
        <p:txBody>
          <a:bodyPr/>
          <a:lstStyle/>
          <a:p>
            <a:r>
              <a:rPr lang="en-US" sz="1800" dirty="0" smtClean="0">
                <a:latin typeface="Calibri" pitchFamily="34" charset="0"/>
              </a:rPr>
              <a:t>Annual Average Start Price	$205,505 </a:t>
            </a:r>
          </a:p>
          <a:p>
            <a:r>
              <a:rPr lang="en-US" sz="1800" b="1" dirty="0" smtClean="0">
                <a:latin typeface="Calibri" pitchFamily="34" charset="0"/>
              </a:rPr>
              <a:t>Annual Median Start Price	$180,051</a:t>
            </a:r>
          </a:p>
          <a:p>
            <a:r>
              <a:rPr lang="en-US" sz="1800" dirty="0" smtClean="0">
                <a:latin typeface="Calibri" pitchFamily="34" charset="0"/>
              </a:rPr>
              <a:t>2Q10 Average Start Price		$228,645</a:t>
            </a:r>
          </a:p>
        </p:txBody>
      </p:sp>
      <p:sp>
        <p:nvSpPr>
          <p:cNvPr id="11269" name="Rectangle 4"/>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graphicFrame>
        <p:nvGraphicFramePr>
          <p:cNvPr id="8" name="Chart 7"/>
          <p:cNvGraphicFramePr>
            <a:graphicFrameLocks/>
          </p:cNvGraphicFramePr>
          <p:nvPr/>
        </p:nvGraphicFramePr>
        <p:xfrm>
          <a:off x="213122" y="1447800"/>
          <a:ext cx="8717756" cy="36576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1"/>
          <p:cNvSpPr txBox="1">
            <a:spLocks noChangeArrowheads="1"/>
          </p:cNvSpPr>
          <p:nvPr/>
        </p:nvSpPr>
        <p:spPr bwMode="auto">
          <a:xfrm>
            <a:off x="3962400" y="1752600"/>
            <a:ext cx="2667000" cy="1219200"/>
          </a:xfrm>
          <a:prstGeom prst="rect">
            <a:avLst/>
          </a:prstGeom>
          <a:solidFill>
            <a:srgbClr val="FFFF00"/>
          </a:solidFill>
          <a:ln w="12700">
            <a:solidFill>
              <a:srgbClr val="000000"/>
            </a:solidFill>
            <a:miter lim="800000"/>
            <a:headEnd/>
            <a:tailEnd/>
          </a:ln>
        </p:spPr>
        <p:txBody>
          <a:bodyPr anchor="ctr"/>
          <a:lstStyle/>
          <a:p>
            <a:pPr>
              <a:buFont typeface="Arial" pitchFamily="34" charset="0"/>
              <a:buChar char="•"/>
            </a:pPr>
            <a:r>
              <a:rPr lang="en-US" sz="1100" dirty="0" smtClean="0">
                <a:solidFill>
                  <a:srgbClr val="FF0000"/>
                </a:solidFill>
                <a:latin typeface="Arial" charset="0"/>
              </a:rPr>
              <a:t>HOMES AT $151-200K REPRESENT 50% OF THE ACTIVITY</a:t>
            </a:r>
          </a:p>
          <a:p>
            <a:endParaRPr lang="en-US" sz="1100" dirty="0" smtClean="0">
              <a:solidFill>
                <a:srgbClr val="FF0000"/>
              </a:solidFill>
              <a:latin typeface="Arial" charset="0"/>
            </a:endParaRPr>
          </a:p>
          <a:p>
            <a:pPr>
              <a:buFont typeface="Arial" pitchFamily="34" charset="0"/>
              <a:buChar char="•"/>
            </a:pPr>
            <a:r>
              <a:rPr lang="en-US" sz="1100" dirty="0" smtClean="0">
                <a:solidFill>
                  <a:srgbClr val="FF0000"/>
                </a:solidFill>
                <a:latin typeface="Arial" charset="0"/>
              </a:rPr>
              <a:t>STARTS AND CLOSINGS ARE LEVEL -  CONTRACTORS ONLY BUILDING  WHAT THEY CAN SELL</a:t>
            </a:r>
            <a:endParaRPr lang="en-US" sz="1100" dirty="0">
              <a:solidFill>
                <a:srgbClr val="FF0000"/>
              </a:solidFill>
              <a:latin typeface="Arial" charset="0"/>
            </a:endParaRPr>
          </a:p>
        </p:txBody>
      </p:sp>
      <p:sp>
        <p:nvSpPr>
          <p:cNvPr id="10" name="Right Arrow 9"/>
          <p:cNvSpPr>
            <a:spLocks noChangeArrowheads="1"/>
          </p:cNvSpPr>
          <p:nvPr/>
        </p:nvSpPr>
        <p:spPr bwMode="auto">
          <a:xfrm flipH="1">
            <a:off x="3200400" y="2133600"/>
            <a:ext cx="762000" cy="381000"/>
          </a:xfrm>
          <a:prstGeom prst="rightArrow">
            <a:avLst>
              <a:gd name="adj1" fmla="val 50000"/>
              <a:gd name="adj2" fmla="val 50000"/>
            </a:avLst>
          </a:prstGeom>
          <a:solidFill>
            <a:srgbClr val="FF0000"/>
          </a:solidFill>
          <a:ln w="12700" cap="sq" algn="ctr">
            <a:solidFill>
              <a:schemeClr val="tx1"/>
            </a:solidFill>
            <a:round/>
            <a:headEnd type="none" w="sm" len="sm"/>
            <a:tailEnd type="none" w="sm" len="sm"/>
          </a:ln>
        </p:spPr>
        <p:txBody>
          <a:bodyPr wrap="none"/>
          <a:lstStyle/>
          <a:p>
            <a:endParaRPr lang="en-US" sz="110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6"/>
          <p:cNvSpPr>
            <a:spLocks noGrp="1"/>
          </p:cNvSpPr>
          <p:nvPr>
            <p:ph type="sldNum" sz="quarter" idx="12"/>
          </p:nvPr>
        </p:nvSpPr>
        <p:spPr>
          <a:noFill/>
        </p:spPr>
        <p:txBody>
          <a:bodyPr/>
          <a:lstStyle/>
          <a:p>
            <a:fld id="{1BBCEF4A-3C3D-4A6B-8715-DBABC7070BC0}" type="slidenum">
              <a:rPr lang="en-US" smtClean="0"/>
              <a:pPr/>
              <a:t>14</a:t>
            </a:fld>
            <a:endParaRPr lang="en-US" dirty="0" smtClean="0"/>
          </a:p>
        </p:txBody>
      </p:sp>
      <p:sp>
        <p:nvSpPr>
          <p:cNvPr id="13315" name="Rectangle 2"/>
          <p:cNvSpPr>
            <a:spLocks noGrp="1" noChangeArrowheads="1"/>
          </p:cNvSpPr>
          <p:nvPr>
            <p:ph type="title"/>
          </p:nvPr>
        </p:nvSpPr>
        <p:spPr>
          <a:xfrm>
            <a:off x="381000" y="381000"/>
            <a:ext cx="8280400" cy="874713"/>
          </a:xfrm>
        </p:spPr>
        <p:txBody>
          <a:bodyPr/>
          <a:lstStyle/>
          <a:p>
            <a:r>
              <a:rPr lang="en-US" sz="3600" dirty="0" smtClean="0">
                <a:solidFill>
                  <a:schemeClr val="bg2"/>
                </a:solidFill>
                <a:latin typeface="Calibri" pitchFamily="34" charset="0"/>
              </a:rPr>
              <a:t>Lot Supply   </a:t>
            </a:r>
          </a:p>
        </p:txBody>
      </p:sp>
      <p:sp>
        <p:nvSpPr>
          <p:cNvPr id="13316" name="Rectangle 7"/>
          <p:cNvSpPr>
            <a:spLocks noGrp="1" noChangeArrowheads="1"/>
          </p:cNvSpPr>
          <p:nvPr>
            <p:ph type="body" sz="half" idx="2"/>
          </p:nvPr>
        </p:nvSpPr>
        <p:spPr>
          <a:xfrm>
            <a:off x="1600200" y="5410200"/>
            <a:ext cx="6400800" cy="990600"/>
          </a:xfrm>
        </p:spPr>
        <p:txBody>
          <a:bodyPr/>
          <a:lstStyle/>
          <a:p>
            <a:r>
              <a:rPr lang="en-US" sz="1800" dirty="0" smtClean="0">
                <a:latin typeface="Calibri" pitchFamily="34" charset="0"/>
              </a:rPr>
              <a:t>Vacant Developed Lots	  	3,172 lots  (37.1 months)</a:t>
            </a:r>
          </a:p>
          <a:p>
            <a:r>
              <a:rPr lang="en-US" sz="1800" dirty="0" smtClean="0">
                <a:latin typeface="Calibri" pitchFamily="34" charset="0"/>
              </a:rPr>
              <a:t>Approved Future Lots		4,436 lots  (51.9 months)</a:t>
            </a:r>
          </a:p>
          <a:p>
            <a:r>
              <a:rPr lang="en-US" sz="1800" dirty="0" smtClean="0">
                <a:latin typeface="Calibri" pitchFamily="34" charset="0"/>
              </a:rPr>
              <a:t>Prelim. Planned Lots		39,463</a:t>
            </a:r>
          </a:p>
        </p:txBody>
      </p:sp>
      <p:sp>
        <p:nvSpPr>
          <p:cNvPr id="13317" name="Rectangle 4"/>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graphicFrame>
        <p:nvGraphicFramePr>
          <p:cNvPr id="8" name="Chart 7"/>
          <p:cNvGraphicFramePr>
            <a:graphicFrameLocks/>
          </p:cNvGraphicFramePr>
          <p:nvPr/>
        </p:nvGraphicFramePr>
        <p:xfrm>
          <a:off x="228600" y="1447800"/>
          <a:ext cx="8534400" cy="3962400"/>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2"/>
          </p:nvPr>
        </p:nvSpPr>
        <p:spPr>
          <a:noFill/>
        </p:spPr>
        <p:txBody>
          <a:bodyPr/>
          <a:lstStyle/>
          <a:p>
            <a:fld id="{22B15FBF-1FEB-4278-89B2-40BDC6ED2129}" type="slidenum">
              <a:rPr lang="en-US" smtClean="0"/>
              <a:pPr/>
              <a:t>15</a:t>
            </a:fld>
            <a:endParaRPr lang="en-US" dirty="0" smtClean="0"/>
          </a:p>
        </p:txBody>
      </p:sp>
      <p:sp>
        <p:nvSpPr>
          <p:cNvPr id="16387" name="Rectangle 2"/>
          <p:cNvSpPr>
            <a:spLocks noGrp="1" noChangeArrowheads="1"/>
          </p:cNvSpPr>
          <p:nvPr>
            <p:ph type="title"/>
          </p:nvPr>
        </p:nvSpPr>
        <p:spPr>
          <a:xfrm>
            <a:off x="381000" y="381000"/>
            <a:ext cx="8280400" cy="874713"/>
          </a:xfrm>
        </p:spPr>
        <p:txBody>
          <a:bodyPr/>
          <a:lstStyle/>
          <a:p>
            <a:r>
              <a:rPr lang="en-US" sz="3600" dirty="0" smtClean="0">
                <a:solidFill>
                  <a:schemeClr val="tx1"/>
                </a:solidFill>
              </a:rPr>
              <a:t>Denton ISD Resale Market</a:t>
            </a:r>
            <a:r>
              <a:rPr lang="en-US" sz="3200" dirty="0" smtClean="0">
                <a:solidFill>
                  <a:schemeClr val="tx1"/>
                </a:solidFill>
              </a:rPr>
              <a:t/>
            </a:r>
            <a:br>
              <a:rPr lang="en-US" sz="3200" dirty="0" smtClean="0">
                <a:solidFill>
                  <a:schemeClr val="tx1"/>
                </a:solidFill>
              </a:rPr>
            </a:br>
            <a:r>
              <a:rPr lang="en-US" sz="1200" i="1" dirty="0" smtClean="0">
                <a:solidFill>
                  <a:schemeClr val="tx1"/>
                </a:solidFill>
              </a:rPr>
              <a:t> (Single-Family Residential Only)</a:t>
            </a:r>
          </a:p>
        </p:txBody>
      </p:sp>
      <p:sp>
        <p:nvSpPr>
          <p:cNvPr id="16388" name="Rectangle 4"/>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graphicFrame>
        <p:nvGraphicFramePr>
          <p:cNvPr id="8" name="Table 7"/>
          <p:cNvGraphicFramePr>
            <a:graphicFrameLocks noGrp="1"/>
          </p:cNvGraphicFramePr>
          <p:nvPr/>
        </p:nvGraphicFramePr>
        <p:xfrm>
          <a:off x="533400" y="1447800"/>
          <a:ext cx="8305802" cy="4803357"/>
        </p:xfrm>
        <a:graphic>
          <a:graphicData uri="http://schemas.openxmlformats.org/drawingml/2006/table">
            <a:tbl>
              <a:tblPr/>
              <a:tblGrid>
                <a:gridCol w="1424671"/>
                <a:gridCol w="659747"/>
                <a:gridCol w="675682"/>
                <a:gridCol w="675682"/>
                <a:gridCol w="662935"/>
                <a:gridCol w="713929"/>
                <a:gridCol w="777672"/>
                <a:gridCol w="678871"/>
                <a:gridCol w="678871"/>
                <a:gridCol w="678871"/>
                <a:gridCol w="678871"/>
              </a:tblGrid>
              <a:tr h="308307">
                <a:tc gridSpan="2">
                  <a:txBody>
                    <a:bodyPr/>
                    <a:lstStyle/>
                    <a:p>
                      <a:pPr algn="l" fontAlgn="ctr"/>
                      <a:r>
                        <a:rPr lang="en-US" sz="1600" b="1" i="0" u="none" strike="noStrike" dirty="0">
                          <a:latin typeface="Calibri"/>
                        </a:rPr>
                        <a:t>Denton ISD Resale Data</a:t>
                      </a:r>
                    </a:p>
                  </a:txBody>
                  <a:tcPr marL="0" marR="0" marT="0" marB="0" anchor="ctr">
                    <a:lnL>
                      <a:noFill/>
                    </a:lnL>
                    <a:lnR>
                      <a:noFill/>
                    </a:lnR>
                    <a:lnT>
                      <a:noFill/>
                    </a:lnT>
                    <a:lnB w="12700" cap="flat" cmpd="sng" algn="ctr">
                      <a:solidFill>
                        <a:srgbClr val="000000"/>
                      </a:solidFill>
                      <a:prstDash val="solid"/>
                      <a:round/>
                      <a:headEnd type="none" w="med" len="med"/>
                      <a:tailEnd type="none" w="med" len="med"/>
                    </a:lnB>
                    <a:solidFill>
                      <a:srgbClr val="FFFFFF"/>
                    </a:solidFill>
                  </a:tcPr>
                </a:tc>
                <a:tc hMerge="1">
                  <a:txBody>
                    <a:bodyPr/>
                    <a:lstStyle/>
                    <a:p>
                      <a:endParaRPr lang="en-US"/>
                    </a:p>
                  </a:txBody>
                  <a:tcPr/>
                </a:tc>
                <a:tc>
                  <a:txBody>
                    <a:bodyPr/>
                    <a:lstStyle/>
                    <a:p>
                      <a:pPr algn="l" fontAlgn="b"/>
                      <a:r>
                        <a:rPr lang="en-US" sz="1050" b="0" i="0" u="none" strike="noStrike" dirty="0">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Calibri"/>
                        </a:rPr>
                        <a:t> </a:t>
                      </a: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1" i="0" u="none" strike="noStrike" dirty="0">
                          <a:latin typeface="Calibri"/>
                        </a:rPr>
                        <a:t>SF Residential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1Q08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a:latin typeface="Calibri"/>
                        </a:rPr>
                        <a:t>2Q08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a:latin typeface="Calibri"/>
                        </a:rPr>
                        <a:t>3Q08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a:latin typeface="Calibri"/>
                        </a:rPr>
                        <a:t>4Q08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a:latin typeface="Calibri"/>
                        </a:rPr>
                        <a:t>1Q09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a:latin typeface="Calibri"/>
                        </a:rPr>
                        <a:t>2Q09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a:latin typeface="Calibri"/>
                        </a:rPr>
                        <a:t>3Q09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smtClean="0">
                          <a:latin typeface="Calibri"/>
                        </a:rPr>
                        <a:t>4Q09</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smtClean="0">
                          <a:latin typeface="Calibri"/>
                        </a:rPr>
                        <a:t>1Q10</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c>
                  <a:txBody>
                    <a:bodyPr/>
                    <a:lstStyle/>
                    <a:p>
                      <a:pPr algn="ctr" fontAlgn="b"/>
                      <a:r>
                        <a:rPr lang="en-US" sz="1050" b="1" i="0" u="none" strike="noStrike" dirty="0" smtClean="0">
                          <a:latin typeface="Calibri"/>
                        </a:rPr>
                        <a:t>2Q10</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8D8D8"/>
                    </a:solidFill>
                  </a:tcPr>
                </a:tc>
              </a:tr>
              <a:tr h="234990">
                <a:tc>
                  <a:txBody>
                    <a:bodyPr/>
                    <a:lstStyle/>
                    <a:p>
                      <a:pPr algn="l" fontAlgn="b"/>
                      <a:r>
                        <a:rPr lang="en-US" sz="1050" b="1" i="0" u="none" strike="noStrike" dirty="0">
                          <a:latin typeface="Calibri"/>
                        </a:rPr>
                        <a:t>Total Sales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414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573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346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357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507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529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482</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321</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670</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1" i="0" u="none" strike="noStrike" dirty="0">
                          <a:latin typeface="Calibri"/>
                        </a:rPr>
                        <a:t>Average Sales Price</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$182,976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$183,354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$179,381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$175,630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$172,226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$176,161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$186,968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$185,373</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$184,303</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$179,678</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1" i="0" u="none" strike="noStrike" dirty="0">
                          <a:latin typeface="Calibri"/>
                        </a:rPr>
                        <a:t>Days-on-market</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75</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80</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68</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00" b="1" i="0" u="none" strike="noStrike" dirty="0">
                          <a:latin typeface="Calibri"/>
                        </a:rPr>
                        <a:t>Foreclosure Forced Sales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64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90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80</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70</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106</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00"/>
                    </a:solidFill>
                  </a:tcPr>
                </a:tc>
              </a:tr>
              <a:tr h="234990">
                <a:tc>
                  <a:txBody>
                    <a:bodyPr/>
                    <a:lstStyle/>
                    <a:p>
                      <a:pPr algn="l" fontAlgn="b"/>
                      <a:r>
                        <a:rPr lang="en-US" sz="1050" b="1" i="0" u="none" strike="noStrike" dirty="0">
                          <a:latin typeface="Calibri"/>
                        </a:rPr>
                        <a:t>Pending Sales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31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178</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356</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208</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1" i="0" u="none" strike="noStrike" dirty="0">
                          <a:latin typeface="Calibri"/>
                        </a:rPr>
                        <a:t>Active Listings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119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281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885</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989</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1,148</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1" i="0" u="none" strike="noStrike" dirty="0">
                          <a:latin typeface="Calibri"/>
                        </a:rPr>
                        <a:t>Months Inventory</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2.1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a:latin typeface="Calibri"/>
                        </a:rPr>
                        <a:t>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5.5</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6.3</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0" i="0" u="none" strike="noStrike" dirty="0" smtClean="0">
                          <a:latin typeface="Calibri"/>
                        </a:rPr>
                        <a:t>6.9</a:t>
                      </a:r>
                      <a:endParaRPr lang="en-US" sz="1050" b="0"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4990">
                <a:tc gridSpan="4">
                  <a:txBody>
                    <a:bodyPr/>
                    <a:lstStyle/>
                    <a:p>
                      <a:pPr algn="r" fontAlgn="b"/>
                      <a:r>
                        <a:rPr lang="en-US" sz="1050" b="1" i="0" u="none" strike="noStrike" dirty="0">
                          <a:latin typeface="Calibri"/>
                        </a:rPr>
                        <a:t>Annual Total Sales </a:t>
                      </a:r>
                    </a:p>
                  </a:txBody>
                  <a:tcPr marL="0" marR="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50" b="1" i="0" u="none" strike="noStrike" dirty="0">
                          <a:latin typeface="Calibri"/>
                        </a:rPr>
                        <a:t>1,913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1,856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1,783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1,766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1,924</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1,894</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2,002</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43783">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50" b="0" i="0" u="none" strike="noStrike" dirty="0">
                          <a:latin typeface="Arial"/>
                        </a:rPr>
                        <a:t> </a:t>
                      </a:r>
                    </a:p>
                    <a:p>
                      <a:pPr algn="l" fontAlgn="b"/>
                      <a:r>
                        <a:rPr lang="en-US" sz="1050" b="0" i="0" u="none" strike="noStrike" dirty="0">
                          <a:latin typeface="Arial"/>
                        </a:rPr>
                        <a:t> </a:t>
                      </a:r>
                    </a:p>
                    <a:p>
                      <a:pPr algn="r" fontAlgn="b"/>
                      <a:r>
                        <a:rPr lang="en-US" sz="1050" b="1" i="1" u="none" strike="noStrike" dirty="0">
                          <a:latin typeface="Calibri"/>
                        </a:rPr>
                        <a:t>% </a:t>
                      </a:r>
                      <a:r>
                        <a:rPr lang="en-US" sz="1050" b="1" i="1" u="none" strike="noStrike" dirty="0" smtClean="0">
                          <a:latin typeface="Calibri"/>
                        </a:rPr>
                        <a:t>Change from  previous qtr.</a:t>
                      </a:r>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r" fontAlgn="b"/>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50" b="1" i="1" u="none" strike="noStrike" dirty="0">
                          <a:latin typeface="Calibri"/>
                        </a:rPr>
                        <a:t>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+9%</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-1.5%</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+5.7%</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4990">
                <a:tc gridSpan="4">
                  <a:txBody>
                    <a:bodyPr/>
                    <a:lstStyle/>
                    <a:p>
                      <a:pPr algn="r" fontAlgn="b"/>
                      <a:r>
                        <a:rPr lang="en-US" sz="1050" b="1" i="0" u="none" strike="noStrike" dirty="0">
                          <a:latin typeface="Calibri"/>
                        </a:rPr>
                        <a:t>Annual Foreclosure Forced Sales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50" b="1" i="0" u="none" strike="noStrike" dirty="0">
                          <a:latin typeface="Calibri"/>
                        </a:rPr>
                        <a:t>307</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333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317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299</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281</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308</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50" b="0" i="0" u="none" strike="noStrike" dirty="0">
                          <a:latin typeface="Arial"/>
                        </a:rPr>
                        <a:t> </a:t>
                      </a:r>
                    </a:p>
                    <a:p>
                      <a:pPr algn="l" fontAlgn="b"/>
                      <a:r>
                        <a:rPr lang="en-US" sz="1050" b="0" i="0" u="none" strike="noStrike" dirty="0">
                          <a:latin typeface="Arial"/>
                        </a:rPr>
                        <a:t> </a:t>
                      </a:r>
                    </a:p>
                    <a:p>
                      <a:pPr algn="r" fontAlgn="b"/>
                      <a:r>
                        <a:rPr lang="en-US" sz="1050" b="1" i="1" u="none" strike="noStrike" dirty="0" smtClean="0">
                          <a:latin typeface="Calibri"/>
                        </a:rPr>
                        <a:t>% Change from  previous qtr.</a:t>
                      </a:r>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50" b="0" i="0" u="none" strike="noStrike" dirty="0">
                        <a:latin typeface="Arial"/>
                      </a:endParaRPr>
                    </a:p>
                  </a:txBody>
                  <a:tcPr marL="0" marR="0" marT="0" marB="0" anchor="b">
                    <a:lnL>
                      <a:noFill/>
                    </a:lnL>
                    <a:lnR>
                      <a:noFill/>
                    </a:lnR>
                    <a:lnT>
                      <a:noFill/>
                    </a:lnT>
                    <a:lnB>
                      <a:noFill/>
                    </a:lnB>
                    <a:solidFill>
                      <a:srgbClr val="FFFFFF"/>
                    </a:solidFill>
                  </a:tcPr>
                </a:tc>
                <a:tc hMerge="1">
                  <a:txBody>
                    <a:bodyPr/>
                    <a:lstStyle/>
                    <a:p>
                      <a:pPr algn="r" fontAlgn="b"/>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50" b="1" i="1" u="none" strike="noStrike" dirty="0">
                          <a:latin typeface="Calibri"/>
                        </a:rPr>
                        <a:t>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8.5%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+2%</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-6%</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+9.6%</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r>
                        <a:rPr lang="en-US" sz="1050" b="0" i="0" u="none" strike="noStrike" dirty="0">
                          <a:latin typeface="Arial"/>
                        </a:rPr>
                        <a:t> </a:t>
                      </a: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1050" b="0" i="0" u="none" strike="noStrike" dirty="0">
                        <a:latin typeface="Arial"/>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234990">
                <a:tc gridSpan="4">
                  <a:txBody>
                    <a:bodyPr/>
                    <a:lstStyle/>
                    <a:p>
                      <a:pPr algn="r" fontAlgn="b"/>
                      <a:r>
                        <a:rPr lang="en-US" sz="1050" b="1" i="0" u="none" strike="noStrike" dirty="0">
                          <a:latin typeface="Calibri"/>
                        </a:rPr>
                        <a:t>Active Listings </a:t>
                      </a: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b"/>
                      <a:r>
                        <a:rPr lang="en-US" sz="1050" b="1" i="0" u="none" strike="noStrike" dirty="0">
                          <a:latin typeface="Calibri"/>
                        </a:rPr>
                        <a:t>281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318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727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a:latin typeface="Calibri"/>
                        </a:rPr>
                        <a:t>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885</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989</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0" u="none" strike="noStrike" dirty="0" smtClean="0">
                          <a:latin typeface="Calibri"/>
                        </a:rPr>
                        <a:t>1,148</a:t>
                      </a:r>
                      <a:endParaRPr lang="en-US" sz="1050" b="1" i="0"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234990">
                <a:tc>
                  <a:txBody>
                    <a:bodyPr/>
                    <a:lstStyle/>
                    <a:p>
                      <a:pPr algn="l" fontAlgn="b"/>
                      <a:r>
                        <a:rPr lang="en-US" sz="1050" b="0" i="0" u="none" strike="noStrike" dirty="0">
                          <a:latin typeface="Arial"/>
                        </a:rPr>
                        <a:t> </a:t>
                      </a:r>
                    </a:p>
                  </a:txBody>
                  <a:tcPr marL="0" marR="0" marT="0" marB="0" anchor="b">
                    <a:lnL>
                      <a:noFill/>
                    </a:lnL>
                    <a:lnR>
                      <a:noFill/>
                    </a:lnR>
                    <a:lnT>
                      <a:noFill/>
                    </a:lnT>
                    <a:lnB>
                      <a:noFill/>
                    </a:lnB>
                    <a:solidFill>
                      <a:srgbClr val="FFFFFF"/>
                    </a:solidFill>
                  </a:tcPr>
                </a:tc>
                <a:tc gridSpan="3">
                  <a:txBody>
                    <a:bodyPr/>
                    <a:lstStyle/>
                    <a:p>
                      <a:pPr algn="l" fontAlgn="b"/>
                      <a:r>
                        <a:rPr lang="en-US" sz="1050" b="0" i="0" u="none" strike="noStrike" dirty="0">
                          <a:latin typeface="Arial"/>
                        </a:rPr>
                        <a:t> </a:t>
                      </a:r>
                    </a:p>
                    <a:p>
                      <a:pPr algn="r" fontAlgn="b"/>
                      <a:r>
                        <a:rPr lang="en-US" sz="1050" b="0" i="0" u="none" strike="noStrike" dirty="0">
                          <a:latin typeface="Arial"/>
                        </a:rPr>
                        <a:t> </a:t>
                      </a:r>
                      <a:r>
                        <a:rPr lang="en-US" sz="1050" b="1" i="1" u="none" strike="noStrike" dirty="0" smtClean="0">
                          <a:latin typeface="Calibri"/>
                        </a:rPr>
                        <a:t>% Change from  previous qtr.</a:t>
                      </a:r>
                    </a:p>
                    <a:p>
                      <a:pPr algn="r" fontAlgn="b"/>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hMerge="1">
                  <a:txBody>
                    <a:bodyPr/>
                    <a:lstStyle/>
                    <a:p>
                      <a:pPr algn="l" fontAlgn="b"/>
                      <a:endParaRPr lang="en-US" sz="1050" b="0" i="0" u="none" strike="noStrike" dirty="0">
                        <a:latin typeface="Arial"/>
                      </a:endParaRPr>
                    </a:p>
                  </a:txBody>
                  <a:tcPr marL="0" marR="0" marT="0" marB="0" anchor="b">
                    <a:lnL>
                      <a:noFill/>
                    </a:lnL>
                    <a:lnR>
                      <a:noFill/>
                    </a:lnR>
                    <a:lnT>
                      <a:noFill/>
                    </a:lnT>
                    <a:lnB>
                      <a:noFill/>
                    </a:lnB>
                    <a:solidFill>
                      <a:srgbClr val="FFFFFF"/>
                    </a:solidFill>
                  </a:tcPr>
                </a:tc>
                <a:tc hMerge="1">
                  <a:txBody>
                    <a:bodyPr/>
                    <a:lstStyle/>
                    <a:p>
                      <a:pPr algn="r" fontAlgn="b"/>
                      <a:endParaRPr lang="en-US" sz="1050" b="1" i="1" u="none" strike="noStrike" dirty="0">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algn="ctr" fontAlgn="b"/>
                      <a:r>
                        <a:rPr lang="en-US" sz="1050" b="1" i="1" u="none" strike="noStrike" dirty="0">
                          <a:latin typeface="Calibri"/>
                        </a:rPr>
                        <a:t>n/a</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13.2%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128.6%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a:latin typeface="Calibri"/>
                        </a:rPr>
                        <a:t>35.4%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-10%</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+11.8%</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50" b="1" i="1" u="none" strike="noStrike" dirty="0" smtClean="0">
                          <a:latin typeface="Calibri"/>
                        </a:rPr>
                        <a:t>+16.1%</a:t>
                      </a:r>
                      <a:endParaRPr lang="en-US" sz="1050" b="1" i="1" u="none" strike="noStrike" dirty="0">
                        <a:latin typeface="Calibri"/>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6" name="Oval 5"/>
          <p:cNvSpPr/>
          <p:nvPr/>
        </p:nvSpPr>
        <p:spPr bwMode="auto">
          <a:xfrm>
            <a:off x="8229600" y="1981200"/>
            <a:ext cx="533400" cy="304800"/>
          </a:xfrm>
          <a:prstGeom prst="ellipse">
            <a:avLst/>
          </a:prstGeom>
          <a:noFill/>
          <a:ln w="19050" cap="sq"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7" name="Oval 6"/>
          <p:cNvSpPr/>
          <p:nvPr/>
        </p:nvSpPr>
        <p:spPr bwMode="auto">
          <a:xfrm>
            <a:off x="5486400" y="1981200"/>
            <a:ext cx="533400" cy="304800"/>
          </a:xfrm>
          <a:prstGeom prst="ellipse">
            <a:avLst/>
          </a:prstGeom>
          <a:noFill/>
          <a:ln w="19050" cap="sq"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9" name="Oval 8"/>
          <p:cNvSpPr/>
          <p:nvPr/>
        </p:nvSpPr>
        <p:spPr bwMode="auto">
          <a:xfrm>
            <a:off x="2667000" y="1981200"/>
            <a:ext cx="533400" cy="304800"/>
          </a:xfrm>
          <a:prstGeom prst="ellipse">
            <a:avLst/>
          </a:prstGeom>
          <a:noFill/>
          <a:ln w="19050" cap="sq" cmpd="sng" algn="ctr">
            <a:solidFill>
              <a:schemeClr val="bg2"/>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cxnSp>
        <p:nvCxnSpPr>
          <p:cNvPr id="11" name="Straight Arrow Connector 10"/>
          <p:cNvCxnSpPr/>
          <p:nvPr/>
        </p:nvCxnSpPr>
        <p:spPr bwMode="auto">
          <a:xfrm rot="10800000" flipV="1">
            <a:off x="3124200" y="914400"/>
            <a:ext cx="3810002" cy="1066801"/>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3" name="Straight Arrow Connector 12"/>
          <p:cNvCxnSpPr/>
          <p:nvPr/>
        </p:nvCxnSpPr>
        <p:spPr bwMode="auto">
          <a:xfrm rot="10800000" flipV="1">
            <a:off x="5943600" y="1219200"/>
            <a:ext cx="990600" cy="762000"/>
          </a:xfrm>
          <a:prstGeom prst="straightConnector1">
            <a:avLst/>
          </a:prstGeom>
          <a:solidFill>
            <a:schemeClr val="accent1"/>
          </a:solidFill>
          <a:ln w="12700" cap="sq" cmpd="sng" algn="ctr">
            <a:solidFill>
              <a:schemeClr val="tx1"/>
            </a:solidFill>
            <a:prstDash val="solid"/>
            <a:round/>
            <a:headEnd type="none" w="sm" len="sm"/>
            <a:tailEnd type="arrow"/>
          </a:ln>
          <a:effectLst/>
        </p:spPr>
      </p:cxnSp>
      <p:cxnSp>
        <p:nvCxnSpPr>
          <p:cNvPr id="15" name="Straight Arrow Connector 14"/>
          <p:cNvCxnSpPr/>
          <p:nvPr/>
        </p:nvCxnSpPr>
        <p:spPr bwMode="auto">
          <a:xfrm>
            <a:off x="7010400" y="1066800"/>
            <a:ext cx="1219200" cy="914400"/>
          </a:xfrm>
          <a:prstGeom prst="straightConnector1">
            <a:avLst/>
          </a:prstGeom>
          <a:solidFill>
            <a:schemeClr val="accent1"/>
          </a:solidFill>
          <a:ln w="12700" cap="sq" cmpd="sng" algn="ctr">
            <a:solidFill>
              <a:schemeClr val="tx1"/>
            </a:solidFill>
            <a:prstDash val="solid"/>
            <a:round/>
            <a:headEnd type="none" w="sm" len="sm"/>
            <a:tailEnd type="arrow"/>
          </a:ln>
          <a:effectLst/>
        </p:spPr>
      </p:cxnSp>
      <p:sp>
        <p:nvSpPr>
          <p:cNvPr id="23" name="TextBox 22"/>
          <p:cNvSpPr txBox="1"/>
          <p:nvPr/>
        </p:nvSpPr>
        <p:spPr>
          <a:xfrm>
            <a:off x="6934200" y="228600"/>
            <a:ext cx="1981200" cy="954107"/>
          </a:xfrm>
          <a:prstGeom prst="rect">
            <a:avLst/>
          </a:prstGeom>
          <a:solidFill>
            <a:srgbClr val="FFFFFF"/>
          </a:solidFill>
          <a:ln>
            <a:solidFill>
              <a:schemeClr val="bg2"/>
            </a:solidFill>
          </a:ln>
        </p:spPr>
        <p:txBody>
          <a:bodyPr wrap="square" rtlCol="0">
            <a:spAutoFit/>
          </a:bodyPr>
          <a:lstStyle/>
          <a:p>
            <a:r>
              <a:rPr lang="en-US" sz="1400" b="1" i="1" dirty="0" smtClean="0">
                <a:solidFill>
                  <a:schemeClr val="bg2"/>
                </a:solidFill>
                <a:latin typeface="+mn-lt"/>
              </a:rPr>
              <a:t>2</a:t>
            </a:r>
            <a:r>
              <a:rPr lang="en-US" sz="1400" b="1" i="1" baseline="30000" dirty="0" smtClean="0">
                <a:solidFill>
                  <a:schemeClr val="bg2"/>
                </a:solidFill>
                <a:latin typeface="+mn-lt"/>
              </a:rPr>
              <a:t>nd</a:t>
            </a:r>
            <a:r>
              <a:rPr lang="en-US" sz="1400" b="1" i="1" dirty="0" smtClean="0">
                <a:solidFill>
                  <a:schemeClr val="bg2"/>
                </a:solidFill>
                <a:latin typeface="+mn-lt"/>
              </a:rPr>
              <a:t> Qtr typically has the highest sales;</a:t>
            </a:r>
          </a:p>
          <a:p>
            <a:r>
              <a:rPr lang="en-US" sz="1400" b="1" i="1" dirty="0" smtClean="0">
                <a:solidFill>
                  <a:schemeClr val="bg2"/>
                </a:solidFill>
                <a:latin typeface="+mn-lt"/>
              </a:rPr>
              <a:t>2Q10 boosted by tax credits</a:t>
            </a:r>
            <a:endParaRPr lang="en-US" sz="1400" b="1" i="1" dirty="0">
              <a:solidFill>
                <a:schemeClr val="bg2"/>
              </a:solidFill>
              <a:latin typeface="+mn-lt"/>
            </a:endParaRPr>
          </a:p>
        </p:txBody>
      </p:sp>
      <p:sp>
        <p:nvSpPr>
          <p:cNvPr id="18" name="Rectangle 12"/>
          <p:cNvSpPr>
            <a:spLocks noChangeArrowheads="1"/>
          </p:cNvSpPr>
          <p:nvPr/>
        </p:nvSpPr>
        <p:spPr bwMode="auto">
          <a:xfrm>
            <a:off x="6705600" y="3124200"/>
            <a:ext cx="1981200" cy="600164"/>
          </a:xfrm>
          <a:prstGeom prst="rect">
            <a:avLst/>
          </a:prstGeom>
          <a:solidFill>
            <a:srgbClr val="FFFF00"/>
          </a:solidFill>
          <a:ln w="9525">
            <a:solidFill>
              <a:srgbClr val="FF0000"/>
            </a:solidFill>
            <a:miter lim="800000"/>
            <a:headEnd/>
            <a:tailEnd/>
          </a:ln>
        </p:spPr>
        <p:txBody>
          <a:bodyPr wrap="square">
            <a:spAutoFit/>
          </a:bodyPr>
          <a:lstStyle/>
          <a:p>
            <a:pPr algn="ctr"/>
            <a:r>
              <a:rPr lang="en-US" sz="1100" dirty="0" smtClean="0">
                <a:solidFill>
                  <a:srgbClr val="FF0000"/>
                </a:solidFill>
              </a:rPr>
              <a:t>HIGHEST SINCE INFORMATION WAS TRACKED</a:t>
            </a:r>
            <a:endParaRPr lang="en-US" sz="1100" dirty="0">
              <a:solidFill>
                <a:srgbClr val="FF0000"/>
              </a:solidFill>
            </a:endParaRPr>
          </a:p>
        </p:txBody>
      </p:sp>
      <p:sp>
        <p:nvSpPr>
          <p:cNvPr id="19" name="Oval 4"/>
          <p:cNvSpPr>
            <a:spLocks noChangeArrowheads="1"/>
          </p:cNvSpPr>
          <p:nvPr/>
        </p:nvSpPr>
        <p:spPr bwMode="auto">
          <a:xfrm>
            <a:off x="8077200" y="2590800"/>
            <a:ext cx="838200" cy="457200"/>
          </a:xfrm>
          <a:prstGeom prst="ellipse">
            <a:avLst/>
          </a:prstGeom>
          <a:noFill/>
          <a:ln w="28575" cap="sq" algn="ctr">
            <a:solidFill>
              <a:srgbClr val="FF0000"/>
            </a:solidFill>
            <a:round/>
            <a:headEnd type="none" w="sm" len="sm"/>
            <a:tailEnd type="none" w="sm" len="sm"/>
          </a:ln>
        </p:spPr>
        <p:txBody>
          <a:bodyPr wrap="none"/>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B3F1B4CB-B5F4-487F-8F92-4E70EF1C4447}" type="slidenum">
              <a:rPr lang="en-US" sz="1400"/>
              <a:pPr algn="r" eaLnBrk="0" hangingPunct="0"/>
              <a:t>16</a:t>
            </a:fld>
            <a:endParaRPr lang="en-US" sz="1400" dirty="0"/>
          </a:p>
        </p:txBody>
      </p:sp>
      <p:sp>
        <p:nvSpPr>
          <p:cNvPr id="20483" name="Rectangle 3"/>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20485" name="Rectangle 5"/>
          <p:cNvSpPr>
            <a:spLocks noGrp="1" noChangeArrowheads="1"/>
          </p:cNvSpPr>
          <p:nvPr>
            <p:ph type="title" idx="4294967295"/>
          </p:nvPr>
        </p:nvSpPr>
        <p:spPr>
          <a:xfrm>
            <a:off x="533400" y="533400"/>
            <a:ext cx="8458200" cy="685800"/>
          </a:xfrm>
        </p:spPr>
        <p:txBody>
          <a:bodyPr/>
          <a:lstStyle/>
          <a:p>
            <a:r>
              <a:rPr lang="en-US" sz="3200" dirty="0" smtClean="0">
                <a:solidFill>
                  <a:schemeClr val="bg2"/>
                </a:solidFill>
                <a:latin typeface="Calibri" pitchFamily="34" charset="0"/>
              </a:rPr>
              <a:t>New Cross Oaks Elementary</a:t>
            </a:r>
          </a:p>
        </p:txBody>
      </p:sp>
      <p:sp>
        <p:nvSpPr>
          <p:cNvPr id="20487" name="Slide Number Placeholder 7"/>
          <p:cNvSpPr>
            <a:spLocks noGrp="1"/>
          </p:cNvSpPr>
          <p:nvPr>
            <p:ph type="sldNum" sz="quarter" idx="12"/>
          </p:nvPr>
        </p:nvSpPr>
        <p:spPr>
          <a:noFill/>
        </p:spPr>
        <p:txBody>
          <a:bodyPr/>
          <a:lstStyle/>
          <a:p>
            <a:fld id="{856D3AE1-5EFB-4F5F-8C02-661F3012915A}" type="slidenum">
              <a:rPr lang="en-US" smtClean="0"/>
              <a:pPr/>
              <a:t>16</a:t>
            </a:fld>
            <a:endParaRPr lang="en-US" dirty="0" smtClean="0"/>
          </a:p>
        </p:txBody>
      </p:sp>
      <p:pic>
        <p:nvPicPr>
          <p:cNvPr id="9" name="Picture 8" descr="Picture 382.jpg"/>
          <p:cNvPicPr>
            <a:picLocks noChangeAspect="1"/>
          </p:cNvPicPr>
          <p:nvPr/>
        </p:nvPicPr>
        <p:blipFill>
          <a:blip r:embed="rId3" cstate="print"/>
          <a:srcRect b="37574"/>
          <a:stretch>
            <a:fillRect/>
          </a:stretch>
        </p:blipFill>
        <p:spPr>
          <a:xfrm>
            <a:off x="533400" y="1752600"/>
            <a:ext cx="8304564" cy="3886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Rectangle 4"/>
          <p:cNvSpPr>
            <a:spLocks noChangeArrowheads="1"/>
          </p:cNvSpPr>
          <p:nvPr/>
        </p:nvSpPr>
        <p:spPr bwMode="auto">
          <a:xfrm rot="20680300">
            <a:off x="6122988" y="793750"/>
            <a:ext cx="1908175" cy="277813"/>
          </a:xfrm>
          <a:prstGeom prst="rect">
            <a:avLst/>
          </a:prstGeom>
          <a:solidFill>
            <a:srgbClr val="FFFF00"/>
          </a:solidFill>
          <a:ln w="9525">
            <a:solidFill>
              <a:schemeClr val="tx1"/>
            </a:solidFill>
            <a:miter lim="800000"/>
            <a:headEnd/>
            <a:tailEnd/>
          </a:ln>
        </p:spPr>
        <p:txBody>
          <a:bodyPr lIns="92075" tIns="46038" rIns="92075" bIns="46038">
            <a:spAutoFit/>
          </a:bodyPr>
          <a:lstStyle/>
          <a:p>
            <a:pPr algn="ctr" eaLnBrk="0" hangingPunct="0"/>
            <a:r>
              <a:rPr lang="en-US" sz="1200" b="1" dirty="0">
                <a:latin typeface="Arial" charset="0"/>
              </a:rPr>
              <a:t>US-380 Corridor</a:t>
            </a:r>
          </a:p>
        </p:txBody>
      </p:sp>
      <p:sp>
        <p:nvSpPr>
          <p:cNvPr id="10" name="Rectangle 4"/>
          <p:cNvSpPr>
            <a:spLocks noChangeArrowheads="1"/>
          </p:cNvSpPr>
          <p:nvPr/>
        </p:nvSpPr>
        <p:spPr bwMode="auto">
          <a:xfrm rot="20680300">
            <a:off x="6313488" y="5124450"/>
            <a:ext cx="2559050" cy="831850"/>
          </a:xfrm>
          <a:prstGeom prst="rect">
            <a:avLst/>
          </a:prstGeom>
          <a:solidFill>
            <a:srgbClr val="FFFF00"/>
          </a:solidFill>
          <a:ln w="9525">
            <a:solidFill>
              <a:schemeClr val="tx1"/>
            </a:solidFill>
            <a:miter lim="800000"/>
            <a:headEnd/>
            <a:tailEnd/>
          </a:ln>
        </p:spPr>
        <p:txBody>
          <a:bodyPr lIns="92075" tIns="46038" rIns="92075" bIns="46038">
            <a:spAutoFit/>
          </a:bodyPr>
          <a:lstStyle/>
          <a:p>
            <a:pPr algn="ctr" eaLnBrk="0" hangingPunct="0"/>
            <a:r>
              <a:rPr lang="en-US" sz="1200" b="1" dirty="0">
                <a:latin typeface="Arial" charset="0"/>
              </a:rPr>
              <a:t>Servicing Campuses</a:t>
            </a:r>
          </a:p>
          <a:p>
            <a:pPr eaLnBrk="0" hangingPunct="0">
              <a:buFont typeface="Arial" charset="0"/>
              <a:buChar char="•"/>
            </a:pPr>
            <a:r>
              <a:rPr lang="en-US" sz="1200" b="1" dirty="0">
                <a:latin typeface="Arial" charset="0"/>
              </a:rPr>
              <a:t> </a:t>
            </a:r>
            <a:r>
              <a:rPr lang="en-US" sz="1200" b="1" dirty="0" smtClean="0">
                <a:latin typeface="Arial" charset="0"/>
              </a:rPr>
              <a:t>Cross Oaks Elementary</a:t>
            </a:r>
            <a:endParaRPr lang="en-US" sz="1200" b="1" dirty="0">
              <a:latin typeface="Arial" charset="0"/>
            </a:endParaRPr>
          </a:p>
          <a:p>
            <a:pPr eaLnBrk="0" hangingPunct="0">
              <a:buFont typeface="Arial" charset="0"/>
              <a:buChar char="•"/>
            </a:pPr>
            <a:r>
              <a:rPr lang="en-US" sz="1200" b="1" dirty="0">
                <a:latin typeface="Arial" charset="0"/>
              </a:rPr>
              <a:t> Navo Middle School</a:t>
            </a:r>
          </a:p>
          <a:p>
            <a:pPr eaLnBrk="0" hangingPunct="0">
              <a:buFont typeface="Arial" charset="0"/>
              <a:buChar char="•"/>
            </a:pPr>
            <a:r>
              <a:rPr lang="en-US" sz="1200" b="1" dirty="0">
                <a:latin typeface="Arial" charset="0"/>
              </a:rPr>
              <a:t> </a:t>
            </a:r>
            <a:r>
              <a:rPr lang="en-US" sz="1200" b="1" dirty="0" smtClean="0">
                <a:latin typeface="Arial" charset="0"/>
              </a:rPr>
              <a:t>Denton &amp; Ryan High School</a:t>
            </a:r>
            <a:endParaRPr lang="en-US" sz="1200" b="1" dirty="0">
              <a:latin typeface="Arial" charset="0"/>
            </a:endParaRPr>
          </a:p>
        </p:txBody>
      </p:sp>
      <p:pic>
        <p:nvPicPr>
          <p:cNvPr id="11" name="Picture 2" descr="C:\Documents and Settings\gholloway1\Local Settings\Temporary Internet Files\Content.IE5\PXO97L8P\j0431525[1].png"/>
          <p:cNvPicPr>
            <a:picLocks noChangeAspect="1" noChangeArrowheads="1"/>
          </p:cNvPicPr>
          <p:nvPr/>
        </p:nvPicPr>
        <p:blipFill>
          <a:blip r:embed="rId4" cstate="print"/>
          <a:srcRect/>
          <a:stretch>
            <a:fillRect/>
          </a:stretch>
        </p:blipFill>
        <p:spPr bwMode="auto">
          <a:xfrm>
            <a:off x="1371600" y="5410200"/>
            <a:ext cx="1143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44ED99A0-71AE-4FE9-A4A3-FC65BA3455EC}" type="slidenum">
              <a:rPr lang="en-US" smtClean="0"/>
              <a:pPr/>
              <a:t>17</a:t>
            </a:fld>
            <a:endParaRPr lang="en-US" dirty="0" smtClean="0"/>
          </a:p>
        </p:txBody>
      </p:sp>
      <p:sp>
        <p:nvSpPr>
          <p:cNvPr id="17411" name="Rectangle 3"/>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17413" name="Rectangle 5"/>
          <p:cNvSpPr>
            <a:spLocks noGrp="1" noChangeArrowheads="1"/>
          </p:cNvSpPr>
          <p:nvPr>
            <p:ph type="title" idx="4294967295"/>
          </p:nvPr>
        </p:nvSpPr>
        <p:spPr>
          <a:xfrm>
            <a:off x="533400" y="457200"/>
            <a:ext cx="7924800" cy="685800"/>
          </a:xfrm>
        </p:spPr>
        <p:txBody>
          <a:bodyPr/>
          <a:lstStyle/>
          <a:p>
            <a:r>
              <a:rPr lang="en-US" sz="3600" dirty="0" smtClean="0">
                <a:solidFill>
                  <a:schemeClr val="bg2"/>
                </a:solidFill>
                <a:latin typeface="Calibri" pitchFamily="34" charset="0"/>
              </a:rPr>
              <a:t>Glenbrooke Estates</a:t>
            </a:r>
          </a:p>
        </p:txBody>
      </p:sp>
      <p:sp>
        <p:nvSpPr>
          <p:cNvPr id="8" name="Rectangle 6"/>
          <p:cNvSpPr>
            <a:spLocks noChangeArrowheads="1"/>
          </p:cNvSpPr>
          <p:nvPr/>
        </p:nvSpPr>
        <p:spPr bwMode="auto">
          <a:xfrm>
            <a:off x="304800" y="2057400"/>
            <a:ext cx="2619375" cy="3293209"/>
          </a:xfrm>
          <a:prstGeom prst="rect">
            <a:avLst/>
          </a:prstGeom>
          <a:noFill/>
          <a:ln w="12700" cap="sq">
            <a:noFill/>
            <a:miter lim="800000"/>
            <a:headEnd type="none" w="sm" len="sm"/>
            <a:tailEnd type="none" w="sm" len="sm"/>
          </a:ln>
        </p:spPr>
        <p:txBody>
          <a:bodyPr>
            <a:spAutoFit/>
          </a:bodyPr>
          <a:lstStyle/>
          <a:p>
            <a:pPr>
              <a:buFontTx/>
              <a:buChar char="•"/>
            </a:pPr>
            <a:r>
              <a:rPr kumimoji="1" lang="en-US" sz="1600" b="1" dirty="0" smtClean="0">
                <a:solidFill>
                  <a:schemeClr val="bg2"/>
                </a:solidFill>
                <a:latin typeface="Calibri" pitchFamily="34" charset="0"/>
              </a:rPr>
              <a:t> 399 total lots </a:t>
            </a:r>
          </a:p>
          <a:p>
            <a:pPr>
              <a:buFontTx/>
              <a:buChar char="•"/>
            </a:pPr>
            <a:endParaRPr kumimoji="1" lang="en-US" sz="1600" b="1" dirty="0">
              <a:solidFill>
                <a:schemeClr val="bg2"/>
              </a:solidFill>
              <a:latin typeface="Calibri" pitchFamily="34" charset="0"/>
            </a:endParaRPr>
          </a:p>
          <a:p>
            <a:pPr>
              <a:buFontTx/>
              <a:buChar char="•"/>
            </a:pPr>
            <a:r>
              <a:rPr kumimoji="1" lang="en-US" sz="1600" b="1" dirty="0" smtClean="0">
                <a:solidFill>
                  <a:schemeClr val="bg2"/>
                </a:solidFill>
                <a:latin typeface="Calibri" pitchFamily="34" charset="0"/>
              </a:rPr>
              <a:t> 158 </a:t>
            </a:r>
            <a:r>
              <a:rPr kumimoji="1" lang="en-US" sz="1600" b="1" dirty="0">
                <a:solidFill>
                  <a:schemeClr val="bg2"/>
                </a:solidFill>
                <a:latin typeface="Calibri" pitchFamily="34" charset="0"/>
              </a:rPr>
              <a:t>occupied homes</a:t>
            </a:r>
          </a:p>
          <a:p>
            <a:pPr>
              <a:buFontTx/>
              <a:buChar char="•"/>
            </a:pPr>
            <a:endParaRPr kumimoji="1" lang="en-US" sz="1600" b="1" dirty="0">
              <a:solidFill>
                <a:schemeClr val="bg2"/>
              </a:solidFill>
              <a:latin typeface="Calibri" pitchFamily="34" charset="0"/>
            </a:endParaRPr>
          </a:p>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62 </a:t>
            </a:r>
            <a:r>
              <a:rPr kumimoji="1" lang="en-US" sz="1600" b="1" dirty="0">
                <a:solidFill>
                  <a:schemeClr val="bg2"/>
                </a:solidFill>
                <a:latin typeface="Calibri" pitchFamily="34" charset="0"/>
              </a:rPr>
              <a:t>vacant lots</a:t>
            </a:r>
          </a:p>
          <a:p>
            <a:pPr>
              <a:buFontTx/>
              <a:buChar char="•"/>
            </a:pPr>
            <a:endParaRPr kumimoji="1" lang="en-US" sz="1600" b="1" dirty="0">
              <a:solidFill>
                <a:schemeClr val="bg2"/>
              </a:solidFill>
              <a:latin typeface="Calibri" pitchFamily="34" charset="0"/>
            </a:endParaRPr>
          </a:p>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144 </a:t>
            </a:r>
            <a:r>
              <a:rPr kumimoji="1" lang="en-US" sz="1600" b="1" dirty="0">
                <a:solidFill>
                  <a:schemeClr val="bg2"/>
                </a:solidFill>
                <a:latin typeface="Calibri" pitchFamily="34" charset="0"/>
              </a:rPr>
              <a:t>future lots planned</a:t>
            </a:r>
          </a:p>
          <a:p>
            <a:pPr>
              <a:buFontTx/>
              <a:buChar char="•"/>
            </a:pPr>
            <a:endParaRPr kumimoji="1" lang="en-US" sz="1600" b="1" dirty="0">
              <a:solidFill>
                <a:schemeClr val="bg2"/>
              </a:solidFill>
              <a:latin typeface="Calibri" pitchFamily="34" charset="0"/>
            </a:endParaRPr>
          </a:p>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95 closings over past 12 months</a:t>
            </a:r>
          </a:p>
          <a:p>
            <a:pPr>
              <a:buFontTx/>
              <a:buChar char="•"/>
            </a:pPr>
            <a:endParaRPr kumimoji="1" lang="en-US" sz="1600" b="1" dirty="0" smtClean="0">
              <a:solidFill>
                <a:schemeClr val="bg2"/>
              </a:solidFill>
              <a:latin typeface="Calibri" pitchFamily="34" charset="0"/>
            </a:endParaRPr>
          </a:p>
          <a:p>
            <a:pPr>
              <a:buFontTx/>
              <a:buChar char="•"/>
            </a:pPr>
            <a:r>
              <a:rPr kumimoji="1" lang="en-US" sz="1600" b="1" dirty="0" smtClean="0">
                <a:solidFill>
                  <a:schemeClr val="bg2"/>
                </a:solidFill>
                <a:latin typeface="Calibri" pitchFamily="34" charset="0"/>
              </a:rPr>
              <a:t> 46 new lots delivered in 2Q10</a:t>
            </a:r>
            <a:endParaRPr kumimoji="1" lang="en-US" sz="1600" b="1" dirty="0">
              <a:solidFill>
                <a:schemeClr val="bg2"/>
              </a:solidFill>
              <a:latin typeface="Calibri" pitchFamily="34" charset="0"/>
            </a:endParaRPr>
          </a:p>
        </p:txBody>
      </p:sp>
      <p:pic>
        <p:nvPicPr>
          <p:cNvPr id="10" name="Picture 9" descr="Picture 366.jpg"/>
          <p:cNvPicPr>
            <a:picLocks noChangeAspect="1"/>
          </p:cNvPicPr>
          <p:nvPr/>
        </p:nvPicPr>
        <p:blipFill>
          <a:blip r:embed="rId3" cstate="print"/>
          <a:srcRect l="9391" r="13859" b="26456"/>
          <a:stretch>
            <a:fillRect/>
          </a:stretch>
        </p:blipFill>
        <p:spPr>
          <a:xfrm>
            <a:off x="3004671" y="1600200"/>
            <a:ext cx="5834529" cy="4191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1" name="Rectangle 10"/>
          <p:cNvSpPr>
            <a:spLocks noChangeArrowheads="1"/>
          </p:cNvSpPr>
          <p:nvPr/>
        </p:nvSpPr>
        <p:spPr bwMode="auto">
          <a:xfrm rot="20680300">
            <a:off x="5801519" y="847725"/>
            <a:ext cx="1908175" cy="277813"/>
          </a:xfrm>
          <a:prstGeom prst="rect">
            <a:avLst/>
          </a:prstGeom>
          <a:solidFill>
            <a:srgbClr val="FFFF00"/>
          </a:solidFill>
          <a:ln w="9525">
            <a:solidFill>
              <a:schemeClr val="tx1"/>
            </a:solidFill>
            <a:miter lim="800000"/>
            <a:headEnd/>
            <a:tailEnd/>
          </a:ln>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1200" b="1" dirty="0">
                <a:latin typeface="Arial" charset="0"/>
              </a:rPr>
              <a:t>US-380 Corridor</a:t>
            </a:r>
          </a:p>
        </p:txBody>
      </p:sp>
      <p:sp>
        <p:nvSpPr>
          <p:cNvPr id="12" name="Rectangle 11"/>
          <p:cNvSpPr>
            <a:spLocks noChangeArrowheads="1"/>
          </p:cNvSpPr>
          <p:nvPr/>
        </p:nvSpPr>
        <p:spPr bwMode="auto">
          <a:xfrm rot="20680300">
            <a:off x="5992019" y="5178425"/>
            <a:ext cx="2559050" cy="831850"/>
          </a:xfrm>
          <a:prstGeom prst="rect">
            <a:avLst/>
          </a:prstGeom>
          <a:solidFill>
            <a:srgbClr val="FFFF00"/>
          </a:solidFill>
          <a:ln w="9525">
            <a:solidFill>
              <a:schemeClr val="tx1"/>
            </a:solidFill>
            <a:miter lim="800000"/>
            <a:headEnd/>
            <a:tailEnd/>
          </a:ln>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1200" b="1" dirty="0">
                <a:latin typeface="Arial" charset="0"/>
              </a:rPr>
              <a:t>Servicing Campuses</a:t>
            </a:r>
          </a:p>
          <a:p>
            <a:pPr eaLnBrk="0" hangingPunct="0">
              <a:buFont typeface="Arial" charset="0"/>
              <a:buChar char="•"/>
            </a:pPr>
            <a:r>
              <a:rPr lang="en-US" sz="1200" b="1" dirty="0">
                <a:latin typeface="Arial" charset="0"/>
              </a:rPr>
              <a:t> </a:t>
            </a:r>
            <a:r>
              <a:rPr lang="en-US" sz="1200" b="1" dirty="0" smtClean="0">
                <a:latin typeface="Arial" charset="0"/>
              </a:rPr>
              <a:t>Savannah </a:t>
            </a:r>
            <a:r>
              <a:rPr lang="en-US" sz="1200" b="1" dirty="0">
                <a:latin typeface="Arial" charset="0"/>
              </a:rPr>
              <a:t>Elementary</a:t>
            </a:r>
          </a:p>
          <a:p>
            <a:pPr eaLnBrk="0" hangingPunct="0">
              <a:buFont typeface="Arial" charset="0"/>
              <a:buChar char="•"/>
            </a:pPr>
            <a:r>
              <a:rPr lang="en-US" sz="1200" b="1" dirty="0">
                <a:latin typeface="Arial" charset="0"/>
              </a:rPr>
              <a:t> Navo Middle School</a:t>
            </a:r>
          </a:p>
          <a:p>
            <a:pPr eaLnBrk="0" hangingPunct="0">
              <a:buFont typeface="Arial" charset="0"/>
              <a:buChar char="•"/>
            </a:pPr>
            <a:r>
              <a:rPr lang="en-US" sz="1200" b="1" dirty="0">
                <a:latin typeface="Arial" charset="0"/>
              </a:rPr>
              <a:t> Denton High School</a:t>
            </a:r>
          </a:p>
        </p:txBody>
      </p:sp>
      <p:pic>
        <p:nvPicPr>
          <p:cNvPr id="13" name="Picture 12" descr="C:\Documents and Settings\gholloway1\Local Settings\Temporary Internet Files\Content.IE5\PXO97L8P\j0431525[1].png"/>
          <p:cNvPicPr>
            <a:picLocks noChangeAspect="1" noChangeArrowheads="1"/>
          </p:cNvPicPr>
          <p:nvPr/>
        </p:nvPicPr>
        <p:blipFill>
          <a:blip r:embed="rId4" cstate="print"/>
          <a:srcRect/>
          <a:stretch>
            <a:fillRect/>
          </a:stretch>
        </p:blipFill>
        <p:spPr bwMode="auto">
          <a:xfrm>
            <a:off x="609600" y="5486400"/>
            <a:ext cx="1143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2"/>
          </p:nvPr>
        </p:nvSpPr>
        <p:spPr>
          <a:noFill/>
        </p:spPr>
        <p:txBody>
          <a:bodyPr/>
          <a:lstStyle/>
          <a:p>
            <a:fld id="{6D5E2F69-4353-4C48-BD8C-AB99010C6280}" type="slidenum">
              <a:rPr lang="en-US" smtClean="0"/>
              <a:pPr/>
              <a:t>18</a:t>
            </a:fld>
            <a:endParaRPr lang="en-US" dirty="0" smtClean="0"/>
          </a:p>
        </p:txBody>
      </p:sp>
      <p:sp>
        <p:nvSpPr>
          <p:cNvPr id="18435" name="Rectangle 3"/>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18437" name="Rectangle 5"/>
          <p:cNvSpPr>
            <a:spLocks noGrp="1" noChangeArrowheads="1"/>
          </p:cNvSpPr>
          <p:nvPr>
            <p:ph type="title" idx="4294967295"/>
          </p:nvPr>
        </p:nvSpPr>
        <p:spPr>
          <a:xfrm>
            <a:off x="533400" y="533400"/>
            <a:ext cx="6400800" cy="685800"/>
          </a:xfrm>
        </p:spPr>
        <p:txBody>
          <a:bodyPr/>
          <a:lstStyle/>
          <a:p>
            <a:r>
              <a:rPr lang="en-US" sz="3600" dirty="0" smtClean="0">
                <a:solidFill>
                  <a:schemeClr val="bg2"/>
                </a:solidFill>
                <a:latin typeface="Calibri" pitchFamily="34" charset="0"/>
              </a:rPr>
              <a:t>Paloma Creek South</a:t>
            </a:r>
          </a:p>
        </p:txBody>
      </p:sp>
      <p:sp>
        <p:nvSpPr>
          <p:cNvPr id="18438" name="Rectangle 6"/>
          <p:cNvSpPr>
            <a:spLocks noChangeArrowheads="1"/>
          </p:cNvSpPr>
          <p:nvPr/>
        </p:nvSpPr>
        <p:spPr bwMode="auto">
          <a:xfrm>
            <a:off x="304800" y="2057400"/>
            <a:ext cx="2619375" cy="3046988"/>
          </a:xfrm>
          <a:prstGeom prst="rect">
            <a:avLst/>
          </a:prstGeom>
          <a:noFill/>
          <a:ln w="12700" cap="sq">
            <a:noFill/>
            <a:miter lim="800000"/>
            <a:headEnd type="none" w="sm" len="sm"/>
            <a:tailEnd type="none" w="sm" len="sm"/>
          </a:ln>
        </p:spPr>
        <p:txBody>
          <a:bodyPr>
            <a:spAutoFit/>
          </a:bodyPr>
          <a:lstStyle/>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3,043 total lots</a:t>
            </a:r>
          </a:p>
          <a:p>
            <a:pPr>
              <a:buFontTx/>
              <a:buChar char="•"/>
            </a:pPr>
            <a:endParaRPr kumimoji="1" lang="en-US" sz="1600" b="1" dirty="0" smtClean="0">
              <a:solidFill>
                <a:schemeClr val="bg2"/>
              </a:solidFill>
              <a:latin typeface="Calibri" pitchFamily="34" charset="0"/>
            </a:endParaRPr>
          </a:p>
          <a:p>
            <a:pPr>
              <a:buFontTx/>
              <a:buChar char="•"/>
            </a:pPr>
            <a:r>
              <a:rPr kumimoji="1" lang="en-US" sz="1600" b="1" dirty="0" smtClean="0">
                <a:solidFill>
                  <a:schemeClr val="bg2"/>
                </a:solidFill>
                <a:latin typeface="Calibri" pitchFamily="34" charset="0"/>
              </a:rPr>
              <a:t> 971 </a:t>
            </a:r>
            <a:r>
              <a:rPr kumimoji="1" lang="en-US" sz="1600" b="1" dirty="0">
                <a:solidFill>
                  <a:schemeClr val="bg2"/>
                </a:solidFill>
                <a:latin typeface="Calibri" pitchFamily="34" charset="0"/>
              </a:rPr>
              <a:t>occupied homes</a:t>
            </a:r>
          </a:p>
          <a:p>
            <a:pPr>
              <a:buFontTx/>
              <a:buChar char="•"/>
            </a:pPr>
            <a:endParaRPr kumimoji="1" lang="en-US" sz="1600" b="1" dirty="0">
              <a:solidFill>
                <a:schemeClr val="bg2"/>
              </a:solidFill>
              <a:latin typeface="Calibri" pitchFamily="34" charset="0"/>
            </a:endParaRPr>
          </a:p>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305 </a:t>
            </a:r>
            <a:r>
              <a:rPr kumimoji="1" lang="en-US" sz="1600" b="1" dirty="0">
                <a:solidFill>
                  <a:schemeClr val="bg2"/>
                </a:solidFill>
                <a:latin typeface="Calibri" pitchFamily="34" charset="0"/>
              </a:rPr>
              <a:t>vacant </a:t>
            </a:r>
            <a:r>
              <a:rPr kumimoji="1" lang="en-US" sz="1600" b="1" dirty="0" smtClean="0">
                <a:solidFill>
                  <a:schemeClr val="bg2"/>
                </a:solidFill>
                <a:latin typeface="Calibri" pitchFamily="34" charset="0"/>
              </a:rPr>
              <a:t>lots</a:t>
            </a:r>
            <a:endParaRPr kumimoji="1" lang="en-US" sz="1600" b="1" dirty="0">
              <a:solidFill>
                <a:schemeClr val="bg2"/>
              </a:solidFill>
              <a:latin typeface="Calibri" pitchFamily="34" charset="0"/>
            </a:endParaRPr>
          </a:p>
          <a:p>
            <a:pPr>
              <a:buFontTx/>
              <a:buChar char="•"/>
            </a:pPr>
            <a:endParaRPr kumimoji="1" lang="en-US" sz="1600" b="1" dirty="0">
              <a:solidFill>
                <a:schemeClr val="bg2"/>
              </a:solidFill>
              <a:latin typeface="Calibri" pitchFamily="34" charset="0"/>
            </a:endParaRPr>
          </a:p>
          <a:p>
            <a:pPr>
              <a:buFontTx/>
              <a:buChar char="•"/>
            </a:pPr>
            <a:r>
              <a:rPr kumimoji="1" lang="en-US" sz="1600" b="1" dirty="0" smtClean="0">
                <a:solidFill>
                  <a:schemeClr val="bg2"/>
                </a:solidFill>
                <a:latin typeface="Calibri" pitchFamily="34" charset="0"/>
              </a:rPr>
              <a:t> 768 approved future lots</a:t>
            </a:r>
          </a:p>
          <a:p>
            <a:r>
              <a:rPr kumimoji="1" lang="en-US" sz="1600" b="1" dirty="0" smtClean="0">
                <a:solidFill>
                  <a:schemeClr val="bg2"/>
                </a:solidFill>
                <a:latin typeface="Calibri" pitchFamily="34" charset="0"/>
              </a:rPr>
              <a:t> </a:t>
            </a:r>
          </a:p>
          <a:p>
            <a:pPr>
              <a:buFontTx/>
              <a:buChar char="•"/>
            </a:pPr>
            <a:r>
              <a:rPr kumimoji="1" lang="en-US" sz="1600" b="1" dirty="0" smtClean="0">
                <a:solidFill>
                  <a:schemeClr val="bg2"/>
                </a:solidFill>
                <a:latin typeface="Calibri" pitchFamily="34" charset="0"/>
              </a:rPr>
              <a:t> 935 </a:t>
            </a:r>
            <a:r>
              <a:rPr kumimoji="1" lang="en-US" sz="1600" b="1" dirty="0">
                <a:solidFill>
                  <a:schemeClr val="bg2"/>
                </a:solidFill>
                <a:latin typeface="Calibri" pitchFamily="34" charset="0"/>
              </a:rPr>
              <a:t>prelim lots planned</a:t>
            </a:r>
          </a:p>
          <a:p>
            <a:pPr>
              <a:buFontTx/>
              <a:buChar char="•"/>
            </a:pPr>
            <a:endParaRPr kumimoji="1" lang="en-US" sz="1600" b="1" dirty="0">
              <a:solidFill>
                <a:schemeClr val="bg2"/>
              </a:solidFill>
              <a:latin typeface="Calibri" pitchFamily="34" charset="0"/>
            </a:endParaRPr>
          </a:p>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229 closings over last 12 months</a:t>
            </a:r>
            <a:endParaRPr kumimoji="1" lang="en-US" sz="1600" b="1" dirty="0">
              <a:solidFill>
                <a:schemeClr val="bg2"/>
              </a:solidFill>
              <a:latin typeface="Calibri" pitchFamily="34" charset="0"/>
            </a:endParaRPr>
          </a:p>
        </p:txBody>
      </p:sp>
      <p:pic>
        <p:nvPicPr>
          <p:cNvPr id="8" name="Picture 7" descr="Picture 371.jpg"/>
          <p:cNvPicPr>
            <a:picLocks noChangeAspect="1"/>
          </p:cNvPicPr>
          <p:nvPr/>
        </p:nvPicPr>
        <p:blipFill>
          <a:blip r:embed="rId3" cstate="print"/>
          <a:stretch>
            <a:fillRect/>
          </a:stretch>
        </p:blipFill>
        <p:spPr>
          <a:xfrm>
            <a:off x="3048000" y="1600200"/>
            <a:ext cx="5909441" cy="442981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9" name="Rectangle 8"/>
          <p:cNvSpPr>
            <a:spLocks noChangeArrowheads="1"/>
          </p:cNvSpPr>
          <p:nvPr/>
        </p:nvSpPr>
        <p:spPr bwMode="auto">
          <a:xfrm rot="20680300">
            <a:off x="5801519" y="847725"/>
            <a:ext cx="1908175" cy="277813"/>
          </a:xfrm>
          <a:prstGeom prst="rect">
            <a:avLst/>
          </a:prstGeom>
          <a:solidFill>
            <a:srgbClr val="FFFF00"/>
          </a:solidFill>
          <a:ln w="9525">
            <a:solidFill>
              <a:schemeClr val="tx1"/>
            </a:solidFill>
            <a:miter lim="800000"/>
            <a:headEnd/>
            <a:tailEnd/>
          </a:ln>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1200" b="1" dirty="0">
                <a:latin typeface="Arial" charset="0"/>
              </a:rPr>
              <a:t>US-380 Corridor</a:t>
            </a:r>
          </a:p>
        </p:txBody>
      </p:sp>
      <p:sp>
        <p:nvSpPr>
          <p:cNvPr id="10" name="Rectangle 9"/>
          <p:cNvSpPr>
            <a:spLocks noChangeArrowheads="1"/>
          </p:cNvSpPr>
          <p:nvPr/>
        </p:nvSpPr>
        <p:spPr bwMode="auto">
          <a:xfrm rot="20680300">
            <a:off x="5992019" y="5178425"/>
            <a:ext cx="2559050" cy="831850"/>
          </a:xfrm>
          <a:prstGeom prst="rect">
            <a:avLst/>
          </a:prstGeom>
          <a:solidFill>
            <a:srgbClr val="FFFF00"/>
          </a:solidFill>
          <a:ln w="9525">
            <a:solidFill>
              <a:schemeClr val="tx1"/>
            </a:solidFill>
            <a:miter lim="800000"/>
            <a:headEnd/>
            <a:tailEnd/>
          </a:ln>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1200" b="1" dirty="0">
                <a:latin typeface="Arial" charset="0"/>
              </a:rPr>
              <a:t>Servicing Campuses</a:t>
            </a:r>
          </a:p>
          <a:p>
            <a:pPr eaLnBrk="0" hangingPunct="0">
              <a:buFont typeface="Arial" charset="0"/>
              <a:buChar char="•"/>
            </a:pPr>
            <a:r>
              <a:rPr lang="en-US" sz="1200" b="1" dirty="0" smtClean="0">
                <a:latin typeface="Arial" charset="0"/>
              </a:rPr>
              <a:t>Paloma Creek </a:t>
            </a:r>
            <a:r>
              <a:rPr lang="en-US" sz="1200" b="1" dirty="0">
                <a:latin typeface="Arial" charset="0"/>
              </a:rPr>
              <a:t>Elementary</a:t>
            </a:r>
          </a:p>
          <a:p>
            <a:pPr eaLnBrk="0" hangingPunct="0">
              <a:buFont typeface="Arial" charset="0"/>
              <a:buChar char="•"/>
            </a:pPr>
            <a:r>
              <a:rPr lang="en-US" sz="1200" b="1" dirty="0">
                <a:latin typeface="Arial" charset="0"/>
              </a:rPr>
              <a:t> Navo Middle School</a:t>
            </a:r>
          </a:p>
          <a:p>
            <a:pPr eaLnBrk="0" hangingPunct="0">
              <a:buFont typeface="Arial" charset="0"/>
              <a:buChar char="•"/>
            </a:pPr>
            <a:r>
              <a:rPr lang="en-US" sz="1200" b="1" dirty="0">
                <a:latin typeface="Arial" charset="0"/>
              </a:rPr>
              <a:t> </a:t>
            </a:r>
            <a:r>
              <a:rPr lang="en-US" sz="1200" b="1" dirty="0" smtClean="0">
                <a:latin typeface="Arial" charset="0"/>
              </a:rPr>
              <a:t>Denton High School</a:t>
            </a:r>
            <a:endParaRPr lang="en-US" sz="1200" b="1" dirty="0">
              <a:latin typeface="Arial" charset="0"/>
            </a:endParaRPr>
          </a:p>
        </p:txBody>
      </p:sp>
      <p:pic>
        <p:nvPicPr>
          <p:cNvPr id="11" name="Picture 10" descr="C:\Documents and Settings\gholloway1\Local Settings\Temporary Internet Files\Content.IE5\PXO97L8P\j0431525[1].png"/>
          <p:cNvPicPr>
            <a:picLocks noChangeAspect="1" noChangeArrowheads="1"/>
          </p:cNvPicPr>
          <p:nvPr/>
        </p:nvPicPr>
        <p:blipFill>
          <a:blip r:embed="rId4" cstate="print"/>
          <a:srcRect/>
          <a:stretch>
            <a:fillRect/>
          </a:stretch>
        </p:blipFill>
        <p:spPr bwMode="auto">
          <a:xfrm>
            <a:off x="609600" y="5257800"/>
            <a:ext cx="1143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txBox="1">
            <a:spLocks noGrp="1"/>
          </p:cNvSpPr>
          <p:nvPr/>
        </p:nvSpPr>
        <p:spPr bwMode="auto">
          <a:xfrm>
            <a:off x="6553200" y="6245225"/>
            <a:ext cx="2133600" cy="476250"/>
          </a:xfrm>
          <a:prstGeom prst="rect">
            <a:avLst/>
          </a:prstGeom>
          <a:noFill/>
          <a:ln w="9525">
            <a:noFill/>
            <a:miter lim="800000"/>
            <a:headEnd/>
            <a:tailEnd/>
          </a:ln>
        </p:spPr>
        <p:txBody>
          <a:bodyPr/>
          <a:lstStyle/>
          <a:p>
            <a:pPr algn="r" eaLnBrk="0" hangingPunct="0"/>
            <a:fld id="{74FAAD39-6C3D-48E9-BC18-0AE8719D9AAC}" type="slidenum">
              <a:rPr lang="en-US" sz="1400"/>
              <a:pPr algn="r" eaLnBrk="0" hangingPunct="0"/>
              <a:t>19</a:t>
            </a:fld>
            <a:endParaRPr lang="en-US" sz="1400" dirty="0"/>
          </a:p>
        </p:txBody>
      </p:sp>
      <p:sp>
        <p:nvSpPr>
          <p:cNvPr id="19459" name="Rectangle 3"/>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sp>
        <p:nvSpPr>
          <p:cNvPr id="19461" name="Rectangle 5"/>
          <p:cNvSpPr>
            <a:spLocks noGrp="1" noChangeArrowheads="1"/>
          </p:cNvSpPr>
          <p:nvPr>
            <p:ph type="title" idx="4294967295"/>
          </p:nvPr>
        </p:nvSpPr>
        <p:spPr>
          <a:xfrm>
            <a:off x="533400" y="533400"/>
            <a:ext cx="6400800" cy="685800"/>
          </a:xfrm>
        </p:spPr>
        <p:txBody>
          <a:bodyPr/>
          <a:lstStyle/>
          <a:p>
            <a:r>
              <a:rPr lang="en-US" sz="3600" dirty="0" smtClean="0">
                <a:solidFill>
                  <a:schemeClr val="bg2"/>
                </a:solidFill>
                <a:latin typeface="Calibri" pitchFamily="34" charset="0"/>
              </a:rPr>
              <a:t>Lantana - Bellaire</a:t>
            </a:r>
          </a:p>
        </p:txBody>
      </p:sp>
      <p:sp>
        <p:nvSpPr>
          <p:cNvPr id="19462" name="Rectangle 6"/>
          <p:cNvSpPr>
            <a:spLocks noChangeArrowheads="1"/>
          </p:cNvSpPr>
          <p:nvPr/>
        </p:nvSpPr>
        <p:spPr bwMode="auto">
          <a:xfrm>
            <a:off x="304800" y="2057400"/>
            <a:ext cx="2619375" cy="2308324"/>
          </a:xfrm>
          <a:prstGeom prst="rect">
            <a:avLst/>
          </a:prstGeom>
          <a:noFill/>
          <a:ln w="12700" cap="sq">
            <a:noFill/>
            <a:miter lim="800000"/>
            <a:headEnd type="none" w="sm" len="sm"/>
            <a:tailEnd type="none" w="sm" len="sm"/>
          </a:ln>
        </p:spPr>
        <p:txBody>
          <a:bodyPr>
            <a:spAutoFit/>
          </a:bodyPr>
          <a:lstStyle/>
          <a:p>
            <a:pPr>
              <a:buFontTx/>
              <a:buChar char="•"/>
            </a:pPr>
            <a:r>
              <a:rPr kumimoji="1" lang="en-US" sz="1600" b="1" dirty="0">
                <a:solidFill>
                  <a:schemeClr val="bg2"/>
                </a:solidFill>
                <a:latin typeface="Calibri" pitchFamily="34" charset="0"/>
              </a:rPr>
              <a:t> </a:t>
            </a:r>
            <a:r>
              <a:rPr kumimoji="1" lang="en-US" sz="1600" b="1" dirty="0" smtClean="0">
                <a:solidFill>
                  <a:schemeClr val="bg2"/>
                </a:solidFill>
                <a:latin typeface="Calibri" pitchFamily="34" charset="0"/>
              </a:rPr>
              <a:t>62 total lots</a:t>
            </a:r>
          </a:p>
          <a:p>
            <a:pPr>
              <a:buFontTx/>
              <a:buChar char="•"/>
            </a:pPr>
            <a:endParaRPr kumimoji="1" lang="en-US" sz="1600" b="1" dirty="0">
              <a:solidFill>
                <a:schemeClr val="bg2"/>
              </a:solidFill>
              <a:latin typeface="Calibri" pitchFamily="34" charset="0"/>
            </a:endParaRPr>
          </a:p>
          <a:p>
            <a:pPr>
              <a:buFontTx/>
              <a:buChar char="•"/>
            </a:pPr>
            <a:r>
              <a:rPr kumimoji="1" lang="en-US" sz="1600" b="1" dirty="0" smtClean="0">
                <a:solidFill>
                  <a:schemeClr val="bg2"/>
                </a:solidFill>
                <a:latin typeface="Calibri" pitchFamily="34" charset="0"/>
              </a:rPr>
              <a:t> 30 occupied homes</a:t>
            </a:r>
          </a:p>
          <a:p>
            <a:r>
              <a:rPr kumimoji="1" lang="en-US" sz="1600" b="1" dirty="0" smtClean="0">
                <a:solidFill>
                  <a:schemeClr val="bg2"/>
                </a:solidFill>
                <a:latin typeface="Calibri" pitchFamily="34" charset="0"/>
              </a:rPr>
              <a:t> </a:t>
            </a:r>
          </a:p>
          <a:p>
            <a:pPr>
              <a:buFontTx/>
              <a:buChar char="•"/>
            </a:pPr>
            <a:r>
              <a:rPr kumimoji="1" lang="en-US" sz="1600" b="1" dirty="0" smtClean="0">
                <a:solidFill>
                  <a:schemeClr val="bg2"/>
                </a:solidFill>
                <a:latin typeface="Calibri" pitchFamily="34" charset="0"/>
              </a:rPr>
              <a:t> 26 vacant lots</a:t>
            </a:r>
          </a:p>
          <a:p>
            <a:pPr>
              <a:buFontTx/>
              <a:buChar char="•"/>
            </a:pPr>
            <a:endParaRPr kumimoji="1" lang="en-US" sz="1600" b="1" dirty="0">
              <a:solidFill>
                <a:schemeClr val="bg2"/>
              </a:solidFill>
              <a:latin typeface="Calibri" pitchFamily="34" charset="0"/>
            </a:endParaRPr>
          </a:p>
          <a:p>
            <a:pPr>
              <a:buFontTx/>
              <a:buChar char="•"/>
            </a:pPr>
            <a:r>
              <a:rPr kumimoji="1" lang="en-US" sz="1600" b="1" dirty="0" smtClean="0">
                <a:solidFill>
                  <a:schemeClr val="bg2"/>
                </a:solidFill>
                <a:latin typeface="Calibri" pitchFamily="34" charset="0"/>
              </a:rPr>
              <a:t> 6 homes U/C</a:t>
            </a:r>
            <a:endParaRPr kumimoji="1" lang="en-US" sz="1600" b="1" dirty="0">
              <a:solidFill>
                <a:schemeClr val="bg2"/>
              </a:solidFill>
              <a:latin typeface="Calibri" pitchFamily="34" charset="0"/>
            </a:endParaRPr>
          </a:p>
          <a:p>
            <a:endParaRPr kumimoji="1" lang="en-US" sz="1600" b="1" dirty="0">
              <a:solidFill>
                <a:schemeClr val="bg2"/>
              </a:solidFill>
              <a:latin typeface="Calibri" pitchFamily="34" charset="0"/>
            </a:endParaRPr>
          </a:p>
          <a:p>
            <a:pPr>
              <a:buFontTx/>
              <a:buChar char="•"/>
            </a:pPr>
            <a:endParaRPr kumimoji="1" lang="en-US" sz="1600" b="1" dirty="0">
              <a:solidFill>
                <a:schemeClr val="bg2"/>
              </a:solidFill>
              <a:latin typeface="Calibri" pitchFamily="34" charset="0"/>
            </a:endParaRPr>
          </a:p>
        </p:txBody>
      </p:sp>
      <p:sp>
        <p:nvSpPr>
          <p:cNvPr id="19463" name="Slide Number Placeholder 8"/>
          <p:cNvSpPr>
            <a:spLocks noGrp="1"/>
          </p:cNvSpPr>
          <p:nvPr>
            <p:ph type="sldNum" sz="quarter" idx="12"/>
          </p:nvPr>
        </p:nvSpPr>
        <p:spPr>
          <a:noFill/>
        </p:spPr>
        <p:txBody>
          <a:bodyPr/>
          <a:lstStyle/>
          <a:p>
            <a:fld id="{5F200273-7F6D-49DE-A3A9-45B158D5722C}" type="slidenum">
              <a:rPr lang="en-US" smtClean="0"/>
              <a:pPr/>
              <a:t>19</a:t>
            </a:fld>
            <a:endParaRPr lang="en-US" dirty="0" smtClean="0"/>
          </a:p>
        </p:txBody>
      </p:sp>
      <p:pic>
        <p:nvPicPr>
          <p:cNvPr id="9" name="Picture 8" descr="Picture 419.jpg"/>
          <p:cNvPicPr>
            <a:picLocks noChangeAspect="1"/>
          </p:cNvPicPr>
          <p:nvPr/>
        </p:nvPicPr>
        <p:blipFill>
          <a:blip r:embed="rId3" cstate="print"/>
          <a:stretch>
            <a:fillRect/>
          </a:stretch>
        </p:blipFill>
        <p:spPr>
          <a:xfrm>
            <a:off x="2895600" y="1676400"/>
            <a:ext cx="5908040" cy="442876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 name="Rectangle 9"/>
          <p:cNvSpPr>
            <a:spLocks noChangeArrowheads="1"/>
          </p:cNvSpPr>
          <p:nvPr/>
        </p:nvSpPr>
        <p:spPr bwMode="auto">
          <a:xfrm rot="20680300">
            <a:off x="5801519" y="847725"/>
            <a:ext cx="1908175" cy="277813"/>
          </a:xfrm>
          <a:prstGeom prst="rect">
            <a:avLst/>
          </a:prstGeom>
          <a:solidFill>
            <a:srgbClr val="FFFF00"/>
          </a:solidFill>
          <a:ln w="9525">
            <a:solidFill>
              <a:schemeClr val="tx1"/>
            </a:solidFill>
            <a:miter lim="800000"/>
            <a:headEnd/>
            <a:tailEnd/>
          </a:ln>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1200" b="1" dirty="0" smtClean="0">
                <a:latin typeface="Arial" charset="0"/>
              </a:rPr>
              <a:t>Bartonville Area</a:t>
            </a:r>
            <a:endParaRPr lang="en-US" sz="1200" b="1" dirty="0">
              <a:latin typeface="Arial" charset="0"/>
            </a:endParaRPr>
          </a:p>
        </p:txBody>
      </p:sp>
      <p:sp>
        <p:nvSpPr>
          <p:cNvPr id="11" name="Rectangle 10"/>
          <p:cNvSpPr>
            <a:spLocks noChangeArrowheads="1"/>
          </p:cNvSpPr>
          <p:nvPr/>
        </p:nvSpPr>
        <p:spPr bwMode="auto">
          <a:xfrm rot="20680300">
            <a:off x="5992019" y="5178425"/>
            <a:ext cx="2559050" cy="831850"/>
          </a:xfrm>
          <a:prstGeom prst="rect">
            <a:avLst/>
          </a:prstGeom>
          <a:solidFill>
            <a:srgbClr val="FFFF00"/>
          </a:solidFill>
          <a:ln w="9525">
            <a:solidFill>
              <a:schemeClr val="tx1"/>
            </a:solidFill>
            <a:miter lim="800000"/>
            <a:headEnd/>
            <a:tailEnd/>
          </a:ln>
        </p:spPr>
        <p:txBody>
          <a:bodyPr lIns="92075" tIns="46038" rIns="92075" bIns="46038">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ctr" eaLnBrk="0" hangingPunct="0"/>
            <a:r>
              <a:rPr lang="en-US" sz="1200" b="1" dirty="0">
                <a:latin typeface="Arial" charset="0"/>
              </a:rPr>
              <a:t>Servicing Campuses</a:t>
            </a:r>
          </a:p>
          <a:p>
            <a:pPr eaLnBrk="0" hangingPunct="0">
              <a:buFont typeface="Arial" charset="0"/>
              <a:buChar char="•"/>
            </a:pPr>
            <a:r>
              <a:rPr lang="en-US" sz="1200" b="1" dirty="0">
                <a:latin typeface="Arial" charset="0"/>
              </a:rPr>
              <a:t> </a:t>
            </a:r>
            <a:r>
              <a:rPr lang="en-US" sz="1200" b="1" dirty="0" smtClean="0">
                <a:latin typeface="Arial" charset="0"/>
              </a:rPr>
              <a:t>E.P. Rayzor </a:t>
            </a:r>
            <a:r>
              <a:rPr lang="en-US" sz="1200" b="1" dirty="0">
                <a:latin typeface="Arial" charset="0"/>
              </a:rPr>
              <a:t>Elementary</a:t>
            </a:r>
          </a:p>
          <a:p>
            <a:pPr eaLnBrk="0" hangingPunct="0">
              <a:buFont typeface="Arial" charset="0"/>
              <a:buChar char="•"/>
            </a:pPr>
            <a:r>
              <a:rPr lang="en-US" sz="1200" b="1" dirty="0">
                <a:latin typeface="Arial" charset="0"/>
              </a:rPr>
              <a:t> </a:t>
            </a:r>
            <a:r>
              <a:rPr lang="en-US" sz="1200" b="1" dirty="0" smtClean="0">
                <a:latin typeface="Arial" charset="0"/>
              </a:rPr>
              <a:t>Harpool </a:t>
            </a:r>
            <a:r>
              <a:rPr lang="en-US" sz="1200" b="1" dirty="0">
                <a:latin typeface="Arial" charset="0"/>
              </a:rPr>
              <a:t>Middle School</a:t>
            </a:r>
          </a:p>
          <a:p>
            <a:pPr eaLnBrk="0" hangingPunct="0">
              <a:buFont typeface="Arial" charset="0"/>
              <a:buChar char="•"/>
            </a:pPr>
            <a:r>
              <a:rPr lang="en-US" sz="1200" b="1" dirty="0">
                <a:latin typeface="Arial" charset="0"/>
              </a:rPr>
              <a:t> </a:t>
            </a:r>
            <a:r>
              <a:rPr lang="en-US" sz="1200" b="1" dirty="0" smtClean="0">
                <a:latin typeface="Arial" charset="0"/>
              </a:rPr>
              <a:t>Guyer </a:t>
            </a:r>
            <a:r>
              <a:rPr lang="en-US" sz="1200" b="1" dirty="0">
                <a:latin typeface="Arial" charset="0"/>
              </a:rPr>
              <a:t>High School</a:t>
            </a:r>
          </a:p>
        </p:txBody>
      </p:sp>
      <p:pic>
        <p:nvPicPr>
          <p:cNvPr id="12" name="Picture 11" descr="C:\Documents and Settings\gholloway1\Local Settings\Temporary Internet Files\Content.IE5\PXO97L8P\j0431525[1].png"/>
          <p:cNvPicPr>
            <a:picLocks noChangeAspect="1" noChangeArrowheads="1"/>
          </p:cNvPicPr>
          <p:nvPr/>
        </p:nvPicPr>
        <p:blipFill>
          <a:blip r:embed="rId4" cstate="print"/>
          <a:srcRect/>
          <a:stretch>
            <a:fillRect/>
          </a:stretch>
        </p:blipFill>
        <p:spPr bwMode="auto">
          <a:xfrm>
            <a:off x="592931" y="4778375"/>
            <a:ext cx="1143000" cy="10668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01890" name="Rectangle 2"/>
          <p:cNvSpPr>
            <a:spLocks noGrp="1" noChangeArrowheads="1"/>
          </p:cNvSpPr>
          <p:nvPr>
            <p:ph type="title"/>
          </p:nvPr>
        </p:nvSpPr>
        <p:spPr>
          <a:xfrm>
            <a:off x="533400" y="5638800"/>
            <a:ext cx="8199438" cy="1004888"/>
          </a:xfrm>
        </p:spPr>
        <p:txBody>
          <a:bodyPr/>
          <a:lstStyle/>
          <a:p>
            <a:pPr algn="ctr" eaLnBrk="1" hangingPunct="1">
              <a:defRPr/>
            </a:pPr>
            <a:r>
              <a:rPr lang="en-US" sz="3200" dirty="0" smtClean="0">
                <a:solidFill>
                  <a:schemeClr val="bg2"/>
                </a:solidFill>
                <a:latin typeface="+mn-lt"/>
                <a:cs typeface="Arial" pitchFamily="34" charset="0"/>
              </a:rPr>
              <a:t>Dallas-Ft. Worth Housing Vital Signs</a:t>
            </a:r>
            <a:br>
              <a:rPr lang="en-US" sz="3200" dirty="0" smtClean="0">
                <a:solidFill>
                  <a:schemeClr val="bg2"/>
                </a:solidFill>
                <a:latin typeface="+mn-lt"/>
                <a:cs typeface="Arial" pitchFamily="34" charset="0"/>
              </a:rPr>
            </a:br>
            <a:r>
              <a:rPr lang="en-US" sz="3200" dirty="0" smtClean="0">
                <a:solidFill>
                  <a:schemeClr val="bg2"/>
                </a:solidFill>
                <a:latin typeface="+mn-lt"/>
                <a:cs typeface="Arial" pitchFamily="34" charset="0"/>
              </a:rPr>
              <a:t>(3Q09 – 2Q10)</a:t>
            </a:r>
          </a:p>
        </p:txBody>
      </p:sp>
      <p:graphicFrame>
        <p:nvGraphicFramePr>
          <p:cNvPr id="6" name="Table 5"/>
          <p:cNvGraphicFramePr>
            <a:graphicFrameLocks noGrp="1"/>
          </p:cNvGraphicFramePr>
          <p:nvPr/>
        </p:nvGraphicFramePr>
        <p:xfrm>
          <a:off x="533400" y="533400"/>
          <a:ext cx="8143720" cy="4777887"/>
        </p:xfrm>
        <a:graphic>
          <a:graphicData uri="http://schemas.openxmlformats.org/drawingml/2006/table">
            <a:tbl>
              <a:tblPr firstRow="1">
                <a:tableStyleId>{284E427A-3D55-4303-BF80-6455036E1DE7}</a:tableStyleId>
              </a:tblPr>
              <a:tblGrid>
                <a:gridCol w="2889032"/>
                <a:gridCol w="1716671"/>
                <a:gridCol w="1967891"/>
                <a:gridCol w="1570126"/>
              </a:tblGrid>
              <a:tr h="393293">
                <a:tc>
                  <a:txBody>
                    <a:bodyPr/>
                    <a:lstStyle/>
                    <a:p>
                      <a:pPr algn="ctr" fontAlgn="b"/>
                      <a:endParaRPr lang="en-US" sz="2000" b="0" i="0" u="none" strike="noStrike" dirty="0">
                        <a:solidFill>
                          <a:srgbClr val="000000"/>
                        </a:solidFill>
                        <a:latin typeface="Calibri"/>
                      </a:endParaRPr>
                    </a:p>
                  </a:txBody>
                  <a:tcPr marL="9525" marR="9525" marT="9525" marB="0" anchor="ctr">
                    <a:solidFill>
                      <a:srgbClr val="003300"/>
                    </a:solidFill>
                  </a:tcPr>
                </a:tc>
                <a:tc>
                  <a:txBody>
                    <a:bodyPr/>
                    <a:lstStyle/>
                    <a:p>
                      <a:pPr algn="ctr" fontAlgn="b"/>
                      <a:r>
                        <a:rPr lang="en-US" sz="2000" u="none" strike="noStrike" dirty="0"/>
                        <a:t>Dallas</a:t>
                      </a:r>
                      <a:endParaRPr lang="en-US" sz="2000" b="1" i="0" u="none" strike="noStrike" dirty="0">
                        <a:solidFill>
                          <a:srgbClr val="000000"/>
                        </a:solidFill>
                        <a:latin typeface="Calibri"/>
                      </a:endParaRPr>
                    </a:p>
                  </a:txBody>
                  <a:tcPr marL="9525" marR="9525" marT="9525" marB="0" anchor="ctr">
                    <a:solidFill>
                      <a:srgbClr val="003300"/>
                    </a:solidFill>
                  </a:tcPr>
                </a:tc>
                <a:tc>
                  <a:txBody>
                    <a:bodyPr/>
                    <a:lstStyle/>
                    <a:p>
                      <a:pPr algn="ctr" fontAlgn="b"/>
                      <a:r>
                        <a:rPr lang="en-US" sz="2000" u="none" strike="noStrike" dirty="0"/>
                        <a:t>Ft. Worth</a:t>
                      </a:r>
                      <a:endParaRPr lang="en-US" sz="2000" b="1" i="0" u="none" strike="noStrike" dirty="0">
                        <a:solidFill>
                          <a:srgbClr val="000000"/>
                        </a:solidFill>
                        <a:latin typeface="Calibri"/>
                      </a:endParaRPr>
                    </a:p>
                  </a:txBody>
                  <a:tcPr marL="9525" marR="9525" marT="9525" marB="0" anchor="ctr">
                    <a:solidFill>
                      <a:srgbClr val="003300"/>
                    </a:solidFill>
                  </a:tcPr>
                </a:tc>
                <a:tc>
                  <a:txBody>
                    <a:bodyPr/>
                    <a:lstStyle/>
                    <a:p>
                      <a:pPr algn="ctr" fontAlgn="b"/>
                      <a:r>
                        <a:rPr lang="en-US" sz="2000" u="none" strike="noStrike" dirty="0"/>
                        <a:t>DFW</a:t>
                      </a:r>
                      <a:endParaRPr lang="en-US" sz="2000" b="1" i="0" u="none" strike="noStrike" dirty="0">
                        <a:solidFill>
                          <a:srgbClr val="000000"/>
                        </a:solidFill>
                        <a:latin typeface="Calibri"/>
                      </a:endParaRPr>
                    </a:p>
                  </a:txBody>
                  <a:tcPr marL="9525" marR="9525" marT="9525" marB="0" anchor="ctr">
                    <a:solidFill>
                      <a:srgbClr val="003300"/>
                    </a:solidFill>
                  </a:tcPr>
                </a:tc>
              </a:tr>
              <a:tr h="393293">
                <a:tc>
                  <a:txBody>
                    <a:bodyPr/>
                    <a:lstStyle/>
                    <a:p>
                      <a:pPr algn="ctr" fontAlgn="b"/>
                      <a:r>
                        <a:rPr lang="en-US" sz="2000" u="none" strike="noStrike" dirty="0">
                          <a:solidFill>
                            <a:schemeClr val="bg2"/>
                          </a:solidFill>
                        </a:rPr>
                        <a:t>Median New Home Price</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$219,586</a:t>
                      </a:r>
                    </a:p>
                  </a:txBody>
                  <a:tcPr marL="9525" marR="9525" marT="9525" marB="0" anchor="b"/>
                </a:tc>
                <a:tc>
                  <a:txBody>
                    <a:bodyPr/>
                    <a:lstStyle/>
                    <a:p>
                      <a:pPr algn="ctr" fontAlgn="b"/>
                      <a:r>
                        <a:rPr lang="en-US" sz="2400" b="0" i="0" u="none" strike="noStrike" dirty="0">
                          <a:solidFill>
                            <a:schemeClr val="bg2"/>
                          </a:solidFill>
                          <a:latin typeface="Calibri"/>
                        </a:rPr>
                        <a:t>$183,527</a:t>
                      </a:r>
                    </a:p>
                  </a:txBody>
                  <a:tcPr marL="9525" marR="9525" marT="9525" marB="0" anchor="b"/>
                </a:tc>
                <a:tc>
                  <a:txBody>
                    <a:bodyPr/>
                    <a:lstStyle/>
                    <a:p>
                      <a:pPr algn="ctr" fontAlgn="b"/>
                      <a:r>
                        <a:rPr lang="en-US" sz="2400" b="0" i="0" u="none" strike="noStrike" dirty="0">
                          <a:solidFill>
                            <a:schemeClr val="bg2"/>
                          </a:solidFill>
                          <a:latin typeface="Calibri"/>
                        </a:rPr>
                        <a:t>$202,381</a:t>
                      </a:r>
                    </a:p>
                  </a:txBody>
                  <a:tcPr marL="9525" marR="9525" marT="9525" marB="0" anchor="b"/>
                </a:tc>
              </a:tr>
              <a:tr h="393293">
                <a:tc>
                  <a:txBody>
                    <a:bodyPr/>
                    <a:lstStyle/>
                    <a:p>
                      <a:pPr algn="ctr" fontAlgn="b"/>
                      <a:r>
                        <a:rPr lang="en-US" sz="2000" u="none" strike="noStrike" dirty="0">
                          <a:solidFill>
                            <a:schemeClr val="bg2"/>
                          </a:solidFill>
                        </a:rPr>
                        <a:t>Annual Starts</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10,625</a:t>
                      </a:r>
                    </a:p>
                  </a:txBody>
                  <a:tcPr marL="9525" marR="9525" marT="9525" marB="0" anchor="b"/>
                </a:tc>
                <a:tc>
                  <a:txBody>
                    <a:bodyPr/>
                    <a:lstStyle/>
                    <a:p>
                      <a:pPr algn="ctr" fontAlgn="b"/>
                      <a:r>
                        <a:rPr lang="en-US" sz="2400" b="0" i="0" u="none" strike="noStrike" dirty="0">
                          <a:solidFill>
                            <a:schemeClr val="bg2"/>
                          </a:solidFill>
                          <a:latin typeface="Calibri"/>
                        </a:rPr>
                        <a:t>5,853</a:t>
                      </a:r>
                    </a:p>
                  </a:txBody>
                  <a:tcPr marL="9525" marR="9525" marT="9525" marB="0" anchor="b"/>
                </a:tc>
                <a:tc>
                  <a:txBody>
                    <a:bodyPr/>
                    <a:lstStyle/>
                    <a:p>
                      <a:pPr algn="ctr" fontAlgn="b"/>
                      <a:r>
                        <a:rPr lang="en-US" sz="2400" b="0" i="0" u="none" strike="noStrike" dirty="0">
                          <a:solidFill>
                            <a:schemeClr val="bg2"/>
                          </a:solidFill>
                          <a:latin typeface="Calibri"/>
                        </a:rPr>
                        <a:t>16,478</a:t>
                      </a:r>
                    </a:p>
                  </a:txBody>
                  <a:tcPr marL="9525" marR="9525" marT="9525" marB="0" anchor="b"/>
                </a:tc>
              </a:tr>
              <a:tr h="393293">
                <a:tc>
                  <a:txBody>
                    <a:bodyPr/>
                    <a:lstStyle/>
                    <a:p>
                      <a:pPr algn="ctr" fontAlgn="b"/>
                      <a:r>
                        <a:rPr lang="en-US" sz="2000" u="none" strike="noStrike" dirty="0">
                          <a:solidFill>
                            <a:schemeClr val="bg2"/>
                          </a:solidFill>
                        </a:rPr>
                        <a:t>Annual Closings</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11,095</a:t>
                      </a:r>
                    </a:p>
                  </a:txBody>
                  <a:tcPr marL="9525" marR="9525" marT="9525" marB="0" anchor="b"/>
                </a:tc>
                <a:tc>
                  <a:txBody>
                    <a:bodyPr/>
                    <a:lstStyle/>
                    <a:p>
                      <a:pPr algn="ctr" fontAlgn="b"/>
                      <a:r>
                        <a:rPr lang="en-US" sz="2400" b="0" i="0" u="none" strike="noStrike" dirty="0">
                          <a:solidFill>
                            <a:schemeClr val="bg2"/>
                          </a:solidFill>
                          <a:latin typeface="Calibri"/>
                        </a:rPr>
                        <a:t>6,197</a:t>
                      </a:r>
                    </a:p>
                  </a:txBody>
                  <a:tcPr marL="9525" marR="9525" marT="9525" marB="0" anchor="b"/>
                </a:tc>
                <a:tc>
                  <a:txBody>
                    <a:bodyPr/>
                    <a:lstStyle/>
                    <a:p>
                      <a:pPr algn="ctr" fontAlgn="b"/>
                      <a:r>
                        <a:rPr lang="en-US" sz="2400" b="0" i="0" u="none" strike="noStrike" dirty="0">
                          <a:solidFill>
                            <a:schemeClr val="bg2"/>
                          </a:solidFill>
                          <a:latin typeface="Calibri"/>
                        </a:rPr>
                        <a:t>17,292</a:t>
                      </a:r>
                    </a:p>
                  </a:txBody>
                  <a:tcPr marL="9525" marR="9525" marT="9525" marB="0" anchor="b"/>
                </a:tc>
              </a:tr>
              <a:tr h="393293">
                <a:tc>
                  <a:txBody>
                    <a:bodyPr/>
                    <a:lstStyle/>
                    <a:p>
                      <a:pPr algn="ctr" fontAlgn="b"/>
                      <a:r>
                        <a:rPr lang="en-US" sz="2000" u="none" strike="noStrike" dirty="0">
                          <a:solidFill>
                            <a:schemeClr val="bg2"/>
                          </a:solidFill>
                        </a:rPr>
                        <a:t>Finished Vacant Homes</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2,784</a:t>
                      </a:r>
                    </a:p>
                  </a:txBody>
                  <a:tcPr marL="9525" marR="9525" marT="9525" marB="0" anchor="b"/>
                </a:tc>
                <a:tc>
                  <a:txBody>
                    <a:bodyPr/>
                    <a:lstStyle/>
                    <a:p>
                      <a:pPr algn="ctr" fontAlgn="b"/>
                      <a:r>
                        <a:rPr lang="en-US" sz="2400" b="0" i="0" u="none" strike="noStrike" dirty="0">
                          <a:solidFill>
                            <a:schemeClr val="bg2"/>
                          </a:solidFill>
                          <a:latin typeface="Calibri"/>
                        </a:rPr>
                        <a:t>1,620</a:t>
                      </a:r>
                    </a:p>
                  </a:txBody>
                  <a:tcPr marL="9525" marR="9525" marT="9525" marB="0" anchor="b"/>
                </a:tc>
                <a:tc>
                  <a:txBody>
                    <a:bodyPr/>
                    <a:lstStyle/>
                    <a:p>
                      <a:pPr algn="ctr" fontAlgn="b"/>
                      <a:r>
                        <a:rPr lang="en-US" sz="2400" b="0" i="0" u="none" strike="noStrike" dirty="0">
                          <a:solidFill>
                            <a:schemeClr val="bg2"/>
                          </a:solidFill>
                          <a:latin typeface="Calibri"/>
                        </a:rPr>
                        <a:t>4,404</a:t>
                      </a:r>
                    </a:p>
                  </a:txBody>
                  <a:tcPr marL="9525" marR="9525" marT="9525" marB="0" anchor="b"/>
                </a:tc>
              </a:tr>
              <a:tr h="393293">
                <a:tc>
                  <a:txBody>
                    <a:bodyPr/>
                    <a:lstStyle/>
                    <a:p>
                      <a:pPr algn="ctr" fontAlgn="b"/>
                      <a:r>
                        <a:rPr lang="en-US" sz="2000" u="none" strike="noStrike" dirty="0" smtClean="0">
                          <a:solidFill>
                            <a:schemeClr val="bg2"/>
                          </a:solidFill>
                        </a:rPr>
                        <a:t>Month </a:t>
                      </a:r>
                      <a:r>
                        <a:rPr lang="en-US" sz="2000" u="none" strike="noStrike" dirty="0">
                          <a:solidFill>
                            <a:schemeClr val="bg2"/>
                          </a:solidFill>
                        </a:rPr>
                        <a:t>Supply</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3.0</a:t>
                      </a:r>
                    </a:p>
                  </a:txBody>
                  <a:tcPr marL="9525" marR="9525" marT="9525" marB="0" anchor="b"/>
                </a:tc>
                <a:tc>
                  <a:txBody>
                    <a:bodyPr/>
                    <a:lstStyle/>
                    <a:p>
                      <a:pPr algn="ctr" fontAlgn="b"/>
                      <a:r>
                        <a:rPr lang="en-US" sz="2400" b="0" i="0" u="none" strike="noStrike" dirty="0">
                          <a:solidFill>
                            <a:schemeClr val="bg2"/>
                          </a:solidFill>
                          <a:latin typeface="Calibri"/>
                        </a:rPr>
                        <a:t>3.1</a:t>
                      </a:r>
                    </a:p>
                  </a:txBody>
                  <a:tcPr marL="9525" marR="9525" marT="9525" marB="0" anchor="b"/>
                </a:tc>
                <a:tc>
                  <a:txBody>
                    <a:bodyPr/>
                    <a:lstStyle/>
                    <a:p>
                      <a:pPr algn="ctr" fontAlgn="b"/>
                      <a:r>
                        <a:rPr lang="en-US" sz="2400" b="0" i="0" u="none" strike="noStrike" dirty="0">
                          <a:solidFill>
                            <a:schemeClr val="bg2"/>
                          </a:solidFill>
                          <a:latin typeface="Calibri"/>
                        </a:rPr>
                        <a:t>3.1</a:t>
                      </a:r>
                    </a:p>
                  </a:txBody>
                  <a:tcPr marL="9525" marR="9525" marT="9525" marB="0" anchor="b"/>
                </a:tc>
              </a:tr>
              <a:tr h="586235">
                <a:tc>
                  <a:txBody>
                    <a:bodyPr/>
                    <a:lstStyle/>
                    <a:p>
                      <a:pPr algn="ctr" fontAlgn="b"/>
                      <a:r>
                        <a:rPr lang="en-US" sz="2000" u="none" strike="noStrike" dirty="0">
                          <a:solidFill>
                            <a:schemeClr val="bg2"/>
                          </a:solidFill>
                        </a:rPr>
                        <a:t>Homes Under Construction</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2,855</a:t>
                      </a:r>
                    </a:p>
                  </a:txBody>
                  <a:tcPr marL="9525" marR="9525" marT="9525" marB="0" anchor="b"/>
                </a:tc>
                <a:tc>
                  <a:txBody>
                    <a:bodyPr/>
                    <a:lstStyle/>
                    <a:p>
                      <a:pPr algn="ctr" fontAlgn="b"/>
                      <a:r>
                        <a:rPr lang="en-US" sz="2400" b="0" i="0" u="none" strike="noStrike" dirty="0">
                          <a:solidFill>
                            <a:schemeClr val="bg2"/>
                          </a:solidFill>
                          <a:latin typeface="Calibri"/>
                        </a:rPr>
                        <a:t>1,421</a:t>
                      </a:r>
                    </a:p>
                  </a:txBody>
                  <a:tcPr marL="9525" marR="9525" marT="9525" marB="0" anchor="b"/>
                </a:tc>
                <a:tc>
                  <a:txBody>
                    <a:bodyPr/>
                    <a:lstStyle/>
                    <a:p>
                      <a:pPr algn="ctr" fontAlgn="b"/>
                      <a:r>
                        <a:rPr lang="en-US" sz="2400" b="0" i="0" u="none" strike="noStrike" dirty="0">
                          <a:solidFill>
                            <a:schemeClr val="bg2"/>
                          </a:solidFill>
                          <a:latin typeface="Calibri"/>
                        </a:rPr>
                        <a:t>4,276</a:t>
                      </a:r>
                    </a:p>
                  </a:txBody>
                  <a:tcPr marL="9525" marR="9525" marT="9525" marB="0" anchor="b"/>
                </a:tc>
              </a:tr>
              <a:tr h="393293">
                <a:tc>
                  <a:txBody>
                    <a:bodyPr/>
                    <a:lstStyle/>
                    <a:p>
                      <a:pPr algn="ctr" fontAlgn="b"/>
                      <a:r>
                        <a:rPr lang="en-US" sz="2000" u="none" strike="noStrike" dirty="0" smtClean="0">
                          <a:solidFill>
                            <a:schemeClr val="bg2"/>
                          </a:solidFill>
                        </a:rPr>
                        <a:t>Month </a:t>
                      </a:r>
                      <a:r>
                        <a:rPr lang="en-US" sz="2000" u="none" strike="noStrike" dirty="0">
                          <a:solidFill>
                            <a:schemeClr val="bg2"/>
                          </a:solidFill>
                        </a:rPr>
                        <a:t>Supply</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3.1</a:t>
                      </a:r>
                    </a:p>
                  </a:txBody>
                  <a:tcPr marL="9525" marR="9525" marT="9525" marB="0" anchor="b"/>
                </a:tc>
                <a:tc>
                  <a:txBody>
                    <a:bodyPr/>
                    <a:lstStyle/>
                    <a:p>
                      <a:pPr algn="ctr" fontAlgn="b"/>
                      <a:r>
                        <a:rPr lang="en-US" sz="2400" b="0" i="0" u="none" strike="noStrike" dirty="0">
                          <a:solidFill>
                            <a:schemeClr val="bg2"/>
                          </a:solidFill>
                          <a:latin typeface="Calibri"/>
                        </a:rPr>
                        <a:t>2.8</a:t>
                      </a:r>
                    </a:p>
                  </a:txBody>
                  <a:tcPr marL="9525" marR="9525" marT="9525" marB="0" anchor="b"/>
                </a:tc>
                <a:tc>
                  <a:txBody>
                    <a:bodyPr/>
                    <a:lstStyle/>
                    <a:p>
                      <a:pPr algn="ctr" fontAlgn="b"/>
                      <a:r>
                        <a:rPr lang="en-US" sz="2400" b="0" i="0" u="none" strike="noStrike" dirty="0">
                          <a:solidFill>
                            <a:schemeClr val="bg2"/>
                          </a:solidFill>
                          <a:latin typeface="Calibri"/>
                        </a:rPr>
                        <a:t>3.0</a:t>
                      </a:r>
                    </a:p>
                  </a:txBody>
                  <a:tcPr marL="9525" marR="9525" marT="9525" marB="0" anchor="b"/>
                </a:tc>
              </a:tr>
              <a:tr h="393293">
                <a:tc>
                  <a:txBody>
                    <a:bodyPr/>
                    <a:lstStyle/>
                    <a:p>
                      <a:pPr algn="ctr" fontAlgn="b"/>
                      <a:r>
                        <a:rPr lang="en-US" sz="2000" u="none" strike="noStrike" dirty="0">
                          <a:solidFill>
                            <a:schemeClr val="bg2"/>
                          </a:solidFill>
                        </a:rPr>
                        <a:t>Vacant Developed Lots</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50,399</a:t>
                      </a:r>
                    </a:p>
                  </a:txBody>
                  <a:tcPr marL="9525" marR="9525" marT="9525" marB="0" anchor="b"/>
                </a:tc>
                <a:tc>
                  <a:txBody>
                    <a:bodyPr/>
                    <a:lstStyle/>
                    <a:p>
                      <a:pPr algn="ctr" fontAlgn="b"/>
                      <a:r>
                        <a:rPr lang="en-US" sz="2400" b="0" i="0" u="none" strike="noStrike" dirty="0">
                          <a:solidFill>
                            <a:schemeClr val="bg2"/>
                          </a:solidFill>
                          <a:latin typeface="Calibri"/>
                        </a:rPr>
                        <a:t>26,804</a:t>
                      </a:r>
                    </a:p>
                  </a:txBody>
                  <a:tcPr marL="9525" marR="9525" marT="9525" marB="0" anchor="b"/>
                </a:tc>
                <a:tc>
                  <a:txBody>
                    <a:bodyPr/>
                    <a:lstStyle/>
                    <a:p>
                      <a:pPr algn="ctr" fontAlgn="b"/>
                      <a:r>
                        <a:rPr lang="en-US" sz="2400" b="0" i="0" u="none" strike="noStrike" dirty="0">
                          <a:solidFill>
                            <a:schemeClr val="bg2"/>
                          </a:solidFill>
                          <a:latin typeface="Calibri"/>
                        </a:rPr>
                        <a:t>77,203</a:t>
                      </a:r>
                    </a:p>
                  </a:txBody>
                  <a:tcPr marL="9525" marR="9525" marT="9525" marB="0" anchor="b"/>
                </a:tc>
              </a:tr>
              <a:tr h="393293">
                <a:tc>
                  <a:txBody>
                    <a:bodyPr/>
                    <a:lstStyle/>
                    <a:p>
                      <a:pPr algn="ctr" fontAlgn="b"/>
                      <a:r>
                        <a:rPr lang="en-US" sz="2000" u="none" strike="noStrike" dirty="0" smtClean="0">
                          <a:solidFill>
                            <a:schemeClr val="bg2"/>
                          </a:solidFill>
                        </a:rPr>
                        <a:t>Month </a:t>
                      </a:r>
                      <a:r>
                        <a:rPr lang="en-US" sz="2000" u="none" strike="noStrike" dirty="0">
                          <a:solidFill>
                            <a:schemeClr val="bg2"/>
                          </a:solidFill>
                        </a:rPr>
                        <a:t>Supply</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a:solidFill>
                            <a:schemeClr val="bg2"/>
                          </a:solidFill>
                          <a:latin typeface="Calibri"/>
                        </a:rPr>
                        <a:t>56.9</a:t>
                      </a:r>
                    </a:p>
                  </a:txBody>
                  <a:tcPr marL="9525" marR="9525" marT="9525" marB="0" anchor="b"/>
                </a:tc>
                <a:tc>
                  <a:txBody>
                    <a:bodyPr/>
                    <a:lstStyle/>
                    <a:p>
                      <a:pPr algn="ctr" fontAlgn="b"/>
                      <a:r>
                        <a:rPr lang="en-US" sz="2400" b="0" i="0" u="none" strike="noStrike" dirty="0">
                          <a:solidFill>
                            <a:schemeClr val="bg2"/>
                          </a:solidFill>
                          <a:latin typeface="Calibri"/>
                        </a:rPr>
                        <a:t>55.0</a:t>
                      </a:r>
                    </a:p>
                  </a:txBody>
                  <a:tcPr marL="9525" marR="9525" marT="9525" marB="0" anchor="b"/>
                </a:tc>
                <a:tc>
                  <a:txBody>
                    <a:bodyPr/>
                    <a:lstStyle/>
                    <a:p>
                      <a:pPr algn="ctr" fontAlgn="b"/>
                      <a:r>
                        <a:rPr lang="en-US" sz="2400" b="0" i="0" u="none" strike="noStrike" dirty="0">
                          <a:solidFill>
                            <a:schemeClr val="bg2"/>
                          </a:solidFill>
                          <a:latin typeface="Calibri"/>
                        </a:rPr>
                        <a:t>56.2</a:t>
                      </a:r>
                    </a:p>
                  </a:txBody>
                  <a:tcPr marL="9525" marR="9525" marT="9525" marB="0" anchor="b"/>
                </a:tc>
              </a:tr>
              <a:tr h="393293">
                <a:tc>
                  <a:txBody>
                    <a:bodyPr/>
                    <a:lstStyle/>
                    <a:p>
                      <a:pPr algn="ctr" fontAlgn="b"/>
                      <a:r>
                        <a:rPr lang="en-US" sz="2000" u="none" strike="noStrike" dirty="0">
                          <a:solidFill>
                            <a:schemeClr val="bg2"/>
                          </a:solidFill>
                        </a:rPr>
                        <a:t>Lots Under </a:t>
                      </a:r>
                      <a:r>
                        <a:rPr lang="en-US" sz="2000" u="none" strike="noStrike" dirty="0" smtClean="0">
                          <a:solidFill>
                            <a:schemeClr val="bg2"/>
                          </a:solidFill>
                        </a:rPr>
                        <a:t>Development*</a:t>
                      </a:r>
                      <a:endParaRPr lang="en-US" sz="20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smtClean="0">
                          <a:solidFill>
                            <a:schemeClr val="bg2"/>
                          </a:solidFill>
                          <a:latin typeface="Calibri"/>
                        </a:rPr>
                        <a:t>2,261</a:t>
                      </a:r>
                      <a:endParaRPr lang="en-US" sz="24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smtClean="0">
                          <a:solidFill>
                            <a:schemeClr val="bg2"/>
                          </a:solidFill>
                          <a:latin typeface="Calibri"/>
                        </a:rPr>
                        <a:t>978</a:t>
                      </a:r>
                      <a:endParaRPr lang="en-US" sz="2400" b="0" i="0" u="none" strike="noStrike" dirty="0">
                        <a:solidFill>
                          <a:schemeClr val="bg2"/>
                        </a:solidFill>
                        <a:latin typeface="Calibri"/>
                      </a:endParaRPr>
                    </a:p>
                  </a:txBody>
                  <a:tcPr marL="9525" marR="9525" marT="9525" marB="0" anchor="ctr"/>
                </a:tc>
                <a:tc>
                  <a:txBody>
                    <a:bodyPr/>
                    <a:lstStyle/>
                    <a:p>
                      <a:pPr algn="ctr" fontAlgn="b"/>
                      <a:r>
                        <a:rPr lang="en-US" sz="2400" b="0" i="0" u="none" strike="noStrike" dirty="0" smtClean="0">
                          <a:solidFill>
                            <a:schemeClr val="bg2"/>
                          </a:solidFill>
                          <a:latin typeface="Calibri"/>
                        </a:rPr>
                        <a:t>3,239</a:t>
                      </a:r>
                      <a:endParaRPr lang="en-US" sz="2400" b="0" i="0" u="none" strike="noStrike" dirty="0">
                        <a:solidFill>
                          <a:schemeClr val="bg2"/>
                        </a:solidFill>
                        <a:latin typeface="Calibri"/>
                      </a:endParaRPr>
                    </a:p>
                  </a:txBody>
                  <a:tcPr marL="9525" marR="9525" marT="9525" marB="0" anchor="ctr"/>
                </a:tc>
              </a:tr>
            </a:tbl>
          </a:graphicData>
        </a:graphic>
      </p:graphicFrame>
      <p:sp>
        <p:nvSpPr>
          <p:cNvPr id="5" name="Oval 4"/>
          <p:cNvSpPr>
            <a:spLocks noChangeArrowheads="1"/>
          </p:cNvSpPr>
          <p:nvPr/>
        </p:nvSpPr>
        <p:spPr bwMode="auto">
          <a:xfrm>
            <a:off x="7391400" y="3581400"/>
            <a:ext cx="1066800" cy="381000"/>
          </a:xfrm>
          <a:prstGeom prst="ellipse">
            <a:avLst/>
          </a:prstGeom>
          <a:noFill/>
          <a:ln w="28575" cap="sq" algn="ctr">
            <a:solidFill>
              <a:srgbClr val="FF0000"/>
            </a:solidFill>
            <a:round/>
            <a:headEnd type="none" w="sm" len="sm"/>
            <a:tailEnd type="none" w="sm" len="sm"/>
          </a:ln>
        </p:spPr>
        <p:txBody>
          <a:bodyPr wrap="none"/>
          <a:lstStyle/>
          <a:p>
            <a:endParaRPr lang="en-US"/>
          </a:p>
        </p:txBody>
      </p:sp>
      <p:sp>
        <p:nvSpPr>
          <p:cNvPr id="7" name="Oval 4"/>
          <p:cNvSpPr>
            <a:spLocks noChangeArrowheads="1"/>
          </p:cNvSpPr>
          <p:nvPr/>
        </p:nvSpPr>
        <p:spPr bwMode="auto">
          <a:xfrm>
            <a:off x="7391400" y="4343400"/>
            <a:ext cx="1066800" cy="381000"/>
          </a:xfrm>
          <a:prstGeom prst="ellipse">
            <a:avLst/>
          </a:prstGeom>
          <a:noFill/>
          <a:ln w="28575" cap="sq" algn="ctr">
            <a:solidFill>
              <a:srgbClr val="FF0000"/>
            </a:solidFill>
            <a:round/>
            <a:headEnd type="none" w="sm" len="sm"/>
            <a:tailEnd type="none" w="sm" len="sm"/>
          </a:ln>
        </p:spPr>
        <p:txBody>
          <a:bodyPr wrap="none"/>
          <a:lstStyle/>
          <a:p>
            <a:endParaRPr lang="en-US"/>
          </a:p>
        </p:txBody>
      </p:sp>
      <p:sp>
        <p:nvSpPr>
          <p:cNvPr id="8" name="Oval 4"/>
          <p:cNvSpPr>
            <a:spLocks noChangeArrowheads="1"/>
          </p:cNvSpPr>
          <p:nvPr/>
        </p:nvSpPr>
        <p:spPr bwMode="auto">
          <a:xfrm>
            <a:off x="7391400" y="2514600"/>
            <a:ext cx="1066800" cy="381000"/>
          </a:xfrm>
          <a:prstGeom prst="ellipse">
            <a:avLst/>
          </a:prstGeom>
          <a:noFill/>
          <a:ln w="28575" cap="sq" algn="ctr">
            <a:solidFill>
              <a:srgbClr val="FF0000"/>
            </a:solidFill>
            <a:round/>
            <a:headEnd type="none" w="sm" len="sm"/>
            <a:tailEnd type="none" w="sm" len="sm"/>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Number Placeholder 5"/>
          <p:cNvSpPr>
            <a:spLocks noGrp="1"/>
          </p:cNvSpPr>
          <p:nvPr>
            <p:ph type="sldNum" sz="quarter" idx="12"/>
          </p:nvPr>
        </p:nvSpPr>
        <p:spPr>
          <a:noFill/>
        </p:spPr>
        <p:txBody>
          <a:bodyPr/>
          <a:lstStyle/>
          <a:p>
            <a:fld id="{048B0FF6-7F2F-4F6E-B12D-000ABD02813E}" type="slidenum">
              <a:rPr lang="en-US" smtClean="0"/>
              <a:pPr/>
              <a:t>20</a:t>
            </a:fld>
            <a:endParaRPr lang="en-US" dirty="0" smtClean="0"/>
          </a:p>
        </p:txBody>
      </p:sp>
      <p:sp>
        <p:nvSpPr>
          <p:cNvPr id="23555" name="Rectangle 2"/>
          <p:cNvSpPr>
            <a:spLocks noGrp="1" noChangeArrowheads="1"/>
          </p:cNvSpPr>
          <p:nvPr>
            <p:ph type="title"/>
          </p:nvPr>
        </p:nvSpPr>
        <p:spPr>
          <a:xfrm>
            <a:off x="381000" y="457200"/>
            <a:ext cx="8280400" cy="874713"/>
          </a:xfrm>
        </p:spPr>
        <p:txBody>
          <a:bodyPr/>
          <a:lstStyle/>
          <a:p>
            <a:r>
              <a:rPr lang="en-US" sz="3600" dirty="0" smtClean="0">
                <a:solidFill>
                  <a:schemeClr val="bg2"/>
                </a:solidFill>
                <a:latin typeface="Calibri" pitchFamily="34" charset="0"/>
              </a:rPr>
              <a:t>Denton ISD – 2Q10 Summary</a:t>
            </a:r>
          </a:p>
        </p:txBody>
      </p:sp>
      <p:sp>
        <p:nvSpPr>
          <p:cNvPr id="23556" name="Rectangle 5"/>
          <p:cNvSpPr>
            <a:spLocks noGrp="1" noChangeArrowheads="1"/>
          </p:cNvSpPr>
          <p:nvPr>
            <p:ph type="body" idx="1"/>
          </p:nvPr>
        </p:nvSpPr>
        <p:spPr>
          <a:xfrm>
            <a:off x="381000" y="1524000"/>
            <a:ext cx="8382000" cy="4800600"/>
          </a:xfrm>
        </p:spPr>
        <p:txBody>
          <a:bodyPr/>
          <a:lstStyle/>
          <a:p>
            <a:pPr>
              <a:lnSpc>
                <a:spcPct val="80000"/>
              </a:lnSpc>
            </a:pPr>
            <a:r>
              <a:rPr lang="en-US" sz="1800" dirty="0" smtClean="0">
                <a:solidFill>
                  <a:schemeClr val="bg2"/>
                </a:solidFill>
                <a:latin typeface="Calibri" pitchFamily="34" charset="0"/>
              </a:rPr>
              <a:t>Starts up 21% vs. 2Q09 with 1,026 annual units (vs. 846)</a:t>
            </a:r>
          </a:p>
          <a:p>
            <a:pPr lvl="1">
              <a:lnSpc>
                <a:spcPct val="80000"/>
              </a:lnSpc>
              <a:buFont typeface="Wingdings" pitchFamily="2" charset="2"/>
              <a:buChar char="Ø"/>
            </a:pPr>
            <a:r>
              <a:rPr lang="en-US" sz="1600" dirty="0" smtClean="0">
                <a:solidFill>
                  <a:schemeClr val="bg2"/>
                </a:solidFill>
                <a:latin typeface="Calibri" pitchFamily="34" charset="0"/>
              </a:rPr>
              <a:t>Activity boosted by expiration of federal tax credits on April 30th</a:t>
            </a:r>
          </a:p>
          <a:p>
            <a:pPr>
              <a:lnSpc>
                <a:spcPct val="80000"/>
              </a:lnSpc>
            </a:pPr>
            <a:r>
              <a:rPr lang="en-US" sz="1800" dirty="0" smtClean="0">
                <a:solidFill>
                  <a:schemeClr val="bg2"/>
                </a:solidFill>
                <a:latin typeface="Calibri" pitchFamily="34" charset="0"/>
              </a:rPr>
              <a:t>Annual closings declined 15% to 1,033 units (vs. 1,212 in 2Q09)</a:t>
            </a:r>
          </a:p>
          <a:p>
            <a:pPr lvl="1">
              <a:lnSpc>
                <a:spcPct val="80000"/>
              </a:lnSpc>
              <a:buFont typeface="Wingdings" pitchFamily="2" charset="2"/>
              <a:buChar char="Ø"/>
            </a:pPr>
            <a:r>
              <a:rPr lang="en-US" sz="1600" dirty="0" smtClean="0">
                <a:solidFill>
                  <a:schemeClr val="bg2"/>
                </a:solidFill>
                <a:latin typeface="Calibri" pitchFamily="34" charset="0"/>
              </a:rPr>
              <a:t>However, 289 closings in 2Q10 is most in 18 months (since 4Q08)</a:t>
            </a:r>
          </a:p>
          <a:p>
            <a:pPr>
              <a:lnSpc>
                <a:spcPct val="80000"/>
              </a:lnSpc>
            </a:pPr>
            <a:r>
              <a:rPr lang="en-US" sz="1800" dirty="0" smtClean="0">
                <a:solidFill>
                  <a:schemeClr val="bg2"/>
                </a:solidFill>
                <a:latin typeface="Calibri" pitchFamily="34" charset="0"/>
              </a:rPr>
              <a:t>DISD ranks 3</a:t>
            </a:r>
            <a:r>
              <a:rPr lang="en-US" sz="1800" baseline="30000" dirty="0" smtClean="0">
                <a:solidFill>
                  <a:schemeClr val="bg2"/>
                </a:solidFill>
                <a:latin typeface="Calibri" pitchFamily="34" charset="0"/>
              </a:rPr>
              <a:t>rd</a:t>
            </a:r>
            <a:r>
              <a:rPr lang="en-US" sz="1800" dirty="0" smtClean="0">
                <a:solidFill>
                  <a:schemeClr val="bg2"/>
                </a:solidFill>
                <a:latin typeface="Calibri" pitchFamily="34" charset="0"/>
              </a:rPr>
              <a:t> in annual new home starts among DFW school districts [Frisco (1</a:t>
            </a:r>
            <a:r>
              <a:rPr lang="en-US" sz="1800" baseline="30000" dirty="0" smtClean="0">
                <a:solidFill>
                  <a:schemeClr val="bg2"/>
                </a:solidFill>
                <a:latin typeface="Calibri" pitchFamily="34" charset="0"/>
              </a:rPr>
              <a:t>st</a:t>
            </a:r>
            <a:r>
              <a:rPr lang="en-US" sz="1800" dirty="0" smtClean="0">
                <a:solidFill>
                  <a:schemeClr val="bg2"/>
                </a:solidFill>
                <a:latin typeface="Calibri" pitchFamily="34" charset="0"/>
              </a:rPr>
              <a:t>), Northwest (2</a:t>
            </a:r>
            <a:r>
              <a:rPr lang="en-US" sz="1800" baseline="30000" dirty="0" smtClean="0">
                <a:solidFill>
                  <a:schemeClr val="bg2"/>
                </a:solidFill>
                <a:latin typeface="Calibri" pitchFamily="34" charset="0"/>
              </a:rPr>
              <a:t>nd</a:t>
            </a:r>
            <a:r>
              <a:rPr lang="en-US" sz="1800" dirty="0" smtClean="0">
                <a:solidFill>
                  <a:schemeClr val="bg2"/>
                </a:solidFill>
                <a:latin typeface="Calibri" pitchFamily="34" charset="0"/>
              </a:rPr>
              <a:t>)]</a:t>
            </a:r>
          </a:p>
          <a:p>
            <a:pPr>
              <a:lnSpc>
                <a:spcPct val="80000"/>
              </a:lnSpc>
            </a:pPr>
            <a:r>
              <a:rPr lang="en-US" sz="1800" dirty="0" smtClean="0">
                <a:solidFill>
                  <a:schemeClr val="bg2"/>
                </a:solidFill>
                <a:latin typeface="Calibri" pitchFamily="34" charset="0"/>
              </a:rPr>
              <a:t>Homes under construction down 8% from 1Q10 (220 units currently u/c)</a:t>
            </a:r>
          </a:p>
          <a:p>
            <a:pPr>
              <a:lnSpc>
                <a:spcPct val="80000"/>
              </a:lnSpc>
            </a:pPr>
            <a:r>
              <a:rPr lang="en-US" sz="1800" dirty="0" smtClean="0">
                <a:solidFill>
                  <a:schemeClr val="bg2"/>
                </a:solidFill>
                <a:latin typeface="Calibri" pitchFamily="34" charset="0"/>
              </a:rPr>
              <a:t>165 finished vacant units available</a:t>
            </a:r>
          </a:p>
          <a:p>
            <a:pPr lvl="1">
              <a:lnSpc>
                <a:spcPct val="80000"/>
              </a:lnSpc>
              <a:buFont typeface="Wingdings" pitchFamily="2" charset="2"/>
              <a:buChar char="Ø"/>
            </a:pPr>
            <a:r>
              <a:rPr lang="en-US" sz="1600" dirty="0" smtClean="0">
                <a:solidFill>
                  <a:schemeClr val="bg2"/>
                </a:solidFill>
                <a:latin typeface="Calibri" pitchFamily="34" charset="0"/>
              </a:rPr>
              <a:t>Paloma Creek South (26), Glenbrooke Estates (22), Preserve at Pecan Creek (14), Longhorn Cove (13)</a:t>
            </a:r>
          </a:p>
          <a:p>
            <a:pPr>
              <a:lnSpc>
                <a:spcPct val="80000"/>
              </a:lnSpc>
            </a:pPr>
            <a:r>
              <a:rPr lang="en-US" sz="1800" dirty="0" smtClean="0">
                <a:solidFill>
                  <a:schemeClr val="bg2"/>
                </a:solidFill>
                <a:latin typeface="Calibri" pitchFamily="34" charset="0"/>
              </a:rPr>
              <a:t>46 new lots delivered this quarter in Glenbrooke Estates (Prosper)</a:t>
            </a:r>
          </a:p>
          <a:p>
            <a:pPr>
              <a:lnSpc>
                <a:spcPct val="80000"/>
              </a:lnSpc>
            </a:pPr>
            <a:r>
              <a:rPr lang="en-US" sz="1800" dirty="0" smtClean="0">
                <a:solidFill>
                  <a:schemeClr val="bg2"/>
                </a:solidFill>
                <a:latin typeface="Calibri" pitchFamily="34" charset="0"/>
              </a:rPr>
              <a:t>48,058 total potential lots remaining in the district</a:t>
            </a:r>
          </a:p>
          <a:p>
            <a:pPr lvl="1">
              <a:lnSpc>
                <a:spcPct val="80000"/>
              </a:lnSpc>
              <a:buFont typeface="Wingdings" pitchFamily="2" charset="2"/>
              <a:buChar char="Ø"/>
            </a:pPr>
            <a:r>
              <a:rPr lang="en-US" sz="1800" dirty="0" smtClean="0">
                <a:solidFill>
                  <a:schemeClr val="bg2"/>
                </a:solidFill>
                <a:latin typeface="Calibri" pitchFamily="34" charset="0"/>
              </a:rPr>
              <a:t>  </a:t>
            </a:r>
            <a:r>
              <a:rPr lang="en-US" sz="1600" dirty="0" smtClean="0">
                <a:solidFill>
                  <a:schemeClr val="bg2"/>
                </a:solidFill>
                <a:latin typeface="Calibri" pitchFamily="34" charset="0"/>
              </a:rPr>
              <a:t>3,172 vacant developed lots </a:t>
            </a:r>
          </a:p>
          <a:p>
            <a:pPr lvl="1">
              <a:lnSpc>
                <a:spcPct val="80000"/>
              </a:lnSpc>
              <a:buFont typeface="Wingdings" pitchFamily="2" charset="2"/>
              <a:buChar char="Ø"/>
            </a:pPr>
            <a:r>
              <a:rPr lang="en-US" sz="1600" dirty="0" smtClean="0">
                <a:solidFill>
                  <a:schemeClr val="bg2"/>
                </a:solidFill>
                <a:latin typeface="Calibri" pitchFamily="34" charset="0"/>
              </a:rPr>
              <a:t>  4,436 future lots </a:t>
            </a:r>
          </a:p>
          <a:p>
            <a:pPr lvl="1">
              <a:lnSpc>
                <a:spcPct val="80000"/>
              </a:lnSpc>
              <a:buFont typeface="Wingdings" pitchFamily="2" charset="2"/>
              <a:buChar char="Ø"/>
            </a:pPr>
            <a:r>
              <a:rPr lang="en-US" sz="1600" dirty="0" smtClean="0">
                <a:solidFill>
                  <a:schemeClr val="bg2"/>
                </a:solidFill>
                <a:latin typeface="Calibri" pitchFamily="34" charset="0"/>
              </a:rPr>
              <a:t>  39,463 preliminary lots planned</a:t>
            </a:r>
          </a:p>
          <a:p>
            <a:pPr>
              <a:lnSpc>
                <a:spcPct val="80000"/>
              </a:lnSpc>
            </a:pPr>
            <a:r>
              <a:rPr lang="en-US" sz="1800" dirty="0" smtClean="0">
                <a:solidFill>
                  <a:schemeClr val="bg2"/>
                </a:solidFill>
                <a:latin typeface="Calibri" pitchFamily="34" charset="0"/>
              </a:rPr>
              <a:t>New home forecast for 3Q10-2Q11 = 923 starts</a:t>
            </a:r>
          </a:p>
          <a:p>
            <a:pPr>
              <a:lnSpc>
                <a:spcPct val="80000"/>
              </a:lnSpc>
            </a:pPr>
            <a:r>
              <a:rPr lang="en-US" sz="1800" dirty="0" smtClean="0">
                <a:solidFill>
                  <a:schemeClr val="bg2"/>
                </a:solidFill>
                <a:latin typeface="Calibri" pitchFamily="34" charset="0"/>
              </a:rPr>
              <a:t>Highest quarterly resales total in over two years with 670 sales</a:t>
            </a:r>
          </a:p>
          <a:p>
            <a:pPr>
              <a:lnSpc>
                <a:spcPct val="80000"/>
              </a:lnSpc>
            </a:pPr>
            <a:r>
              <a:rPr lang="en-US" sz="1800" dirty="0" smtClean="0">
                <a:solidFill>
                  <a:schemeClr val="bg2"/>
                </a:solidFill>
                <a:latin typeface="Calibri" pitchFamily="34" charset="0"/>
              </a:rPr>
              <a:t>2Q10 sees 106 foreclosure forced sales (70 in 1Q10)</a:t>
            </a:r>
          </a:p>
          <a:p>
            <a:pPr>
              <a:lnSpc>
                <a:spcPct val="80000"/>
              </a:lnSpc>
            </a:pPr>
            <a:r>
              <a:rPr lang="en-US" sz="1800" dirty="0" smtClean="0">
                <a:solidFill>
                  <a:schemeClr val="bg2"/>
                </a:solidFill>
                <a:latin typeface="Calibri" pitchFamily="34" charset="0"/>
              </a:rPr>
              <a:t>Annual foreclosure rate down 2% vs. 2Q09 (308 vs. 317)</a:t>
            </a:r>
          </a:p>
          <a:p>
            <a:pPr>
              <a:lnSpc>
                <a:spcPct val="80000"/>
              </a:lnSpc>
              <a:buFont typeface="Wingdings" pitchFamily="2" charset="2"/>
              <a:buNone/>
            </a:pPr>
            <a:endParaRPr lang="en-US" sz="1800" dirty="0" smtClean="0">
              <a:solidFill>
                <a:schemeClr val="bg2"/>
              </a:solidFill>
              <a:latin typeface="Calibri" pitchFamily="34" charset="0"/>
            </a:endParaRPr>
          </a:p>
          <a:p>
            <a:pPr>
              <a:lnSpc>
                <a:spcPct val="80000"/>
              </a:lnSpc>
            </a:pPr>
            <a:endParaRPr lang="en-US" sz="2400" dirty="0" smtClean="0">
              <a:solidFill>
                <a:schemeClr val="bg2"/>
              </a:solidFill>
              <a:latin typeface="Calibri" pitchFamily="34" charset="0"/>
            </a:endParaRPr>
          </a:p>
          <a:p>
            <a:pPr>
              <a:lnSpc>
                <a:spcPct val="80000"/>
              </a:lnSpc>
              <a:buFont typeface="Wingdings" pitchFamily="2" charset="2"/>
              <a:buNone/>
            </a:pPr>
            <a:endParaRPr lang="en-US" sz="2400" dirty="0" smtClean="0">
              <a:latin typeface="Calibri" pitchFamily="34" charset="0"/>
            </a:endParaRPr>
          </a:p>
          <a:p>
            <a:pPr>
              <a:lnSpc>
                <a:spcPct val="80000"/>
              </a:lnSpc>
              <a:buFont typeface="Wingdings" pitchFamily="2" charset="2"/>
              <a:buNone/>
            </a:pPr>
            <a:endParaRPr lang="en-US" sz="2400" dirty="0" smtClean="0">
              <a:latin typeface="Calibri" pitchFamily="34" charset="0"/>
            </a:endParaRPr>
          </a:p>
          <a:p>
            <a:pPr>
              <a:lnSpc>
                <a:spcPct val="80000"/>
              </a:lnSpc>
              <a:buFont typeface="Wingdings" pitchFamily="2" charset="2"/>
              <a:buNone/>
            </a:pPr>
            <a:endParaRPr lang="en-US" sz="2400" dirty="0" smtClean="0">
              <a:latin typeface="Calibri" pitchFamily="34" charset="0"/>
            </a:endParaRPr>
          </a:p>
        </p:txBody>
      </p:sp>
      <p:sp>
        <p:nvSpPr>
          <p:cNvPr id="23557" name="Rectangle 3"/>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r>
              <a:rPr lang="en-US" sz="1000" b="1" dirty="0">
                <a:solidFill>
                  <a:schemeClr val="bg2"/>
                </a:solidFill>
                <a:latin typeface="Calibri" pitchFamily="34" charset="0"/>
              </a:rPr>
              <a:t>Copyright 2010 School District Strategies</a:t>
            </a:r>
          </a:p>
        </p:txBody>
      </p:sp>
      <p:pic>
        <p:nvPicPr>
          <p:cNvPr id="7" name="Picture 6"/>
          <p:cNvPicPr>
            <a:picLocks noChangeAspect="1" noChangeArrowheads="1"/>
          </p:cNvPicPr>
          <p:nvPr/>
        </p:nvPicPr>
        <p:blipFill>
          <a:blip r:embed="rId3" cstate="print"/>
          <a:srcRect/>
          <a:stretch>
            <a:fillRect/>
          </a:stretch>
        </p:blipFill>
        <p:spPr bwMode="auto">
          <a:xfrm rot="20040658">
            <a:off x="447488" y="2417985"/>
            <a:ext cx="342900" cy="382587"/>
          </a:xfrm>
          <a:prstGeom prst="rect">
            <a:avLst/>
          </a:prstGeom>
          <a:noFill/>
          <a:ln w="12700" cap="sq">
            <a:noFill/>
            <a:miter lim="800000"/>
            <a:headEnd type="none" w="sm" len="sm"/>
            <a:tailEnd type="none" w="sm" len="sm"/>
          </a:ln>
        </p:spPr>
      </p:pic>
      <p:pic>
        <p:nvPicPr>
          <p:cNvPr id="8" name="Picture 7"/>
          <p:cNvPicPr>
            <a:picLocks noChangeAspect="1" noChangeArrowheads="1"/>
          </p:cNvPicPr>
          <p:nvPr/>
        </p:nvPicPr>
        <p:blipFill>
          <a:blip r:embed="rId3" cstate="print"/>
          <a:srcRect/>
          <a:stretch>
            <a:fillRect/>
          </a:stretch>
        </p:blipFill>
        <p:spPr bwMode="auto">
          <a:xfrm rot="20040658">
            <a:off x="447487" y="1351185"/>
            <a:ext cx="342900" cy="382587"/>
          </a:xfrm>
          <a:prstGeom prst="rect">
            <a:avLst/>
          </a:prstGeom>
          <a:noFill/>
          <a:ln w="12700" cap="sq">
            <a:noFill/>
            <a:miter lim="800000"/>
            <a:headEnd type="none" w="sm" len="sm"/>
            <a:tailEnd type="none" w="sm" len="sm"/>
          </a:ln>
        </p:spPr>
      </p:pic>
      <p:pic>
        <p:nvPicPr>
          <p:cNvPr id="9" name="Picture 8"/>
          <p:cNvPicPr>
            <a:picLocks noChangeAspect="1" noChangeArrowheads="1"/>
          </p:cNvPicPr>
          <p:nvPr/>
        </p:nvPicPr>
        <p:blipFill>
          <a:blip r:embed="rId3" cstate="print"/>
          <a:srcRect/>
          <a:stretch>
            <a:fillRect/>
          </a:stretch>
        </p:blipFill>
        <p:spPr bwMode="auto">
          <a:xfrm rot="20040658">
            <a:off x="447488" y="5465986"/>
            <a:ext cx="342900" cy="382587"/>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371600" y="304800"/>
            <a:ext cx="6019800" cy="874713"/>
          </a:xfrm>
        </p:spPr>
        <p:txBody>
          <a:bodyPr/>
          <a:lstStyle/>
          <a:p>
            <a:r>
              <a:rPr lang="en-US" sz="3600" smtClean="0">
                <a:solidFill>
                  <a:schemeClr val="bg2"/>
                </a:solidFill>
                <a:latin typeface="Calibri" pitchFamily="34" charset="0"/>
              </a:rPr>
              <a:t>Questions</a:t>
            </a:r>
          </a:p>
        </p:txBody>
      </p:sp>
      <p:sp>
        <p:nvSpPr>
          <p:cNvPr id="24579" name="Rectangle 3"/>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r>
              <a:rPr lang="en-US" sz="1000" b="1">
                <a:solidFill>
                  <a:schemeClr val="bg2"/>
                </a:solidFill>
                <a:latin typeface="Calibri" pitchFamily="34" charset="0"/>
              </a:rPr>
              <a:t>Copyright 2010 School District Strategies</a:t>
            </a:r>
          </a:p>
        </p:txBody>
      </p:sp>
      <p:sp>
        <p:nvSpPr>
          <p:cNvPr id="24580" name="Slide Number Placeholder 1"/>
          <p:cNvSpPr txBox="1">
            <a:spLocks/>
          </p:cNvSpPr>
          <p:nvPr/>
        </p:nvSpPr>
        <p:spPr bwMode="auto">
          <a:xfrm>
            <a:off x="8610600" y="6248400"/>
            <a:ext cx="381000" cy="381000"/>
          </a:xfrm>
          <a:prstGeom prst="rect">
            <a:avLst/>
          </a:prstGeom>
          <a:noFill/>
          <a:ln w="9525">
            <a:noFill/>
            <a:miter lim="800000"/>
            <a:headEnd/>
            <a:tailEnd/>
          </a:ln>
        </p:spPr>
        <p:txBody>
          <a:bodyPr/>
          <a:lstStyle/>
          <a:p>
            <a:pPr algn="r" eaLnBrk="0" hangingPunct="0"/>
            <a:fld id="{F29F0978-3193-4A59-9886-243CE4F6D57B}" type="slidenum">
              <a:rPr lang="en-US" sz="1400"/>
              <a:pPr algn="r" eaLnBrk="0" hangingPunct="0"/>
              <a:t>21</a:t>
            </a:fld>
            <a:endParaRPr lang="en-US" sz="1400"/>
          </a:p>
        </p:txBody>
      </p:sp>
      <p:pic>
        <p:nvPicPr>
          <p:cNvPr id="24581" name="Picture 19" descr="DISD LOGO"/>
          <p:cNvPicPr>
            <a:picLocks noChangeAspect="1" noChangeArrowheads="1"/>
          </p:cNvPicPr>
          <p:nvPr/>
        </p:nvPicPr>
        <p:blipFill>
          <a:blip r:embed="rId3" cstate="print"/>
          <a:srcRect/>
          <a:stretch>
            <a:fillRect/>
          </a:stretch>
        </p:blipFill>
        <p:spPr bwMode="auto">
          <a:xfrm>
            <a:off x="304800" y="304800"/>
            <a:ext cx="838200" cy="990600"/>
          </a:xfrm>
          <a:prstGeom prst="rect">
            <a:avLst/>
          </a:prstGeom>
          <a:solidFill>
            <a:srgbClr val="F5F509"/>
          </a:solidFill>
          <a:ln w="3175">
            <a:noFill/>
            <a:miter lim="800000"/>
            <a:headEnd/>
            <a:tailEnd/>
          </a:ln>
        </p:spPr>
      </p:pic>
      <p:pic>
        <p:nvPicPr>
          <p:cNvPr id="24582" name="Picture 3" descr="C:\Documents and Settings\rreeves2\Local Settings\Temporary Internet Files\Content.IE5\5P0VPE0B\MCj04414980000[1].png"/>
          <p:cNvPicPr>
            <a:picLocks noChangeAspect="1" noChangeArrowheads="1"/>
          </p:cNvPicPr>
          <p:nvPr/>
        </p:nvPicPr>
        <p:blipFill>
          <a:blip r:embed="rId4" cstate="print"/>
          <a:srcRect/>
          <a:stretch>
            <a:fillRect/>
          </a:stretch>
        </p:blipFill>
        <p:spPr bwMode="auto">
          <a:xfrm>
            <a:off x="2819400" y="1981200"/>
            <a:ext cx="3657600" cy="3657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3938" name="Rectangle 2"/>
          <p:cNvSpPr>
            <a:spLocks noChangeArrowheads="1"/>
          </p:cNvSpPr>
          <p:nvPr/>
        </p:nvSpPr>
        <p:spPr bwMode="auto">
          <a:xfrm>
            <a:off x="609600" y="5992813"/>
            <a:ext cx="8258175" cy="865187"/>
          </a:xfrm>
          <a:prstGeom prst="rect">
            <a:avLst/>
          </a:prstGeom>
          <a:noFill/>
          <a:ln w="9525">
            <a:noFill/>
            <a:miter lim="800000"/>
            <a:headEnd/>
            <a:tailEnd/>
          </a:ln>
          <a:effectLst/>
        </p:spPr>
        <p:txBody>
          <a:bodyPr lIns="92075" tIns="46038" rIns="92075" bIns="46038" anchor="ctr"/>
          <a:lstStyle/>
          <a:p>
            <a:pPr algn="ctr">
              <a:defRPr/>
            </a:pPr>
            <a:r>
              <a:rPr lang="en-US" sz="3600" b="1" dirty="0">
                <a:solidFill>
                  <a:schemeClr val="bg2"/>
                </a:solidFill>
                <a:latin typeface="+mn-lt"/>
              </a:rPr>
              <a:t>Starts, Closings &amp; Lot Deliveries</a:t>
            </a:r>
            <a:r>
              <a:rPr lang="en-US" sz="3000" b="1" dirty="0">
                <a:solidFill>
                  <a:schemeClr val="bg2"/>
                </a:solidFill>
                <a:latin typeface="+mn-lt"/>
              </a:rPr>
              <a:t/>
            </a:r>
            <a:br>
              <a:rPr lang="en-US" sz="3000" b="1" dirty="0">
                <a:solidFill>
                  <a:schemeClr val="bg2"/>
                </a:solidFill>
                <a:latin typeface="+mn-lt"/>
              </a:rPr>
            </a:br>
            <a:endParaRPr lang="en-US" sz="3000" b="1" dirty="0">
              <a:solidFill>
                <a:schemeClr val="bg2"/>
              </a:solidFill>
              <a:latin typeface="+mn-lt"/>
            </a:endParaRPr>
          </a:p>
        </p:txBody>
      </p:sp>
      <p:graphicFrame>
        <p:nvGraphicFramePr>
          <p:cNvPr id="6" name="Chart 5"/>
          <p:cNvGraphicFramePr/>
          <p:nvPr/>
        </p:nvGraphicFramePr>
        <p:xfrm>
          <a:off x="123038" y="140747"/>
          <a:ext cx="6582561" cy="4888453"/>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 Box 8"/>
          <p:cNvSpPr txBox="1">
            <a:spLocks noChangeArrowheads="1"/>
          </p:cNvSpPr>
          <p:nvPr/>
        </p:nvSpPr>
        <p:spPr bwMode="auto">
          <a:xfrm>
            <a:off x="6856413" y="134938"/>
            <a:ext cx="2132012" cy="5411787"/>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spcBef>
                <a:spcPts val="0"/>
              </a:spcBef>
              <a:buFont typeface="Wingdings" pitchFamily="2" charset="2"/>
              <a:buNone/>
              <a:defRPr/>
            </a:pPr>
            <a:r>
              <a:rPr lang="en-US" sz="1200" dirty="0">
                <a:solidFill>
                  <a:schemeClr val="bg2"/>
                </a:solidFill>
                <a:latin typeface="Cambria" pitchFamily="18" charset="0"/>
              </a:rPr>
              <a:t>Year-over-year growth</a:t>
            </a:r>
          </a:p>
          <a:p>
            <a:pPr algn="ctr">
              <a:spcBef>
                <a:spcPts val="0"/>
              </a:spcBef>
              <a:buFont typeface="Wingdings" pitchFamily="2" charset="2"/>
              <a:buNone/>
              <a:defRPr/>
            </a:pPr>
            <a:r>
              <a:rPr lang="en-US" sz="1200" dirty="0">
                <a:solidFill>
                  <a:schemeClr val="bg2"/>
                </a:solidFill>
                <a:latin typeface="Cambria" pitchFamily="18" charset="0"/>
              </a:rPr>
              <a:t>Annual Starts by Price Point</a:t>
            </a:r>
          </a:p>
          <a:p>
            <a:pPr algn="ctr">
              <a:lnSpc>
                <a:spcPct val="60000"/>
              </a:lnSpc>
              <a:spcBef>
                <a:spcPct val="50000"/>
              </a:spcBef>
              <a:buFont typeface="Wingdings" pitchFamily="2" charset="2"/>
              <a:buNone/>
              <a:defRPr/>
            </a:pPr>
            <a:endParaRPr lang="en-US" sz="1200" dirty="0">
              <a:solidFill>
                <a:schemeClr val="bg2"/>
              </a:solidFill>
              <a:latin typeface="+mn-lt"/>
            </a:endParaRPr>
          </a:p>
          <a:p>
            <a:pPr algn="ctr">
              <a:lnSpc>
                <a:spcPct val="60000"/>
              </a:lnSpc>
              <a:spcBef>
                <a:spcPct val="50000"/>
              </a:spcBef>
              <a:buFont typeface="Wingdings" pitchFamily="2" charset="2"/>
              <a:buNone/>
              <a:defRPr/>
            </a:pPr>
            <a:r>
              <a:rPr lang="en-US" sz="1200" dirty="0">
                <a:solidFill>
                  <a:schemeClr val="bg2"/>
                </a:solidFill>
                <a:latin typeface="+mn-lt"/>
              </a:rPr>
              <a:t>&lt;$150K</a:t>
            </a:r>
          </a:p>
          <a:p>
            <a:pPr algn="ctr">
              <a:lnSpc>
                <a:spcPct val="60000"/>
              </a:lnSpc>
              <a:spcBef>
                <a:spcPct val="50000"/>
              </a:spcBef>
              <a:buFont typeface="Wingdings" pitchFamily="2" charset="2"/>
              <a:buNone/>
              <a:defRPr/>
            </a:pPr>
            <a:r>
              <a:rPr lang="en-US" sz="1200" b="0" dirty="0" smtClean="0">
                <a:solidFill>
                  <a:schemeClr val="bg2"/>
                </a:solidFill>
              </a:rPr>
              <a:t>2</a:t>
            </a:r>
            <a:r>
              <a:rPr lang="en-US" sz="1200" b="0" dirty="0" smtClean="0">
                <a:solidFill>
                  <a:schemeClr val="bg2"/>
                </a:solidFill>
                <a:latin typeface="+mn-lt"/>
              </a:rPr>
              <a:t>Q09: 2,770</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rPr>
              <a:t>2</a:t>
            </a:r>
            <a:r>
              <a:rPr lang="en-US" sz="1200" b="0" dirty="0" smtClean="0">
                <a:solidFill>
                  <a:schemeClr val="bg2"/>
                </a:solidFill>
                <a:latin typeface="+mn-lt"/>
              </a:rPr>
              <a:t>Q10: </a:t>
            </a:r>
            <a:r>
              <a:rPr lang="en-US" sz="1200" b="0" dirty="0" smtClean="0">
                <a:solidFill>
                  <a:schemeClr val="bg2"/>
                </a:solidFill>
              </a:rPr>
              <a:t>2,781</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Change +11</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a:solidFill>
                  <a:schemeClr val="bg2"/>
                </a:solidFill>
                <a:latin typeface="+mn-lt"/>
              </a:rPr>
              <a:t>% Change </a:t>
            </a:r>
            <a:r>
              <a:rPr lang="en-US" sz="1200" b="0" dirty="0" smtClean="0">
                <a:solidFill>
                  <a:schemeClr val="bg2"/>
                </a:solidFill>
                <a:latin typeface="+mn-lt"/>
              </a:rPr>
              <a:t>+0.4%</a:t>
            </a:r>
            <a:endParaRPr lang="en-US" sz="1200" b="0" dirty="0">
              <a:solidFill>
                <a:schemeClr val="bg2"/>
              </a:solidFill>
              <a:latin typeface="+mn-lt"/>
            </a:endParaRPr>
          </a:p>
          <a:p>
            <a:pPr algn="ctr">
              <a:lnSpc>
                <a:spcPct val="0"/>
              </a:lnSpc>
              <a:spcBef>
                <a:spcPct val="50000"/>
              </a:spcBef>
              <a:buFont typeface="Wingdings" pitchFamily="2" charset="2"/>
              <a:buNone/>
              <a:defRPr/>
            </a:pP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dirty="0">
                <a:solidFill>
                  <a:schemeClr val="bg2"/>
                </a:solidFill>
                <a:latin typeface="+mn-lt"/>
              </a:rPr>
              <a:t>$151-200K</a:t>
            </a:r>
          </a:p>
          <a:p>
            <a:pPr algn="ctr">
              <a:lnSpc>
                <a:spcPct val="60000"/>
              </a:lnSpc>
              <a:spcBef>
                <a:spcPct val="50000"/>
              </a:spcBef>
              <a:buFont typeface="Wingdings" pitchFamily="2" charset="2"/>
              <a:buNone/>
              <a:defRPr/>
            </a:pPr>
            <a:r>
              <a:rPr lang="en-US" sz="1200" b="0" dirty="0" smtClean="0">
                <a:solidFill>
                  <a:schemeClr val="bg2"/>
                </a:solidFill>
              </a:rPr>
              <a:t>2</a:t>
            </a:r>
            <a:r>
              <a:rPr lang="en-US" sz="1200" b="0" dirty="0" smtClean="0">
                <a:solidFill>
                  <a:schemeClr val="bg2"/>
                </a:solidFill>
                <a:latin typeface="+mn-lt"/>
              </a:rPr>
              <a:t>Q09: 3,804</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2Q10: 5,366</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Change +1562</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a:solidFill>
                  <a:schemeClr val="bg2"/>
                </a:solidFill>
                <a:latin typeface="+mn-lt"/>
              </a:rPr>
              <a:t>% Change </a:t>
            </a:r>
            <a:r>
              <a:rPr lang="en-US" sz="1200" b="0" dirty="0" smtClean="0">
                <a:solidFill>
                  <a:schemeClr val="bg2"/>
                </a:solidFill>
                <a:latin typeface="+mn-lt"/>
              </a:rPr>
              <a:t>+41%</a:t>
            </a:r>
            <a:endParaRPr lang="en-US" sz="1200" b="0" dirty="0">
              <a:solidFill>
                <a:schemeClr val="bg2"/>
              </a:solidFill>
              <a:latin typeface="+mn-lt"/>
            </a:endParaRPr>
          </a:p>
          <a:p>
            <a:pPr algn="ctr">
              <a:lnSpc>
                <a:spcPct val="60000"/>
              </a:lnSpc>
              <a:spcBef>
                <a:spcPct val="50000"/>
              </a:spcBef>
              <a:buFont typeface="Wingdings" pitchFamily="2" charset="2"/>
              <a:buNone/>
              <a:defRPr/>
            </a:pP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dirty="0">
                <a:solidFill>
                  <a:schemeClr val="bg2"/>
                </a:solidFill>
                <a:latin typeface="+mn-lt"/>
              </a:rPr>
              <a:t>$201-300K</a:t>
            </a:r>
          </a:p>
          <a:p>
            <a:pPr algn="ctr">
              <a:lnSpc>
                <a:spcPct val="60000"/>
              </a:lnSpc>
              <a:spcBef>
                <a:spcPct val="50000"/>
              </a:spcBef>
              <a:buFont typeface="Wingdings" pitchFamily="2" charset="2"/>
              <a:buNone/>
              <a:defRPr/>
            </a:pPr>
            <a:r>
              <a:rPr lang="en-US" sz="1200" b="0" dirty="0" smtClean="0">
                <a:solidFill>
                  <a:schemeClr val="bg2"/>
                </a:solidFill>
              </a:rPr>
              <a:t>2</a:t>
            </a:r>
            <a:r>
              <a:rPr lang="en-US" sz="1200" b="0" dirty="0" smtClean="0">
                <a:solidFill>
                  <a:schemeClr val="bg2"/>
                </a:solidFill>
                <a:latin typeface="+mn-lt"/>
              </a:rPr>
              <a:t>Q09: 4,303</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2Q10: 5,277</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Change +974</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a:solidFill>
                  <a:schemeClr val="bg2"/>
                </a:solidFill>
                <a:latin typeface="+mn-lt"/>
              </a:rPr>
              <a:t>% Change </a:t>
            </a:r>
            <a:r>
              <a:rPr lang="en-US" sz="1200" b="0" dirty="0" smtClean="0">
                <a:solidFill>
                  <a:schemeClr val="bg2"/>
                </a:solidFill>
                <a:latin typeface="+mn-lt"/>
              </a:rPr>
              <a:t>+22%</a:t>
            </a:r>
            <a:endParaRPr lang="en-US" sz="1200" b="0" dirty="0">
              <a:solidFill>
                <a:schemeClr val="bg2"/>
              </a:solidFill>
              <a:latin typeface="+mn-lt"/>
            </a:endParaRPr>
          </a:p>
          <a:p>
            <a:pPr algn="ctr">
              <a:lnSpc>
                <a:spcPct val="60000"/>
              </a:lnSpc>
              <a:spcBef>
                <a:spcPct val="50000"/>
              </a:spcBef>
              <a:buFont typeface="Wingdings" pitchFamily="2" charset="2"/>
              <a:buNone/>
              <a:defRPr/>
            </a:pP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dirty="0">
                <a:solidFill>
                  <a:schemeClr val="bg2"/>
                </a:solidFill>
                <a:latin typeface="+mn-lt"/>
              </a:rPr>
              <a:t>$301K+</a:t>
            </a:r>
          </a:p>
          <a:p>
            <a:pPr algn="ctr">
              <a:lnSpc>
                <a:spcPct val="60000"/>
              </a:lnSpc>
              <a:spcBef>
                <a:spcPct val="50000"/>
              </a:spcBef>
              <a:buFont typeface="Wingdings" pitchFamily="2" charset="2"/>
              <a:buNone/>
              <a:defRPr/>
            </a:pPr>
            <a:r>
              <a:rPr lang="en-US" sz="1200" b="0" dirty="0" smtClean="0">
                <a:solidFill>
                  <a:schemeClr val="bg2"/>
                </a:solidFill>
              </a:rPr>
              <a:t>2</a:t>
            </a:r>
            <a:r>
              <a:rPr lang="en-US" sz="1200" b="0" dirty="0" smtClean="0">
                <a:solidFill>
                  <a:schemeClr val="bg2"/>
                </a:solidFill>
                <a:latin typeface="+mn-lt"/>
              </a:rPr>
              <a:t>Q09: 3,009</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2Q10: 3,104</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smtClean="0">
                <a:solidFill>
                  <a:schemeClr val="bg2"/>
                </a:solidFill>
                <a:latin typeface="+mn-lt"/>
              </a:rPr>
              <a:t>Change +95</a:t>
            </a:r>
            <a:endParaRPr lang="en-US" sz="1200" b="0" dirty="0">
              <a:solidFill>
                <a:schemeClr val="bg2"/>
              </a:solidFill>
              <a:latin typeface="+mn-lt"/>
            </a:endParaRPr>
          </a:p>
          <a:p>
            <a:pPr algn="ctr">
              <a:lnSpc>
                <a:spcPct val="60000"/>
              </a:lnSpc>
              <a:spcBef>
                <a:spcPct val="50000"/>
              </a:spcBef>
              <a:buFont typeface="Wingdings" pitchFamily="2" charset="2"/>
              <a:buNone/>
              <a:defRPr/>
            </a:pPr>
            <a:r>
              <a:rPr lang="en-US" sz="1200" b="0" dirty="0">
                <a:solidFill>
                  <a:schemeClr val="bg2"/>
                </a:solidFill>
                <a:latin typeface="+mn-lt"/>
              </a:rPr>
              <a:t>% Change </a:t>
            </a:r>
            <a:r>
              <a:rPr lang="en-US" sz="1200" b="0" dirty="0" smtClean="0">
                <a:solidFill>
                  <a:schemeClr val="bg2"/>
                </a:solidFill>
                <a:latin typeface="+mn-lt"/>
              </a:rPr>
              <a:t>+3.16%</a:t>
            </a:r>
            <a:endParaRPr lang="en-US" sz="1200" b="0" dirty="0">
              <a:solidFill>
                <a:schemeClr val="bg2"/>
              </a:solidFill>
              <a:latin typeface="+mn-lt"/>
            </a:endParaRPr>
          </a:p>
        </p:txBody>
      </p:sp>
      <p:sp>
        <p:nvSpPr>
          <p:cNvPr id="8" name="Text Box 3"/>
          <p:cNvSpPr txBox="1">
            <a:spLocks noChangeArrowheads="1"/>
          </p:cNvSpPr>
          <p:nvPr/>
        </p:nvSpPr>
        <p:spPr bwMode="auto">
          <a:xfrm>
            <a:off x="0" y="5000625"/>
            <a:ext cx="6675438" cy="830997"/>
          </a:xfrm>
          <a:prstGeom prst="rect">
            <a:avLst/>
          </a:prstGeom>
          <a:noFill/>
          <a:ln w="9525">
            <a:noFill/>
            <a:miter lim="800000"/>
            <a:headEnd/>
            <a:tailEnd/>
          </a:ln>
          <a:effectLst/>
        </p:spPr>
        <p:txBody>
          <a:bodyPr>
            <a:spAutoFit/>
          </a:bodyPr>
          <a:lstStyle/>
          <a:p>
            <a:pPr algn="ctr">
              <a:defRPr/>
            </a:pPr>
            <a:r>
              <a:rPr lang="en-US" sz="1600" dirty="0">
                <a:solidFill>
                  <a:schemeClr val="bg2"/>
                </a:solidFill>
                <a:latin typeface="+mn-lt"/>
              </a:rPr>
              <a:t>Year-over-year Change</a:t>
            </a:r>
          </a:p>
          <a:p>
            <a:pPr algn="ctr">
              <a:defRPr/>
            </a:pPr>
            <a:r>
              <a:rPr lang="en-US" sz="1600" dirty="0">
                <a:solidFill>
                  <a:schemeClr val="bg2"/>
                </a:solidFill>
                <a:latin typeface="+mn-lt"/>
              </a:rPr>
              <a:t>Annual Starts: </a:t>
            </a:r>
            <a:r>
              <a:rPr lang="en-US" sz="1600" dirty="0" smtClean="0">
                <a:solidFill>
                  <a:schemeClr val="bg2"/>
                </a:solidFill>
                <a:latin typeface="+mn-lt"/>
              </a:rPr>
              <a:t>+18.67%, </a:t>
            </a:r>
            <a:r>
              <a:rPr lang="en-US" sz="1600" dirty="0">
                <a:solidFill>
                  <a:schemeClr val="bg2"/>
                </a:solidFill>
                <a:latin typeface="+mn-lt"/>
              </a:rPr>
              <a:t>Annual Closings: </a:t>
            </a:r>
            <a:r>
              <a:rPr lang="en-US" sz="1600" dirty="0" smtClean="0">
                <a:solidFill>
                  <a:schemeClr val="bg2"/>
                </a:solidFill>
                <a:latin typeface="+mn-lt"/>
              </a:rPr>
              <a:t>-14.39%, </a:t>
            </a:r>
            <a:r>
              <a:rPr lang="en-US" sz="1600" dirty="0">
                <a:solidFill>
                  <a:schemeClr val="bg2"/>
                </a:solidFill>
                <a:latin typeface="+mn-lt"/>
              </a:rPr>
              <a:t>Lot Deliveries: </a:t>
            </a:r>
            <a:r>
              <a:rPr lang="en-US" sz="1600" dirty="0" smtClean="0">
                <a:solidFill>
                  <a:schemeClr val="bg2"/>
                </a:solidFill>
                <a:latin typeface="+mn-lt"/>
              </a:rPr>
              <a:t>-84.8%</a:t>
            </a:r>
            <a:endParaRPr lang="en-US" sz="1600" dirty="0">
              <a:solidFill>
                <a:schemeClr val="bg2"/>
              </a:solidFill>
              <a:latin typeface="+mn-lt"/>
            </a:endParaRPr>
          </a:p>
        </p:txBody>
      </p:sp>
      <p:sp>
        <p:nvSpPr>
          <p:cNvPr id="9" name="TextBox 1"/>
          <p:cNvSpPr txBox="1">
            <a:spLocks noChangeArrowheads="1"/>
          </p:cNvSpPr>
          <p:nvPr/>
        </p:nvSpPr>
        <p:spPr bwMode="auto">
          <a:xfrm>
            <a:off x="3352800" y="3048000"/>
            <a:ext cx="2209800" cy="457200"/>
          </a:xfrm>
          <a:prstGeom prst="rect">
            <a:avLst/>
          </a:prstGeom>
          <a:solidFill>
            <a:srgbClr val="FFFF00"/>
          </a:solidFill>
          <a:ln w="12700">
            <a:solidFill>
              <a:srgbClr val="000000"/>
            </a:solidFill>
            <a:miter lim="800000"/>
            <a:headEnd/>
            <a:tailEnd/>
          </a:ln>
        </p:spPr>
        <p:txBody>
          <a:bodyPr anchor="ctr"/>
          <a:lstStyle/>
          <a:p>
            <a:pPr algn="ctr"/>
            <a:r>
              <a:rPr lang="en-US" sz="1100" dirty="0" smtClean="0">
                <a:solidFill>
                  <a:srgbClr val="FF0000"/>
                </a:solidFill>
              </a:rPr>
              <a:t>Annual Starts of $151-200K Homes is on the rise</a:t>
            </a:r>
            <a:endParaRPr lang="en-US" sz="1100" dirty="0">
              <a:solidFill>
                <a:srgbClr val="FF0000"/>
              </a:solidFill>
            </a:endParaRPr>
          </a:p>
        </p:txBody>
      </p:sp>
      <p:sp>
        <p:nvSpPr>
          <p:cNvPr id="10" name="Right Arrow 13"/>
          <p:cNvSpPr>
            <a:spLocks noChangeArrowheads="1"/>
          </p:cNvSpPr>
          <p:nvPr/>
        </p:nvSpPr>
        <p:spPr bwMode="auto">
          <a:xfrm>
            <a:off x="5562600" y="3048000"/>
            <a:ext cx="457200" cy="381000"/>
          </a:xfrm>
          <a:prstGeom prst="rightArrow">
            <a:avLst>
              <a:gd name="adj1" fmla="val 50000"/>
              <a:gd name="adj2" fmla="val 50000"/>
            </a:avLst>
          </a:prstGeom>
          <a:solidFill>
            <a:srgbClr val="FF0000"/>
          </a:solidFill>
          <a:ln w="12700" cap="sq" algn="ctr">
            <a:solidFill>
              <a:schemeClr val="tx1"/>
            </a:solidFill>
            <a:round/>
            <a:headEnd type="none" w="sm" len="sm"/>
            <a:tailEnd type="none" w="sm" len="sm"/>
          </a:ln>
        </p:spPr>
        <p:txBody>
          <a:bodyPr wrap="none"/>
          <a:lstStyle/>
          <a:p>
            <a:endParaRPr lang="en-US" sz="1100">
              <a:solidFill>
                <a:srgbClr val="FF0000"/>
              </a:solidFill>
              <a:latin typeface="Arial" charset="0"/>
            </a:endParaRPr>
          </a:p>
        </p:txBody>
      </p:sp>
      <p:sp>
        <p:nvSpPr>
          <p:cNvPr id="11" name="Oval 4"/>
          <p:cNvSpPr>
            <a:spLocks noChangeArrowheads="1"/>
          </p:cNvSpPr>
          <p:nvPr/>
        </p:nvSpPr>
        <p:spPr bwMode="auto">
          <a:xfrm>
            <a:off x="7315200" y="2514600"/>
            <a:ext cx="1219200" cy="457200"/>
          </a:xfrm>
          <a:prstGeom prst="ellipse">
            <a:avLst/>
          </a:prstGeom>
          <a:noFill/>
          <a:ln w="28575" cap="sq" algn="ctr">
            <a:solidFill>
              <a:srgbClr val="FF0000"/>
            </a:solidFill>
            <a:round/>
            <a:headEnd type="none" w="sm" len="sm"/>
            <a:tailEnd type="none" w="sm" len="sm"/>
          </a:ln>
        </p:spPr>
        <p:txBody>
          <a:bodyPr wrap="none"/>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Title 4"/>
          <p:cNvSpPr>
            <a:spLocks noGrp="1"/>
          </p:cNvSpPr>
          <p:nvPr>
            <p:ph type="title"/>
          </p:nvPr>
        </p:nvSpPr>
        <p:spPr/>
        <p:txBody>
          <a:bodyPr/>
          <a:lstStyle/>
          <a:p>
            <a:r>
              <a:rPr lang="en-US" dirty="0" smtClean="0">
                <a:solidFill>
                  <a:schemeClr val="bg2"/>
                </a:solidFill>
              </a:rPr>
              <a:t>Current DFW Market Conditions</a:t>
            </a:r>
          </a:p>
        </p:txBody>
      </p:sp>
      <p:sp>
        <p:nvSpPr>
          <p:cNvPr id="3" name="Content Placeholder 2"/>
          <p:cNvSpPr>
            <a:spLocks noGrp="1"/>
          </p:cNvSpPr>
          <p:nvPr>
            <p:ph sz="half" idx="1"/>
          </p:nvPr>
        </p:nvSpPr>
        <p:spPr>
          <a:xfrm>
            <a:off x="381000" y="1600200"/>
            <a:ext cx="4114800" cy="4724400"/>
          </a:xfrm>
        </p:spPr>
        <p:txBody>
          <a:bodyPr/>
          <a:lstStyle/>
          <a:p>
            <a:r>
              <a:rPr lang="en-US" sz="1600" dirty="0" smtClean="0"/>
              <a:t>Start and sales activity was elevated during the first quarter and first few weeks of 2Q10, however after the tax credit deadline, traffic and sales trailed off for many builders</a:t>
            </a:r>
          </a:p>
          <a:p>
            <a:r>
              <a:rPr lang="en-US" sz="1600" dirty="0" smtClean="0"/>
              <a:t>Summer 2010 has provided mixed results for most homebuilders</a:t>
            </a:r>
          </a:p>
          <a:p>
            <a:r>
              <a:rPr lang="en-US" sz="1600" dirty="0" smtClean="0"/>
              <a:t>Buyers are torn as interest rates remain at historic, attractive levels while the national economic conditions lack any substantial improvement; qualification standards remain conservative</a:t>
            </a:r>
          </a:p>
          <a:p>
            <a:r>
              <a:rPr lang="en-US" sz="1600" dirty="0" smtClean="0"/>
              <a:t>Despite mixed results, overall housing conditions in DFW in terms of new home inventory and resale inventory remain healthy</a:t>
            </a:r>
          </a:p>
          <a:p>
            <a:endParaRPr lang="en-US" sz="1800" dirty="0" smtClean="0"/>
          </a:p>
        </p:txBody>
      </p:sp>
      <p:sp>
        <p:nvSpPr>
          <p:cNvPr id="4" name="Content Placeholder 3"/>
          <p:cNvSpPr>
            <a:spLocks noGrp="1"/>
          </p:cNvSpPr>
          <p:nvPr>
            <p:ph sz="half" idx="2"/>
          </p:nvPr>
        </p:nvSpPr>
        <p:spPr>
          <a:xfrm>
            <a:off x="4800600" y="1524000"/>
            <a:ext cx="4114800" cy="4724400"/>
          </a:xfrm>
        </p:spPr>
        <p:txBody>
          <a:bodyPr/>
          <a:lstStyle/>
          <a:p>
            <a:r>
              <a:rPr lang="en-US" sz="1600" dirty="0" smtClean="0"/>
              <a:t>Vacant lot supply is overall still above equilibrium. However, supply in the best submarkets/communities is approaching very tight levels </a:t>
            </a:r>
          </a:p>
          <a:p>
            <a:r>
              <a:rPr lang="en-US" sz="1600" dirty="0" smtClean="0"/>
              <a:t>The credit crisis continues to limit access to the financing needed by developers, builders and home buyers</a:t>
            </a:r>
          </a:p>
          <a:p>
            <a:r>
              <a:rPr lang="en-US" sz="1600" dirty="0" smtClean="0"/>
              <a:t>Small and regional builders are especially challenged in finding new replacement locations, as much of the desired supply is now spoken for, requiring the initiation of new lot development, which smaller builders are often unable or unwilling to do</a:t>
            </a:r>
          </a:p>
          <a:p>
            <a:r>
              <a:rPr lang="en-US" sz="1600" dirty="0" smtClean="0"/>
              <a:t>Remainder of 2010 likely to be characterized by slower pace of home starts and sales as compared to Spring levels, however, employment gains should help to solidify 2011 market performance. </a:t>
            </a:r>
          </a:p>
          <a:p>
            <a:endParaRPr lang="en-US" sz="1750" dirty="0" smtClean="0"/>
          </a:p>
          <a:p>
            <a:pPr>
              <a:buNone/>
            </a:pPr>
            <a:r>
              <a:rPr lang="en-US" sz="1750" dirty="0" smtClean="0"/>
              <a:t> </a:t>
            </a:r>
          </a:p>
          <a:p>
            <a:pPr>
              <a:buNone/>
            </a:pPr>
            <a:endParaRPr lang="en-US" sz="1750" dirty="0" smtClean="0"/>
          </a:p>
          <a:p>
            <a:endParaRPr lang="en-US" sz="1750" dirty="0" smtClean="0"/>
          </a:p>
          <a:p>
            <a:endParaRPr lang="en-US" sz="1750" dirty="0" smtClean="0"/>
          </a:p>
          <a:p>
            <a:endParaRPr lang="en-US" sz="1750" dirty="0"/>
          </a:p>
        </p:txBody>
      </p:sp>
      <p:pic>
        <p:nvPicPr>
          <p:cNvPr id="7" name="Picture 6"/>
          <p:cNvPicPr>
            <a:picLocks noChangeAspect="1" noChangeArrowheads="1"/>
          </p:cNvPicPr>
          <p:nvPr/>
        </p:nvPicPr>
        <p:blipFill>
          <a:blip r:embed="rId3" cstate="print"/>
          <a:srcRect/>
          <a:stretch>
            <a:fillRect/>
          </a:stretch>
        </p:blipFill>
        <p:spPr bwMode="auto">
          <a:xfrm rot="20040658">
            <a:off x="447487" y="1503585"/>
            <a:ext cx="342900" cy="382587"/>
          </a:xfrm>
          <a:prstGeom prst="rect">
            <a:avLst/>
          </a:prstGeom>
          <a:noFill/>
          <a:ln w="12700" cap="sq">
            <a:noFill/>
            <a:miter lim="800000"/>
            <a:headEnd type="none" w="sm" len="sm"/>
            <a:tailEnd type="none" w="sm" len="sm"/>
          </a:ln>
        </p:spPr>
      </p:pic>
      <p:pic>
        <p:nvPicPr>
          <p:cNvPr id="8" name="Picture 7"/>
          <p:cNvPicPr>
            <a:picLocks noChangeAspect="1" noChangeArrowheads="1"/>
          </p:cNvPicPr>
          <p:nvPr/>
        </p:nvPicPr>
        <p:blipFill>
          <a:blip r:embed="rId3" cstate="print"/>
          <a:srcRect/>
          <a:stretch>
            <a:fillRect/>
          </a:stretch>
        </p:blipFill>
        <p:spPr bwMode="auto">
          <a:xfrm rot="20040658">
            <a:off x="4867088" y="4932585"/>
            <a:ext cx="342900" cy="382587"/>
          </a:xfrm>
          <a:prstGeom prst="rect">
            <a:avLst/>
          </a:prstGeom>
          <a:noFill/>
          <a:ln w="12700" cap="sq">
            <a:noFill/>
            <a:miter lim="800000"/>
            <a:headEnd type="none" w="sm" len="sm"/>
            <a:tailEnd type="none" w="sm" len="sm"/>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graphicFrame>
        <p:nvGraphicFramePr>
          <p:cNvPr id="13" name="Chart 12"/>
          <p:cNvGraphicFramePr/>
          <p:nvPr/>
        </p:nvGraphicFramePr>
        <p:xfrm>
          <a:off x="157994" y="520129"/>
          <a:ext cx="8835086" cy="4584531"/>
        </p:xfrm>
        <a:graphic>
          <a:graphicData uri="http://schemas.openxmlformats.org/drawingml/2006/chart">
            <c:chart xmlns:c="http://schemas.openxmlformats.org/drawingml/2006/chart" xmlns:r="http://schemas.openxmlformats.org/officeDocument/2006/relationships" r:id="rId3"/>
          </a:graphicData>
        </a:graphic>
      </p:graphicFrame>
      <p:sp>
        <p:nvSpPr>
          <p:cNvPr id="57348" name="Rectangle 4"/>
          <p:cNvSpPr>
            <a:spLocks noChangeArrowheads="1"/>
          </p:cNvSpPr>
          <p:nvPr/>
        </p:nvSpPr>
        <p:spPr bwMode="auto">
          <a:xfrm>
            <a:off x="311149" y="5118100"/>
            <a:ext cx="3422651" cy="303213"/>
          </a:xfrm>
          <a:prstGeom prst="rect">
            <a:avLst/>
          </a:prstGeom>
          <a:noFill/>
          <a:ln w="9525">
            <a:noFill/>
            <a:miter lim="800000"/>
            <a:headEnd/>
            <a:tailEnd/>
          </a:ln>
          <a:effectLst/>
        </p:spPr>
        <p:txBody>
          <a:bodyPr lIns="92075" tIns="46038" rIns="92075" bIns="46038" anchor="ctr"/>
          <a:lstStyle/>
          <a:p>
            <a:pPr algn="ctr" eaLnBrk="0" hangingPunct="0">
              <a:spcBef>
                <a:spcPct val="50000"/>
              </a:spcBef>
              <a:buFont typeface="Wingdings" pitchFamily="2" charset="2"/>
              <a:buNone/>
              <a:defRPr/>
            </a:pPr>
            <a:r>
              <a:rPr lang="en-US" sz="1050" b="0" dirty="0">
                <a:solidFill>
                  <a:schemeClr val="tx1"/>
                </a:solidFill>
                <a:latin typeface="+mn-lt"/>
                <a:cs typeface="Arial" pitchFamily="34" charset="0"/>
              </a:rPr>
              <a:t>Source:  TWC </a:t>
            </a:r>
            <a:r>
              <a:rPr lang="en-US" sz="1050" b="0" dirty="0" smtClean="0">
                <a:solidFill>
                  <a:schemeClr val="tx1"/>
                </a:solidFill>
                <a:latin typeface="+mn-lt"/>
                <a:cs typeface="Arial" pitchFamily="34" charset="0"/>
              </a:rPr>
              <a:t>– CES, Dallas Federal Reserve</a:t>
            </a:r>
            <a:endParaRPr lang="en-US" b="0" dirty="0">
              <a:solidFill>
                <a:schemeClr val="tx1"/>
              </a:solidFill>
              <a:latin typeface="+mn-lt"/>
              <a:cs typeface="Arial" pitchFamily="34" charset="0"/>
            </a:endParaRPr>
          </a:p>
        </p:txBody>
      </p:sp>
      <p:sp>
        <p:nvSpPr>
          <p:cNvPr id="57351" name="Text Box 7"/>
          <p:cNvSpPr txBox="1">
            <a:spLocks noChangeArrowheads="1"/>
          </p:cNvSpPr>
          <p:nvPr/>
        </p:nvSpPr>
        <p:spPr bwMode="auto">
          <a:xfrm>
            <a:off x="762000" y="5791200"/>
            <a:ext cx="8185210" cy="503238"/>
          </a:xfrm>
          <a:prstGeom prst="rect">
            <a:avLst/>
          </a:prstGeom>
          <a:noFill/>
          <a:ln w="12700">
            <a:noFill/>
            <a:miter lim="800000"/>
            <a:headEnd type="none" w="sm" len="sm"/>
            <a:tailEnd/>
          </a:ln>
          <a:effectLst/>
        </p:spPr>
        <p:txBody>
          <a:bodyPr lIns="90488" tIns="44450" rIns="90488" bIns="44450" anchor="ctr"/>
          <a:lstStyle/>
          <a:p>
            <a:pPr marL="342900" indent="-342900" algn="ctr" eaLnBrk="0" hangingPunct="0">
              <a:spcBef>
                <a:spcPct val="50000"/>
              </a:spcBef>
              <a:buFont typeface="Wingdings" pitchFamily="2" charset="2"/>
              <a:buNone/>
              <a:defRPr/>
            </a:pPr>
            <a:r>
              <a:rPr lang="en-US" sz="3200" b="1" dirty="0">
                <a:solidFill>
                  <a:schemeClr val="bg2"/>
                </a:solidFill>
                <a:latin typeface="+mn-lt"/>
                <a:cs typeface="Arial" pitchFamily="34" charset="0"/>
              </a:rPr>
              <a:t>DFW </a:t>
            </a:r>
            <a:r>
              <a:rPr lang="en-US" sz="3200" b="1" dirty="0" smtClean="0">
                <a:solidFill>
                  <a:schemeClr val="bg2"/>
                </a:solidFill>
                <a:latin typeface="+mn-lt"/>
                <a:cs typeface="Arial" pitchFamily="34" charset="0"/>
              </a:rPr>
              <a:t>Current Employment Survey                                 </a:t>
            </a:r>
            <a:r>
              <a:rPr lang="en-US" sz="1400" i="1" dirty="0" smtClean="0">
                <a:solidFill>
                  <a:schemeClr val="tx1"/>
                </a:solidFill>
                <a:latin typeface="+mn-lt"/>
                <a:cs typeface="Arial" pitchFamily="34" charset="0"/>
              </a:rPr>
              <a:t>Current Trends Indicate Dallas Federal Reserve Accurate With Forecast of 1-2% Employment Growth for 2010 (+30-60K net new jobs)</a:t>
            </a:r>
          </a:p>
        </p:txBody>
      </p:sp>
      <p:sp>
        <p:nvSpPr>
          <p:cNvPr id="55300" name="Rectangle 4"/>
          <p:cNvSpPr>
            <a:spLocks noChangeArrowheads="1"/>
          </p:cNvSpPr>
          <p:nvPr/>
        </p:nvSpPr>
        <p:spPr bwMode="auto">
          <a:xfrm>
            <a:off x="5450889" y="5053013"/>
            <a:ext cx="3327986" cy="381000"/>
          </a:xfrm>
          <a:prstGeom prst="rect">
            <a:avLst/>
          </a:prstGeom>
          <a:noFill/>
          <a:ln w="9525">
            <a:noFill/>
            <a:miter lim="800000"/>
            <a:headEnd/>
            <a:tailEnd/>
          </a:ln>
        </p:spPr>
        <p:txBody>
          <a:bodyPr lIns="92075" tIns="46038" rIns="92075" bIns="46038" anchor="ctr"/>
          <a:lstStyle/>
          <a:p>
            <a:pPr algn="ctr" eaLnBrk="0" hangingPunct="0">
              <a:spcBef>
                <a:spcPct val="50000"/>
              </a:spcBef>
              <a:buFont typeface="Wingdings" pitchFamily="2" charset="2"/>
              <a:buNone/>
            </a:pPr>
            <a:r>
              <a:rPr lang="en-US" sz="1600" i="1" dirty="0">
                <a:solidFill>
                  <a:schemeClr val="tx1"/>
                </a:solidFill>
                <a:latin typeface="Calibri" pitchFamily="34" charset="0"/>
              </a:rPr>
              <a:t>Current </a:t>
            </a:r>
            <a:r>
              <a:rPr lang="en-US" sz="1600" i="1" dirty="0" smtClean="0">
                <a:solidFill>
                  <a:schemeClr val="tx1"/>
                </a:solidFill>
                <a:latin typeface="Calibri" pitchFamily="34" charset="0"/>
              </a:rPr>
              <a:t>TWC Growth </a:t>
            </a:r>
            <a:r>
              <a:rPr lang="en-US" sz="1600" i="1" dirty="0">
                <a:solidFill>
                  <a:schemeClr val="tx1"/>
                </a:solidFill>
                <a:latin typeface="Calibri" pitchFamily="34" charset="0"/>
              </a:rPr>
              <a:t>Rate is </a:t>
            </a:r>
            <a:r>
              <a:rPr lang="en-US" sz="1600" i="1" dirty="0" smtClean="0">
                <a:solidFill>
                  <a:schemeClr val="tx1"/>
                </a:solidFill>
                <a:latin typeface="Calibri" pitchFamily="34" charset="0"/>
              </a:rPr>
              <a:t>+0.95%</a:t>
            </a:r>
            <a:endParaRPr lang="en-US" sz="1600" i="1" dirty="0">
              <a:solidFill>
                <a:schemeClr val="tx1"/>
              </a:solidFill>
              <a:latin typeface="Calibri" pitchFamily="34" charset="0"/>
            </a:endParaRPr>
          </a:p>
        </p:txBody>
      </p:sp>
      <p:sp>
        <p:nvSpPr>
          <p:cNvPr id="9" name="Text Box 6"/>
          <p:cNvSpPr txBox="1">
            <a:spLocks noChangeArrowheads="1"/>
          </p:cNvSpPr>
          <p:nvPr/>
        </p:nvSpPr>
        <p:spPr bwMode="auto">
          <a:xfrm>
            <a:off x="2015217" y="717382"/>
            <a:ext cx="3043237" cy="741742"/>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eaLnBrk="0" hangingPunct="0">
              <a:lnSpc>
                <a:spcPct val="70000"/>
              </a:lnSpc>
              <a:spcBef>
                <a:spcPct val="50000"/>
              </a:spcBef>
              <a:buFont typeface="Wingdings" pitchFamily="2" charset="2"/>
              <a:buNone/>
              <a:defRPr/>
            </a:pPr>
            <a:r>
              <a:rPr lang="en-US" sz="1400" b="1" i="1" dirty="0">
                <a:solidFill>
                  <a:schemeClr val="bg2"/>
                </a:solidFill>
              </a:rPr>
              <a:t>Annual Change </a:t>
            </a:r>
            <a:r>
              <a:rPr lang="en-US" sz="1400" b="1" i="1" dirty="0" smtClean="0">
                <a:solidFill>
                  <a:schemeClr val="bg2"/>
                </a:solidFill>
              </a:rPr>
              <a:t>Jun 09-Jun 10</a:t>
            </a:r>
            <a:endParaRPr lang="en-US" sz="1400" b="1" i="1" dirty="0">
              <a:solidFill>
                <a:schemeClr val="bg2"/>
              </a:solidFill>
            </a:endParaRPr>
          </a:p>
          <a:p>
            <a:pPr algn="ctr" eaLnBrk="0" hangingPunct="0">
              <a:lnSpc>
                <a:spcPct val="40000"/>
              </a:lnSpc>
              <a:spcBef>
                <a:spcPct val="50000"/>
              </a:spcBef>
              <a:buFont typeface="Wingdings" pitchFamily="2" charset="2"/>
              <a:buNone/>
              <a:defRPr/>
            </a:pPr>
            <a:r>
              <a:rPr lang="en-US" sz="1200" b="0" dirty="0">
                <a:solidFill>
                  <a:schemeClr val="bg2"/>
                </a:solidFill>
              </a:rPr>
              <a:t>TWC CES: </a:t>
            </a:r>
            <a:r>
              <a:rPr lang="en-US" sz="1200" b="0" dirty="0" smtClean="0">
                <a:solidFill>
                  <a:schemeClr val="bg2"/>
                </a:solidFill>
              </a:rPr>
              <a:t>+27,300</a:t>
            </a:r>
            <a:endParaRPr lang="en-US" sz="1200" b="0" dirty="0">
              <a:solidFill>
                <a:schemeClr val="bg2"/>
              </a:solidFill>
            </a:endParaRPr>
          </a:p>
          <a:p>
            <a:pPr algn="ctr" eaLnBrk="0" hangingPunct="0">
              <a:lnSpc>
                <a:spcPct val="40000"/>
              </a:lnSpc>
              <a:spcBef>
                <a:spcPct val="50000"/>
              </a:spcBef>
              <a:buFont typeface="Wingdings" pitchFamily="2" charset="2"/>
              <a:buNone/>
              <a:defRPr/>
            </a:pPr>
            <a:r>
              <a:rPr lang="en-US" sz="1200" b="0" dirty="0">
                <a:solidFill>
                  <a:schemeClr val="bg2"/>
                </a:solidFill>
              </a:rPr>
              <a:t>Dallas Fed:  </a:t>
            </a:r>
            <a:r>
              <a:rPr lang="en-US" sz="1200" b="0" dirty="0" smtClean="0">
                <a:solidFill>
                  <a:schemeClr val="bg2"/>
                </a:solidFill>
              </a:rPr>
              <a:t>+11,800</a:t>
            </a:r>
            <a:endParaRPr lang="en-US" sz="1200" b="0" dirty="0">
              <a:solidFill>
                <a:schemeClr val="bg2"/>
              </a:solidFill>
            </a:endParaRPr>
          </a:p>
          <a:p>
            <a:pPr algn="ctr" eaLnBrk="0" hangingPunct="0">
              <a:lnSpc>
                <a:spcPct val="40000"/>
              </a:lnSpc>
              <a:spcBef>
                <a:spcPct val="50000"/>
              </a:spcBef>
              <a:buFont typeface="Wingdings" pitchFamily="2" charset="2"/>
              <a:buNone/>
              <a:defRPr/>
            </a:pPr>
            <a:r>
              <a:rPr lang="en-US" sz="1200" b="0" dirty="0">
                <a:solidFill>
                  <a:schemeClr val="bg2"/>
                </a:solidFill>
              </a:rPr>
              <a:t>Total DFW MSA: </a:t>
            </a:r>
            <a:r>
              <a:rPr lang="en-US" sz="1200" b="0" dirty="0" smtClean="0">
                <a:solidFill>
                  <a:schemeClr val="bg2"/>
                </a:solidFill>
              </a:rPr>
              <a:t>2,892,800</a:t>
            </a:r>
            <a:endParaRPr lang="en-US" sz="1400" b="0" dirty="0">
              <a:solidFill>
                <a:schemeClr val="bg2"/>
              </a:solidFill>
            </a:endParaRPr>
          </a:p>
        </p:txBody>
      </p:sp>
      <p:sp>
        <p:nvSpPr>
          <p:cNvPr id="12" name="Text Box 19"/>
          <p:cNvSpPr txBox="1">
            <a:spLocks noChangeArrowheads="1"/>
          </p:cNvSpPr>
          <p:nvPr/>
        </p:nvSpPr>
        <p:spPr bwMode="auto">
          <a:xfrm>
            <a:off x="8001000" y="1905000"/>
            <a:ext cx="1004887" cy="213328"/>
          </a:xfrm>
          <a:prstGeom prst="rect">
            <a:avLst/>
          </a:prstGeom>
          <a:solidFill>
            <a:srgbClr val="FFFFFF"/>
          </a:solidFill>
          <a:ln>
            <a:headEnd/>
            <a:tailEnd/>
          </a:ln>
        </p:spPr>
        <p:style>
          <a:lnRef idx="1">
            <a:schemeClr val="accent2"/>
          </a:lnRef>
          <a:fillRef idx="2">
            <a:schemeClr val="accent2"/>
          </a:fillRef>
          <a:effectRef idx="1">
            <a:schemeClr val="accent2"/>
          </a:effectRef>
          <a:fontRef idx="minor">
            <a:schemeClr val="dk1"/>
          </a:fontRef>
        </p:style>
        <p:txBody>
          <a:bodyPr wrap="square" anchor="ctr" anchorCtr="1">
            <a:spAutoFit/>
          </a:bodyPr>
          <a:lstStyle/>
          <a:p>
            <a:pPr algn="ctr" eaLnBrk="0" hangingPunct="0">
              <a:lnSpc>
                <a:spcPct val="70000"/>
              </a:lnSpc>
              <a:spcBef>
                <a:spcPct val="50000"/>
              </a:spcBef>
              <a:buFont typeface="Wingdings" pitchFamily="2" charset="2"/>
              <a:buNone/>
              <a:defRPr/>
            </a:pPr>
            <a:r>
              <a:rPr lang="en-US" sz="1100" b="1" dirty="0" smtClean="0">
                <a:solidFill>
                  <a:schemeClr val="bg2"/>
                </a:solidFill>
              </a:rPr>
              <a:t>+27,300</a:t>
            </a:r>
          </a:p>
        </p:txBody>
      </p:sp>
      <p:sp>
        <p:nvSpPr>
          <p:cNvPr id="10" name="Text Box 9"/>
          <p:cNvSpPr txBox="1">
            <a:spLocks noChangeArrowheads="1"/>
          </p:cNvSpPr>
          <p:nvPr/>
        </p:nvSpPr>
        <p:spPr bwMode="auto">
          <a:xfrm>
            <a:off x="6584324" y="4308859"/>
            <a:ext cx="1439862" cy="246221"/>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p>
            <a:pPr algn="ctr">
              <a:defRPr/>
            </a:pPr>
            <a:r>
              <a:rPr lang="en-US" sz="1000" b="0" dirty="0" smtClean="0">
                <a:solidFill>
                  <a:schemeClr val="bg2"/>
                </a:solidFill>
              </a:rPr>
              <a:t>Trough: 8/09 -137,400</a:t>
            </a:r>
          </a:p>
        </p:txBody>
      </p:sp>
      <p:sp>
        <p:nvSpPr>
          <p:cNvPr id="18" name="Right Arrow 17"/>
          <p:cNvSpPr>
            <a:spLocks noChangeArrowheads="1"/>
          </p:cNvSpPr>
          <p:nvPr/>
        </p:nvSpPr>
        <p:spPr bwMode="auto">
          <a:xfrm>
            <a:off x="7315200" y="2895600"/>
            <a:ext cx="1295400" cy="381000"/>
          </a:xfrm>
          <a:prstGeom prst="rightArrow">
            <a:avLst>
              <a:gd name="adj1" fmla="val 50000"/>
              <a:gd name="adj2" fmla="val 50000"/>
            </a:avLst>
          </a:prstGeom>
          <a:solidFill>
            <a:srgbClr val="FF0000"/>
          </a:solidFill>
          <a:ln w="12700" cap="sq" algn="ctr">
            <a:solidFill>
              <a:schemeClr val="tx1"/>
            </a:solidFill>
            <a:round/>
            <a:headEnd type="none" w="sm" len="sm"/>
            <a:tailEnd type="none" w="sm" len="sm"/>
          </a:ln>
        </p:spPr>
        <p:txBody>
          <a:bodyPr wrap="none"/>
          <a:lstStyle/>
          <a:p>
            <a:endParaRPr lang="en-US" sz="1100">
              <a:solidFill>
                <a:srgbClr val="FF0000"/>
              </a:solidFill>
              <a:latin typeface="Arial" charset="0"/>
            </a:endParaRPr>
          </a:p>
        </p:txBody>
      </p:sp>
      <p:sp>
        <p:nvSpPr>
          <p:cNvPr id="19" name="TextBox 1"/>
          <p:cNvSpPr txBox="1">
            <a:spLocks noChangeArrowheads="1"/>
          </p:cNvSpPr>
          <p:nvPr/>
        </p:nvSpPr>
        <p:spPr bwMode="auto">
          <a:xfrm>
            <a:off x="5029200" y="2895600"/>
            <a:ext cx="2286000" cy="457200"/>
          </a:xfrm>
          <a:prstGeom prst="rect">
            <a:avLst/>
          </a:prstGeom>
          <a:solidFill>
            <a:srgbClr val="FFFF00"/>
          </a:solidFill>
          <a:ln w="12700">
            <a:solidFill>
              <a:srgbClr val="000000"/>
            </a:solidFill>
            <a:miter lim="800000"/>
            <a:headEnd/>
            <a:tailEnd/>
          </a:ln>
        </p:spPr>
        <p:txBody>
          <a:bodyPr anchor="ctr"/>
          <a:lstStyle/>
          <a:p>
            <a:pPr algn="ctr"/>
            <a:r>
              <a:rPr lang="en-US" sz="1100" dirty="0" smtClean="0">
                <a:solidFill>
                  <a:srgbClr val="FF0000"/>
                </a:solidFill>
                <a:latin typeface="Arial" charset="0"/>
              </a:rPr>
              <a:t>YEAR OVER YEAR</a:t>
            </a:r>
          </a:p>
          <a:p>
            <a:pPr algn="ctr"/>
            <a:r>
              <a:rPr lang="en-US" sz="1100" dirty="0" smtClean="0">
                <a:solidFill>
                  <a:srgbClr val="FF0000"/>
                </a:solidFill>
                <a:latin typeface="Arial" charset="0"/>
              </a:rPr>
              <a:t>IN THE POSITIVE</a:t>
            </a:r>
            <a:endParaRPr lang="en-US" sz="1100" dirty="0">
              <a:solidFill>
                <a:srgbClr val="FF0000"/>
              </a:solidFill>
              <a:latin typeface="Arial"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1"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p:nvPr/>
        </p:nvGraphicFramePr>
        <p:xfrm>
          <a:off x="167796" y="488273"/>
          <a:ext cx="8780895" cy="4812298"/>
        </p:xfrm>
        <a:graphic>
          <a:graphicData uri="http://schemas.openxmlformats.org/drawingml/2006/chart">
            <c:chart xmlns:c="http://schemas.openxmlformats.org/drawingml/2006/chart" xmlns:r="http://schemas.openxmlformats.org/officeDocument/2006/relationships" r:id="rId3"/>
          </a:graphicData>
        </a:graphic>
      </p:graphicFrame>
      <p:sp>
        <p:nvSpPr>
          <p:cNvPr id="59394" name="Rectangle 2"/>
          <p:cNvSpPr>
            <a:spLocks noGrp="1" noChangeArrowheads="1"/>
          </p:cNvSpPr>
          <p:nvPr>
            <p:ph type="title" idx="4294967295"/>
          </p:nvPr>
        </p:nvSpPr>
        <p:spPr>
          <a:xfrm>
            <a:off x="123825" y="5715000"/>
            <a:ext cx="9020175" cy="1143000"/>
          </a:xfrm>
        </p:spPr>
        <p:txBody>
          <a:bodyPr/>
          <a:lstStyle/>
          <a:p>
            <a:pPr algn="ctr" eaLnBrk="1" hangingPunct="1"/>
            <a:r>
              <a:rPr lang="en-US" sz="3600" dirty="0" smtClean="0">
                <a:solidFill>
                  <a:schemeClr val="bg2"/>
                </a:solidFill>
                <a:cs typeface="Arial" charset="0"/>
              </a:rPr>
              <a:t>  DFW Unemployment Trends</a:t>
            </a:r>
          </a:p>
        </p:txBody>
      </p:sp>
      <p:sp>
        <p:nvSpPr>
          <p:cNvPr id="59396" name="Rectangle 4"/>
          <p:cNvSpPr>
            <a:spLocks noChangeArrowheads="1"/>
          </p:cNvSpPr>
          <p:nvPr/>
        </p:nvSpPr>
        <p:spPr bwMode="auto">
          <a:xfrm>
            <a:off x="3168650" y="5233988"/>
            <a:ext cx="3124200" cy="381000"/>
          </a:xfrm>
          <a:prstGeom prst="rect">
            <a:avLst/>
          </a:prstGeom>
          <a:noFill/>
          <a:ln w="9525">
            <a:noFill/>
            <a:miter lim="800000"/>
            <a:headEnd/>
            <a:tailEnd/>
          </a:ln>
          <a:effectLst/>
        </p:spPr>
        <p:txBody>
          <a:bodyPr lIns="92075" tIns="46038" rIns="92075" bIns="46038" anchor="ctr"/>
          <a:lstStyle/>
          <a:p>
            <a:pPr algn="ctr" eaLnBrk="0" hangingPunct="0">
              <a:spcBef>
                <a:spcPct val="50000"/>
              </a:spcBef>
              <a:buFont typeface="Wingdings" pitchFamily="2" charset="2"/>
              <a:buNone/>
              <a:defRPr/>
            </a:pPr>
            <a:r>
              <a:rPr lang="en-US" sz="900" b="0" dirty="0">
                <a:solidFill>
                  <a:schemeClr val="tx1"/>
                </a:solidFill>
                <a:latin typeface="+mn-lt"/>
                <a:cs typeface="Arial" pitchFamily="34" charset="0"/>
              </a:rPr>
              <a:t>Not Seasonally Adjusted</a:t>
            </a:r>
            <a:br>
              <a:rPr lang="en-US" sz="900" b="0" dirty="0">
                <a:solidFill>
                  <a:schemeClr val="tx1"/>
                </a:solidFill>
                <a:latin typeface="+mn-lt"/>
                <a:cs typeface="Arial" pitchFamily="34" charset="0"/>
              </a:rPr>
            </a:br>
            <a:r>
              <a:rPr lang="en-US" sz="900" b="0" dirty="0">
                <a:solidFill>
                  <a:schemeClr val="tx1"/>
                </a:solidFill>
                <a:latin typeface="+mn-lt"/>
                <a:cs typeface="Arial" pitchFamily="34" charset="0"/>
              </a:rPr>
              <a:t>Source:  TWC - LAUS</a:t>
            </a:r>
          </a:p>
        </p:txBody>
      </p:sp>
      <p:sp>
        <p:nvSpPr>
          <p:cNvPr id="59397" name="Text Box 5"/>
          <p:cNvSpPr txBox="1">
            <a:spLocks noChangeArrowheads="1"/>
          </p:cNvSpPr>
          <p:nvPr/>
        </p:nvSpPr>
        <p:spPr bwMode="auto">
          <a:xfrm>
            <a:off x="4876800" y="1060450"/>
            <a:ext cx="3962400" cy="322263"/>
          </a:xfrm>
          <a:prstGeom prst="rect">
            <a:avLst/>
          </a:prstGeom>
          <a:noFill/>
          <a:ln w="38100">
            <a:noFill/>
            <a:miter lim="800000"/>
            <a:headEnd/>
            <a:tailEnd/>
          </a:ln>
          <a:effectLst/>
        </p:spPr>
        <p:txBody>
          <a:bodyPr anchor="ctr">
            <a:spAutoFit/>
          </a:bodyPr>
          <a:lstStyle/>
          <a:p>
            <a:pPr algn="ctr" eaLnBrk="0" hangingPunct="0">
              <a:lnSpc>
                <a:spcPct val="70000"/>
              </a:lnSpc>
              <a:spcBef>
                <a:spcPct val="50000"/>
              </a:spcBef>
              <a:buFont typeface="Wingdings" pitchFamily="2" charset="2"/>
              <a:buChar char="è"/>
              <a:defRPr/>
            </a:pPr>
            <a:endParaRPr lang="en-US" sz="2000" i="1" dirty="0">
              <a:solidFill>
                <a:schemeClr val="tx1"/>
              </a:solidFill>
              <a:latin typeface="+mn-lt"/>
              <a:cs typeface="Arial" pitchFamily="34" charset="0"/>
            </a:endParaRPr>
          </a:p>
        </p:txBody>
      </p:sp>
      <p:sp>
        <p:nvSpPr>
          <p:cNvPr id="20485" name="Text Box 6"/>
          <p:cNvSpPr txBox="1">
            <a:spLocks noChangeArrowheads="1"/>
          </p:cNvSpPr>
          <p:nvPr/>
        </p:nvSpPr>
        <p:spPr bwMode="auto">
          <a:xfrm>
            <a:off x="762000" y="1143000"/>
            <a:ext cx="3444875" cy="714876"/>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nchor="ctr">
            <a:spAutoFit/>
          </a:bodyPr>
          <a:lstStyle/>
          <a:p>
            <a:pPr algn="ctr" eaLnBrk="0" hangingPunct="0">
              <a:lnSpc>
                <a:spcPct val="70000"/>
              </a:lnSpc>
              <a:spcBef>
                <a:spcPct val="50000"/>
              </a:spcBef>
              <a:buFont typeface="Wingdings" pitchFamily="2" charset="2"/>
              <a:buNone/>
              <a:defRPr/>
            </a:pPr>
            <a:r>
              <a:rPr lang="en-US" sz="1400" b="1" i="1" dirty="0">
                <a:solidFill>
                  <a:schemeClr val="bg2"/>
                </a:solidFill>
              </a:rPr>
              <a:t>Unemployment Rates – </a:t>
            </a:r>
            <a:r>
              <a:rPr lang="en-US" sz="1400" b="1" i="1" dirty="0" smtClean="0">
                <a:solidFill>
                  <a:schemeClr val="bg2"/>
                </a:solidFill>
              </a:rPr>
              <a:t>June ‘10</a:t>
            </a:r>
            <a:endParaRPr lang="en-US" sz="1400" b="1" i="1" dirty="0">
              <a:solidFill>
                <a:schemeClr val="bg2"/>
              </a:solidFill>
            </a:endParaRPr>
          </a:p>
          <a:p>
            <a:pPr algn="ctr" eaLnBrk="0" hangingPunct="0">
              <a:lnSpc>
                <a:spcPct val="70000"/>
              </a:lnSpc>
              <a:spcBef>
                <a:spcPct val="50000"/>
              </a:spcBef>
              <a:buFont typeface="Wingdings" pitchFamily="2" charset="2"/>
              <a:buNone/>
              <a:defRPr/>
            </a:pPr>
            <a:r>
              <a:rPr lang="en-US" sz="1400" i="1" dirty="0">
                <a:solidFill>
                  <a:schemeClr val="bg2"/>
                </a:solidFill>
              </a:rPr>
              <a:t>    </a:t>
            </a:r>
            <a:r>
              <a:rPr lang="en-US" sz="1400" b="1" i="1" dirty="0">
                <a:solidFill>
                  <a:schemeClr val="bg2"/>
                </a:solidFill>
              </a:rPr>
              <a:t>DFW: </a:t>
            </a:r>
            <a:r>
              <a:rPr lang="en-US" sz="1400" b="1" i="1" dirty="0" smtClean="0">
                <a:solidFill>
                  <a:schemeClr val="bg2"/>
                </a:solidFill>
              </a:rPr>
              <a:t>8.5%  </a:t>
            </a:r>
            <a:r>
              <a:rPr lang="en-US" sz="1400" b="1" i="1" dirty="0">
                <a:solidFill>
                  <a:schemeClr val="bg2"/>
                </a:solidFill>
              </a:rPr>
              <a:t>Texas: </a:t>
            </a:r>
            <a:r>
              <a:rPr lang="en-US" sz="1400" b="1" i="1" dirty="0" smtClean="0">
                <a:solidFill>
                  <a:schemeClr val="bg2"/>
                </a:solidFill>
              </a:rPr>
              <a:t>8.5%</a:t>
            </a:r>
            <a:endParaRPr lang="en-US" sz="1400" b="1" i="1" dirty="0">
              <a:solidFill>
                <a:schemeClr val="bg2"/>
              </a:solidFill>
            </a:endParaRPr>
          </a:p>
          <a:p>
            <a:pPr algn="ctr" eaLnBrk="0" hangingPunct="0">
              <a:lnSpc>
                <a:spcPct val="40000"/>
              </a:lnSpc>
              <a:spcBef>
                <a:spcPct val="50000"/>
              </a:spcBef>
              <a:buFont typeface="Wingdings" pitchFamily="2" charset="2"/>
              <a:buNone/>
              <a:defRPr/>
            </a:pPr>
            <a:r>
              <a:rPr lang="en-US" sz="1400" b="1" i="1" dirty="0">
                <a:solidFill>
                  <a:schemeClr val="bg2"/>
                </a:solidFill>
              </a:rPr>
              <a:t>US: </a:t>
            </a:r>
            <a:r>
              <a:rPr lang="en-US" sz="1400" b="1" i="1" dirty="0" smtClean="0">
                <a:solidFill>
                  <a:schemeClr val="bg2"/>
                </a:solidFill>
              </a:rPr>
              <a:t>9.6%</a:t>
            </a:r>
            <a:endParaRPr lang="en-US" sz="1600" b="1" i="1" dirty="0">
              <a:solidFill>
                <a:schemeClr val="bg2"/>
              </a:solidFill>
            </a:endParaRPr>
          </a:p>
        </p:txBody>
      </p:sp>
      <p:sp>
        <p:nvSpPr>
          <p:cNvPr id="7" name="TextBox 1"/>
          <p:cNvSpPr txBox="1">
            <a:spLocks noChangeArrowheads="1"/>
          </p:cNvSpPr>
          <p:nvPr/>
        </p:nvSpPr>
        <p:spPr bwMode="auto">
          <a:xfrm>
            <a:off x="5105400" y="1295400"/>
            <a:ext cx="2286000" cy="457200"/>
          </a:xfrm>
          <a:prstGeom prst="rect">
            <a:avLst/>
          </a:prstGeom>
          <a:solidFill>
            <a:srgbClr val="FFFF00"/>
          </a:solidFill>
          <a:ln w="12700">
            <a:solidFill>
              <a:srgbClr val="000000"/>
            </a:solidFill>
            <a:miter lim="800000"/>
            <a:headEnd/>
            <a:tailEnd/>
          </a:ln>
        </p:spPr>
        <p:txBody>
          <a:bodyPr anchor="ctr"/>
          <a:lstStyle/>
          <a:p>
            <a:pPr algn="ctr"/>
            <a:r>
              <a:rPr lang="en-US" sz="1100" dirty="0" smtClean="0">
                <a:solidFill>
                  <a:srgbClr val="FF0000"/>
                </a:solidFill>
                <a:latin typeface="Arial" charset="0"/>
              </a:rPr>
              <a:t>UNEMPLOYMENT STILL HIGH</a:t>
            </a:r>
            <a:endParaRPr lang="en-US" sz="1100" dirty="0">
              <a:solidFill>
                <a:srgbClr val="FF0000"/>
              </a:solidFill>
              <a:latin typeface="Arial" charset="0"/>
            </a:endParaRPr>
          </a:p>
        </p:txBody>
      </p:sp>
      <p:sp>
        <p:nvSpPr>
          <p:cNvPr id="8" name="Right Arrow 7"/>
          <p:cNvSpPr>
            <a:spLocks noChangeArrowheads="1"/>
          </p:cNvSpPr>
          <p:nvPr/>
        </p:nvSpPr>
        <p:spPr bwMode="auto">
          <a:xfrm>
            <a:off x="7391400" y="1295400"/>
            <a:ext cx="1295400" cy="381000"/>
          </a:xfrm>
          <a:prstGeom prst="rightArrow">
            <a:avLst>
              <a:gd name="adj1" fmla="val 50000"/>
              <a:gd name="adj2" fmla="val 50000"/>
            </a:avLst>
          </a:prstGeom>
          <a:solidFill>
            <a:srgbClr val="FF0000"/>
          </a:solidFill>
          <a:ln w="12700" cap="sq" algn="ctr">
            <a:solidFill>
              <a:schemeClr val="tx1"/>
            </a:solidFill>
            <a:round/>
            <a:headEnd type="none" w="sm" len="sm"/>
            <a:tailEnd type="none" w="sm" len="sm"/>
          </a:ln>
        </p:spPr>
        <p:txBody>
          <a:bodyPr wrap="none"/>
          <a:lstStyle/>
          <a:p>
            <a:endParaRPr lang="en-US" sz="1100">
              <a:solidFill>
                <a:srgbClr val="FF0000"/>
              </a:solidFill>
              <a:latin typeface="Arial"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Rectangle 4"/>
          <p:cNvSpPr>
            <a:spLocks noChangeArrowheads="1"/>
          </p:cNvSpPr>
          <p:nvPr/>
        </p:nvSpPr>
        <p:spPr bwMode="auto">
          <a:xfrm>
            <a:off x="1208088" y="5367338"/>
            <a:ext cx="2449512" cy="381000"/>
          </a:xfrm>
          <a:prstGeom prst="rect">
            <a:avLst/>
          </a:prstGeom>
          <a:noFill/>
          <a:ln w="9525">
            <a:noFill/>
            <a:miter lim="800000"/>
            <a:headEnd/>
            <a:tailEnd/>
          </a:ln>
        </p:spPr>
        <p:txBody>
          <a:bodyPr lIns="92075" tIns="46038" rIns="92075" bIns="46038" anchor="ctr"/>
          <a:lstStyle/>
          <a:p>
            <a:pPr algn="ctr">
              <a:defRPr/>
            </a:pPr>
            <a:r>
              <a:rPr lang="en-US" sz="1000" b="0" dirty="0">
                <a:solidFill>
                  <a:schemeClr val="tx1"/>
                </a:solidFill>
                <a:latin typeface="+mn-lt"/>
                <a:cs typeface="Arial" pitchFamily="34" charset="0"/>
              </a:rPr>
              <a:t>Source:  TWC—CES Survey</a:t>
            </a:r>
          </a:p>
        </p:txBody>
      </p:sp>
      <p:sp>
        <p:nvSpPr>
          <p:cNvPr id="2" name="Rectangle 2"/>
          <p:cNvSpPr>
            <a:spLocks noChangeArrowheads="1"/>
          </p:cNvSpPr>
          <p:nvPr/>
        </p:nvSpPr>
        <p:spPr bwMode="auto">
          <a:xfrm>
            <a:off x="161925" y="5715000"/>
            <a:ext cx="8982075" cy="1143000"/>
          </a:xfrm>
          <a:prstGeom prst="rect">
            <a:avLst/>
          </a:prstGeom>
          <a:noFill/>
          <a:ln w="9525">
            <a:noFill/>
            <a:miter lim="800000"/>
            <a:headEnd/>
            <a:tailEnd/>
          </a:ln>
        </p:spPr>
        <p:txBody>
          <a:bodyPr anchor="ctr"/>
          <a:lstStyle/>
          <a:p>
            <a:pPr algn="ctr">
              <a:defRPr/>
            </a:pPr>
            <a:r>
              <a:rPr lang="en-US" sz="3600" b="1" dirty="0">
                <a:solidFill>
                  <a:schemeClr val="bg2"/>
                </a:solidFill>
                <a:latin typeface="+mn-lt"/>
                <a:cs typeface="Arial" pitchFamily="34" charset="0"/>
              </a:rPr>
              <a:t>Monthly Change in Employment</a:t>
            </a:r>
          </a:p>
        </p:txBody>
      </p:sp>
      <p:graphicFrame>
        <p:nvGraphicFramePr>
          <p:cNvPr id="7" name="Table 6"/>
          <p:cNvGraphicFramePr>
            <a:graphicFrameLocks noGrp="1"/>
          </p:cNvGraphicFramePr>
          <p:nvPr/>
        </p:nvGraphicFramePr>
        <p:xfrm>
          <a:off x="4876800" y="872956"/>
          <a:ext cx="3809999" cy="4461041"/>
        </p:xfrm>
        <a:graphic>
          <a:graphicData uri="http://schemas.openxmlformats.org/drawingml/2006/table">
            <a:tbl>
              <a:tblPr firstRow="1">
                <a:tableStyleId>{775DCB02-9BB8-47FD-8907-85C794F793BA}</a:tableStyleId>
              </a:tblPr>
              <a:tblGrid>
                <a:gridCol w="2000337"/>
                <a:gridCol w="873630"/>
                <a:gridCol w="936032"/>
              </a:tblGrid>
              <a:tr h="480290">
                <a:tc>
                  <a:txBody>
                    <a:bodyPr/>
                    <a:lstStyle/>
                    <a:p>
                      <a:pPr algn="ctr"/>
                      <a:endParaRPr lang="en-US" sz="1200" dirty="0"/>
                    </a:p>
                  </a:txBody>
                  <a:tcPr anchor="ctr"/>
                </a:tc>
                <a:tc>
                  <a:txBody>
                    <a:bodyPr/>
                    <a:lstStyle/>
                    <a:p>
                      <a:pPr algn="ctr"/>
                      <a:r>
                        <a:rPr lang="en-US" sz="1200" dirty="0" smtClean="0"/>
                        <a:t>Annual Change</a:t>
                      </a:r>
                      <a:endParaRPr lang="en-US" sz="1200" dirty="0">
                        <a:solidFill>
                          <a:schemeClr val="tx1"/>
                        </a:solidFill>
                      </a:endParaRPr>
                    </a:p>
                  </a:txBody>
                  <a:tcPr anchor="ctr"/>
                </a:tc>
                <a:tc>
                  <a:txBody>
                    <a:bodyPr/>
                    <a:lstStyle/>
                    <a:p>
                      <a:pPr algn="ctr"/>
                      <a:r>
                        <a:rPr lang="en-US" sz="1200" dirty="0" smtClean="0"/>
                        <a:t>% Change</a:t>
                      </a:r>
                      <a:endParaRPr lang="en-US" sz="1200" dirty="0">
                        <a:solidFill>
                          <a:schemeClr val="tx1"/>
                        </a:solidFill>
                      </a:endParaRPr>
                    </a:p>
                  </a:txBody>
                  <a:tcPr anchor="ctr"/>
                </a:tc>
              </a:tr>
              <a:tr h="371130">
                <a:tc>
                  <a:txBody>
                    <a:bodyPr/>
                    <a:lstStyle/>
                    <a:p>
                      <a:pPr algn="ctr"/>
                      <a:r>
                        <a:rPr lang="en-US" sz="1200" dirty="0" smtClean="0"/>
                        <a:t>Mining, Log, Const</a:t>
                      </a:r>
                      <a:endParaRPr lang="en-US" sz="1200" dirty="0"/>
                    </a:p>
                  </a:txBody>
                  <a:tcPr anchor="ctr"/>
                </a:tc>
                <a:tc>
                  <a:txBody>
                    <a:bodyPr/>
                    <a:lstStyle/>
                    <a:p>
                      <a:pPr algn="ctr" fontAlgn="b"/>
                      <a:r>
                        <a:rPr lang="en-US" sz="1200" b="0" i="0" u="none" strike="noStrike" dirty="0">
                          <a:solidFill>
                            <a:srgbClr val="000000"/>
                          </a:solidFill>
                          <a:latin typeface="Calibri"/>
                        </a:rPr>
                        <a:t>(13,800)</a:t>
                      </a:r>
                    </a:p>
                  </a:txBody>
                  <a:tcPr marL="9525" marR="9525" marT="9525" marB="0" anchor="b"/>
                </a:tc>
                <a:tc>
                  <a:txBody>
                    <a:bodyPr/>
                    <a:lstStyle/>
                    <a:p>
                      <a:pPr algn="ctr" fontAlgn="b"/>
                      <a:r>
                        <a:rPr lang="en-US" sz="1200" b="0" i="0" u="none" strike="noStrike" dirty="0">
                          <a:solidFill>
                            <a:srgbClr val="000000"/>
                          </a:solidFill>
                          <a:latin typeface="Calibri"/>
                        </a:rPr>
                        <a:t>-8.1%</a:t>
                      </a:r>
                    </a:p>
                  </a:txBody>
                  <a:tcPr marL="9525" marR="9525" marT="9525" marB="0" anchor="b"/>
                </a:tc>
              </a:tr>
              <a:tr h="371130">
                <a:tc>
                  <a:txBody>
                    <a:bodyPr/>
                    <a:lstStyle/>
                    <a:p>
                      <a:pPr algn="ctr"/>
                      <a:r>
                        <a:rPr lang="en-US" sz="1200" dirty="0" smtClean="0"/>
                        <a:t>Manufacturing</a:t>
                      </a:r>
                      <a:endParaRPr lang="en-US" sz="1200" dirty="0"/>
                    </a:p>
                  </a:txBody>
                  <a:tcPr anchor="ctr"/>
                </a:tc>
                <a:tc>
                  <a:txBody>
                    <a:bodyPr/>
                    <a:lstStyle/>
                    <a:p>
                      <a:pPr algn="ctr" fontAlgn="b"/>
                      <a:r>
                        <a:rPr lang="en-US" sz="1200" b="0" i="0" u="none" strike="noStrike" dirty="0">
                          <a:solidFill>
                            <a:srgbClr val="000000"/>
                          </a:solidFill>
                          <a:latin typeface="Calibri"/>
                        </a:rPr>
                        <a:t>5,500 </a:t>
                      </a:r>
                    </a:p>
                  </a:txBody>
                  <a:tcPr marL="9525" marR="9525" marT="9525" marB="0" anchor="b"/>
                </a:tc>
                <a:tc>
                  <a:txBody>
                    <a:bodyPr/>
                    <a:lstStyle/>
                    <a:p>
                      <a:pPr algn="ctr" fontAlgn="b"/>
                      <a:r>
                        <a:rPr lang="en-US" sz="1200" b="0" i="0" u="none" strike="noStrike" dirty="0">
                          <a:solidFill>
                            <a:srgbClr val="000000"/>
                          </a:solidFill>
                          <a:latin typeface="Calibri"/>
                        </a:rPr>
                        <a:t>2.1%</a:t>
                      </a:r>
                    </a:p>
                  </a:txBody>
                  <a:tcPr marL="9525" marR="9525" marT="9525" marB="0" anchor="b"/>
                </a:tc>
              </a:tr>
              <a:tr h="371130">
                <a:tc>
                  <a:txBody>
                    <a:bodyPr/>
                    <a:lstStyle/>
                    <a:p>
                      <a:pPr algn="ctr"/>
                      <a:r>
                        <a:rPr lang="en-US" sz="1200" dirty="0" smtClean="0"/>
                        <a:t>Trade, Transp, Util</a:t>
                      </a:r>
                      <a:endParaRPr lang="en-US" sz="1200" dirty="0"/>
                    </a:p>
                  </a:txBody>
                  <a:tcPr anchor="ctr"/>
                </a:tc>
                <a:tc>
                  <a:txBody>
                    <a:bodyPr/>
                    <a:lstStyle/>
                    <a:p>
                      <a:pPr algn="ctr" fontAlgn="b"/>
                      <a:r>
                        <a:rPr lang="en-US" sz="1200" b="0" i="0" u="none" strike="noStrike" dirty="0">
                          <a:solidFill>
                            <a:srgbClr val="000000"/>
                          </a:solidFill>
                          <a:latin typeface="Calibri"/>
                        </a:rPr>
                        <a:t>(9,500)</a:t>
                      </a:r>
                    </a:p>
                  </a:txBody>
                  <a:tcPr marL="9525" marR="9525" marT="9525" marB="0" anchor="b"/>
                </a:tc>
                <a:tc>
                  <a:txBody>
                    <a:bodyPr/>
                    <a:lstStyle/>
                    <a:p>
                      <a:pPr algn="ctr" fontAlgn="b"/>
                      <a:r>
                        <a:rPr lang="en-US" sz="1200" b="0" i="0" u="none" strike="noStrike" dirty="0">
                          <a:solidFill>
                            <a:srgbClr val="000000"/>
                          </a:solidFill>
                          <a:latin typeface="Calibri"/>
                        </a:rPr>
                        <a:t>-1.6%</a:t>
                      </a:r>
                    </a:p>
                  </a:txBody>
                  <a:tcPr marL="9525" marR="9525" marT="9525" marB="0" anchor="b"/>
                </a:tc>
              </a:tr>
              <a:tr h="371130">
                <a:tc>
                  <a:txBody>
                    <a:bodyPr/>
                    <a:lstStyle/>
                    <a:p>
                      <a:pPr algn="ctr"/>
                      <a:r>
                        <a:rPr lang="en-US" sz="1200" dirty="0" smtClean="0"/>
                        <a:t>Information</a:t>
                      </a:r>
                      <a:endParaRPr lang="en-US" sz="1200" dirty="0"/>
                    </a:p>
                  </a:txBody>
                  <a:tcPr anchor="ctr"/>
                </a:tc>
                <a:tc>
                  <a:txBody>
                    <a:bodyPr/>
                    <a:lstStyle/>
                    <a:p>
                      <a:pPr algn="ctr" fontAlgn="b"/>
                      <a:r>
                        <a:rPr lang="en-US" sz="1200" b="0" i="0" u="none" strike="noStrike" dirty="0">
                          <a:solidFill>
                            <a:srgbClr val="000000"/>
                          </a:solidFill>
                          <a:latin typeface="Calibri"/>
                        </a:rPr>
                        <a:t>(6,900)</a:t>
                      </a:r>
                    </a:p>
                  </a:txBody>
                  <a:tcPr marL="9525" marR="9525" marT="9525" marB="0" anchor="b"/>
                </a:tc>
                <a:tc>
                  <a:txBody>
                    <a:bodyPr/>
                    <a:lstStyle/>
                    <a:p>
                      <a:pPr algn="ctr" fontAlgn="b"/>
                      <a:r>
                        <a:rPr lang="en-US" sz="1200" b="0" i="0" u="none" strike="noStrike" dirty="0">
                          <a:solidFill>
                            <a:srgbClr val="000000"/>
                          </a:solidFill>
                          <a:latin typeface="Calibri"/>
                        </a:rPr>
                        <a:t>-8.3%</a:t>
                      </a:r>
                    </a:p>
                  </a:txBody>
                  <a:tcPr marL="9525" marR="9525" marT="9525" marB="0" anchor="b"/>
                </a:tc>
              </a:tr>
              <a:tr h="371130">
                <a:tc>
                  <a:txBody>
                    <a:bodyPr/>
                    <a:lstStyle/>
                    <a:p>
                      <a:pPr algn="ctr"/>
                      <a:r>
                        <a:rPr lang="en-US" sz="1200" dirty="0" smtClean="0"/>
                        <a:t>Financial Activities</a:t>
                      </a:r>
                      <a:endParaRPr lang="en-US" sz="1200" dirty="0"/>
                    </a:p>
                  </a:txBody>
                  <a:tcPr anchor="ctr"/>
                </a:tc>
                <a:tc>
                  <a:txBody>
                    <a:bodyPr/>
                    <a:lstStyle/>
                    <a:p>
                      <a:pPr algn="ctr" fontAlgn="b"/>
                      <a:r>
                        <a:rPr lang="en-US" sz="1200" b="0" i="0" u="none" strike="noStrike" dirty="0">
                          <a:solidFill>
                            <a:srgbClr val="000000"/>
                          </a:solidFill>
                          <a:latin typeface="Calibri"/>
                        </a:rPr>
                        <a:t>(3,500)</a:t>
                      </a:r>
                    </a:p>
                  </a:txBody>
                  <a:tcPr marL="9525" marR="9525" marT="9525" marB="0" anchor="b"/>
                </a:tc>
                <a:tc>
                  <a:txBody>
                    <a:bodyPr/>
                    <a:lstStyle/>
                    <a:p>
                      <a:pPr algn="ctr" fontAlgn="b"/>
                      <a:r>
                        <a:rPr lang="en-US" sz="1200" b="0" i="0" u="none" strike="noStrike" dirty="0">
                          <a:solidFill>
                            <a:srgbClr val="000000"/>
                          </a:solidFill>
                          <a:latin typeface="Calibri"/>
                        </a:rPr>
                        <a:t>-1.5%</a:t>
                      </a:r>
                    </a:p>
                  </a:txBody>
                  <a:tcPr marL="9525" marR="9525" marT="9525" marB="0" anchor="b"/>
                </a:tc>
              </a:tr>
              <a:tr h="371130">
                <a:tc>
                  <a:txBody>
                    <a:bodyPr/>
                    <a:lstStyle/>
                    <a:p>
                      <a:pPr algn="ctr"/>
                      <a:r>
                        <a:rPr lang="en-US" sz="1200" dirty="0" smtClean="0"/>
                        <a:t>Prof &amp; Bus Services</a:t>
                      </a:r>
                      <a:endParaRPr lang="en-US" sz="1200" dirty="0"/>
                    </a:p>
                  </a:txBody>
                  <a:tcPr anchor="ctr"/>
                </a:tc>
                <a:tc>
                  <a:txBody>
                    <a:bodyPr/>
                    <a:lstStyle/>
                    <a:p>
                      <a:pPr algn="ctr" fontAlgn="b"/>
                      <a:r>
                        <a:rPr lang="en-US" sz="1200" b="0" i="0" u="none" strike="noStrike" dirty="0">
                          <a:solidFill>
                            <a:srgbClr val="000000"/>
                          </a:solidFill>
                          <a:latin typeface="Calibri"/>
                        </a:rPr>
                        <a:t>13,800 </a:t>
                      </a:r>
                    </a:p>
                  </a:txBody>
                  <a:tcPr marL="9525" marR="9525" marT="9525" marB="0" anchor="b"/>
                </a:tc>
                <a:tc>
                  <a:txBody>
                    <a:bodyPr/>
                    <a:lstStyle/>
                    <a:p>
                      <a:pPr algn="ctr" fontAlgn="b"/>
                      <a:r>
                        <a:rPr lang="en-US" sz="1200" b="0" i="0" u="none" strike="noStrike" dirty="0">
                          <a:solidFill>
                            <a:srgbClr val="000000"/>
                          </a:solidFill>
                          <a:latin typeface="Calibri"/>
                        </a:rPr>
                        <a:t>3.3%</a:t>
                      </a:r>
                    </a:p>
                  </a:txBody>
                  <a:tcPr marL="9525" marR="9525" marT="9525" marB="0" anchor="b"/>
                </a:tc>
              </a:tr>
              <a:tr h="371130">
                <a:tc>
                  <a:txBody>
                    <a:bodyPr/>
                    <a:lstStyle/>
                    <a:p>
                      <a:pPr algn="ctr"/>
                      <a:r>
                        <a:rPr lang="en-US" sz="1200" dirty="0" smtClean="0"/>
                        <a:t>Edu.</a:t>
                      </a:r>
                      <a:r>
                        <a:rPr lang="en-US" sz="1200" baseline="0" dirty="0" smtClean="0"/>
                        <a:t> &amp; Hlth Serv.</a:t>
                      </a:r>
                      <a:endParaRPr lang="en-US" sz="1200" dirty="0"/>
                    </a:p>
                  </a:txBody>
                  <a:tcPr anchor="ctr"/>
                </a:tc>
                <a:tc>
                  <a:txBody>
                    <a:bodyPr/>
                    <a:lstStyle/>
                    <a:p>
                      <a:pPr algn="ctr" fontAlgn="b"/>
                      <a:r>
                        <a:rPr lang="en-US" sz="1200" b="0" i="0" u="none" strike="noStrike" dirty="0">
                          <a:solidFill>
                            <a:srgbClr val="000000"/>
                          </a:solidFill>
                          <a:latin typeface="Calibri"/>
                        </a:rPr>
                        <a:t>21,700 </a:t>
                      </a:r>
                    </a:p>
                  </a:txBody>
                  <a:tcPr marL="9525" marR="9525" marT="9525" marB="0" anchor="b"/>
                </a:tc>
                <a:tc>
                  <a:txBody>
                    <a:bodyPr/>
                    <a:lstStyle/>
                    <a:p>
                      <a:pPr algn="ctr" fontAlgn="b"/>
                      <a:r>
                        <a:rPr lang="en-US" sz="1200" b="0" i="0" u="none" strike="noStrike" dirty="0">
                          <a:solidFill>
                            <a:srgbClr val="000000"/>
                          </a:solidFill>
                          <a:latin typeface="Calibri"/>
                        </a:rPr>
                        <a:t>6.4%</a:t>
                      </a:r>
                    </a:p>
                  </a:txBody>
                  <a:tcPr marL="9525" marR="9525" marT="9525" marB="0" anchor="b"/>
                </a:tc>
              </a:tr>
              <a:tr h="640581">
                <a:tc>
                  <a:txBody>
                    <a:bodyPr/>
                    <a:lstStyle/>
                    <a:p>
                      <a:pPr algn="ctr"/>
                      <a:r>
                        <a:rPr lang="en-US" sz="1200" dirty="0" smtClean="0"/>
                        <a:t>Leisure &amp; Hospital</a:t>
                      </a:r>
                    </a:p>
                  </a:txBody>
                  <a:tcPr anchor="ctr"/>
                </a:tc>
                <a:tc>
                  <a:txBody>
                    <a:bodyPr/>
                    <a:lstStyle/>
                    <a:p>
                      <a:pPr algn="ctr" fontAlgn="b"/>
                      <a:r>
                        <a:rPr lang="en-US" sz="1200" b="0" i="0" u="none" strike="noStrike" dirty="0">
                          <a:solidFill>
                            <a:srgbClr val="000000"/>
                          </a:solidFill>
                          <a:latin typeface="Calibri"/>
                        </a:rPr>
                        <a:t>(1,200)</a:t>
                      </a:r>
                    </a:p>
                  </a:txBody>
                  <a:tcPr marL="9525" marR="9525" marT="9525" marB="0" anchor="b"/>
                </a:tc>
                <a:tc>
                  <a:txBody>
                    <a:bodyPr/>
                    <a:lstStyle/>
                    <a:p>
                      <a:pPr algn="ctr" fontAlgn="b"/>
                      <a:r>
                        <a:rPr lang="en-US" sz="1200" b="0" i="0" u="none" strike="noStrike" dirty="0">
                          <a:solidFill>
                            <a:srgbClr val="000000"/>
                          </a:solidFill>
                          <a:latin typeface="Calibri"/>
                        </a:rPr>
                        <a:t>-0.4%</a:t>
                      </a:r>
                    </a:p>
                  </a:txBody>
                  <a:tcPr marL="9525" marR="9525" marT="9525" marB="0" anchor="b"/>
                </a:tc>
              </a:tr>
              <a:tr h="371130">
                <a:tc>
                  <a:txBody>
                    <a:bodyPr/>
                    <a:lstStyle/>
                    <a:p>
                      <a:pPr algn="ctr"/>
                      <a:r>
                        <a:rPr lang="en-US" sz="1200" dirty="0" smtClean="0"/>
                        <a:t>Other Services</a:t>
                      </a:r>
                      <a:endParaRPr lang="en-US" sz="1200" dirty="0"/>
                    </a:p>
                  </a:txBody>
                  <a:tcPr anchor="ctr"/>
                </a:tc>
                <a:tc>
                  <a:txBody>
                    <a:bodyPr/>
                    <a:lstStyle/>
                    <a:p>
                      <a:pPr algn="ctr" fontAlgn="b"/>
                      <a:r>
                        <a:rPr lang="en-US" sz="1200" b="0" i="0" u="none" strike="noStrike" dirty="0">
                          <a:solidFill>
                            <a:srgbClr val="000000"/>
                          </a:solidFill>
                          <a:latin typeface="Calibri"/>
                        </a:rPr>
                        <a:t>(1,300)</a:t>
                      </a:r>
                    </a:p>
                  </a:txBody>
                  <a:tcPr marL="9525" marR="9525" marT="9525" marB="0" anchor="b"/>
                </a:tc>
                <a:tc>
                  <a:txBody>
                    <a:bodyPr/>
                    <a:lstStyle/>
                    <a:p>
                      <a:pPr algn="ctr" fontAlgn="b"/>
                      <a:r>
                        <a:rPr lang="en-US" sz="1200" b="0" i="0" u="none" strike="noStrike" dirty="0">
                          <a:solidFill>
                            <a:srgbClr val="000000"/>
                          </a:solidFill>
                          <a:latin typeface="Calibri"/>
                        </a:rPr>
                        <a:t>-1.2%</a:t>
                      </a:r>
                    </a:p>
                  </a:txBody>
                  <a:tcPr marL="9525" marR="9525" marT="9525" marB="0" anchor="b"/>
                </a:tc>
              </a:tr>
              <a:tr h="371130">
                <a:tc>
                  <a:txBody>
                    <a:bodyPr/>
                    <a:lstStyle/>
                    <a:p>
                      <a:pPr algn="ctr"/>
                      <a:r>
                        <a:rPr lang="en-US" sz="1200" dirty="0" smtClean="0"/>
                        <a:t>Government</a:t>
                      </a:r>
                      <a:endParaRPr lang="en-US" sz="1200" dirty="0"/>
                    </a:p>
                  </a:txBody>
                  <a:tcPr anchor="ctr"/>
                </a:tc>
                <a:tc>
                  <a:txBody>
                    <a:bodyPr/>
                    <a:lstStyle/>
                    <a:p>
                      <a:pPr algn="ctr" fontAlgn="b"/>
                      <a:r>
                        <a:rPr lang="en-US" sz="1200" b="0" i="0" u="none" strike="noStrike" dirty="0">
                          <a:solidFill>
                            <a:srgbClr val="000000"/>
                          </a:solidFill>
                          <a:latin typeface="Calibri"/>
                        </a:rPr>
                        <a:t>22,500 </a:t>
                      </a:r>
                    </a:p>
                  </a:txBody>
                  <a:tcPr marL="9525" marR="9525" marT="9525" marB="0" anchor="b"/>
                </a:tc>
                <a:tc>
                  <a:txBody>
                    <a:bodyPr/>
                    <a:lstStyle/>
                    <a:p>
                      <a:pPr algn="ctr" fontAlgn="b"/>
                      <a:r>
                        <a:rPr lang="en-US" sz="1200" b="0" i="0" u="none" strike="noStrike" dirty="0">
                          <a:solidFill>
                            <a:srgbClr val="000000"/>
                          </a:solidFill>
                          <a:latin typeface="Calibri"/>
                        </a:rPr>
                        <a:t>5.8%</a:t>
                      </a:r>
                    </a:p>
                  </a:txBody>
                  <a:tcPr marL="9525" marR="9525" marT="9525" marB="0" anchor="b"/>
                </a:tc>
              </a:tr>
            </a:tbl>
          </a:graphicData>
        </a:graphic>
      </p:graphicFrame>
      <p:graphicFrame>
        <p:nvGraphicFramePr>
          <p:cNvPr id="10" name="Chart 9"/>
          <p:cNvGraphicFramePr/>
          <p:nvPr/>
        </p:nvGraphicFramePr>
        <p:xfrm>
          <a:off x="152400" y="457200"/>
          <a:ext cx="4343400" cy="4876800"/>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 Box 6"/>
          <p:cNvSpPr txBox="1">
            <a:spLocks noChangeArrowheads="1"/>
          </p:cNvSpPr>
          <p:nvPr/>
        </p:nvSpPr>
        <p:spPr bwMode="auto">
          <a:xfrm>
            <a:off x="2057400" y="3657600"/>
            <a:ext cx="2733042" cy="738664"/>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square" anchor="ctr">
            <a:spAutoFit/>
          </a:bodyPr>
          <a:lstStyle/>
          <a:p>
            <a:pPr algn="ctr" eaLnBrk="0" hangingPunct="0">
              <a:spcBef>
                <a:spcPct val="50000"/>
              </a:spcBef>
              <a:buFont typeface="Wingdings" pitchFamily="2" charset="2"/>
              <a:buNone/>
              <a:defRPr/>
            </a:pPr>
            <a:r>
              <a:rPr lang="en-US" sz="1400" b="1" i="1" dirty="0" smtClean="0">
                <a:solidFill>
                  <a:schemeClr val="bg2"/>
                </a:solidFill>
              </a:rPr>
              <a:t>DFW sees net creation of 72,500 jobs from Feb thru June, 2010</a:t>
            </a:r>
            <a:endParaRPr lang="en-US" sz="1600" b="1" i="1" dirty="0">
              <a:solidFill>
                <a:schemeClr val="bg2"/>
              </a:solidFill>
            </a:endParaRPr>
          </a:p>
        </p:txBody>
      </p:sp>
      <p:sp>
        <p:nvSpPr>
          <p:cNvPr id="11" name="Oval 10"/>
          <p:cNvSpPr/>
          <p:nvPr/>
        </p:nvSpPr>
        <p:spPr bwMode="auto">
          <a:xfrm>
            <a:off x="6934200" y="5029200"/>
            <a:ext cx="762000" cy="381000"/>
          </a:xfrm>
          <a:prstGeom prst="ellipse">
            <a:avLst/>
          </a:prstGeom>
          <a:solidFill>
            <a:srgbClr val="FFFF00">
              <a:alpha val="10000"/>
            </a:srgbClr>
          </a:solidFill>
          <a:ln w="2222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2" name="Oval 11"/>
          <p:cNvSpPr/>
          <p:nvPr/>
        </p:nvSpPr>
        <p:spPr bwMode="auto">
          <a:xfrm>
            <a:off x="6934200" y="3657600"/>
            <a:ext cx="762000" cy="381000"/>
          </a:xfrm>
          <a:prstGeom prst="ellipse">
            <a:avLst/>
          </a:prstGeom>
          <a:solidFill>
            <a:srgbClr val="FFFF00">
              <a:alpha val="10000"/>
            </a:srgbClr>
          </a:solidFill>
          <a:ln w="2222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3" name="Oval 12"/>
          <p:cNvSpPr/>
          <p:nvPr/>
        </p:nvSpPr>
        <p:spPr bwMode="auto">
          <a:xfrm>
            <a:off x="6934200" y="3276600"/>
            <a:ext cx="762000" cy="381000"/>
          </a:xfrm>
          <a:prstGeom prst="ellipse">
            <a:avLst/>
          </a:prstGeom>
          <a:solidFill>
            <a:srgbClr val="FFFF00">
              <a:alpha val="10000"/>
            </a:srgbClr>
          </a:solidFill>
          <a:ln w="2222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4" name="Oval 13"/>
          <p:cNvSpPr/>
          <p:nvPr/>
        </p:nvSpPr>
        <p:spPr bwMode="auto">
          <a:xfrm>
            <a:off x="6934200" y="1828800"/>
            <a:ext cx="762000" cy="381000"/>
          </a:xfrm>
          <a:prstGeom prst="ellipse">
            <a:avLst/>
          </a:prstGeom>
          <a:solidFill>
            <a:srgbClr val="FFFF00">
              <a:alpha val="10000"/>
            </a:srgbClr>
          </a:solidFill>
          <a:ln w="22225" cap="sq" cmpd="sng" algn="ctr">
            <a:solidFill>
              <a:schemeClr val="tx1"/>
            </a:solidFill>
            <a:prstDash val="solid"/>
            <a:round/>
            <a:headEnd type="none" w="sm" len="sm"/>
            <a:tailEnd type="none" w="sm" len="sm"/>
          </a:ln>
          <a:effectLst/>
        </p:spPr>
        <p:txBody>
          <a:bodyPr vert="horz" wrap="non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Times New Roman" pitchFamily="18" charset="0"/>
            </a:endParaRPr>
          </a:p>
        </p:txBody>
      </p:sp>
      <p:sp>
        <p:nvSpPr>
          <p:cNvPr id="16" name="TextBox 1"/>
          <p:cNvSpPr txBox="1">
            <a:spLocks noChangeArrowheads="1"/>
          </p:cNvSpPr>
          <p:nvPr/>
        </p:nvSpPr>
        <p:spPr bwMode="auto">
          <a:xfrm>
            <a:off x="1676400" y="2895600"/>
            <a:ext cx="2286000" cy="457200"/>
          </a:xfrm>
          <a:prstGeom prst="rect">
            <a:avLst/>
          </a:prstGeom>
          <a:solidFill>
            <a:srgbClr val="FFFF00"/>
          </a:solidFill>
          <a:ln w="12700">
            <a:solidFill>
              <a:srgbClr val="000000"/>
            </a:solidFill>
            <a:miter lim="800000"/>
            <a:headEnd/>
            <a:tailEnd/>
          </a:ln>
        </p:spPr>
        <p:txBody>
          <a:bodyPr anchor="ctr"/>
          <a:lstStyle/>
          <a:p>
            <a:pPr algn="ctr"/>
            <a:r>
              <a:rPr lang="en-US" sz="1100" dirty="0" smtClean="0">
                <a:solidFill>
                  <a:srgbClr val="FF0000"/>
                </a:solidFill>
                <a:latin typeface="Arial" charset="0"/>
              </a:rPr>
              <a:t>SEASONAL LAYOFFS</a:t>
            </a:r>
          </a:p>
          <a:p>
            <a:pPr algn="ctr"/>
            <a:r>
              <a:rPr lang="en-US" sz="1100" dirty="0" smtClean="0">
                <a:solidFill>
                  <a:srgbClr val="FF0000"/>
                </a:solidFill>
                <a:latin typeface="Arial" charset="0"/>
              </a:rPr>
              <a:t>(SUMMER JOBS)</a:t>
            </a:r>
            <a:endParaRPr lang="en-US" sz="1100" dirty="0">
              <a:solidFill>
                <a:srgbClr val="FF0000"/>
              </a:solidFill>
              <a:latin typeface="Arial" charset="0"/>
            </a:endParaRPr>
          </a:p>
        </p:txBody>
      </p:sp>
    </p:spTree>
  </p:cSld>
  <p:clrMapOvr>
    <a:masterClrMapping/>
  </p:clrMapOvr>
  <p:transition>
    <p:spli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6"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Market Outlook</a:t>
            </a:r>
            <a:endParaRPr lang="en-US" dirty="0"/>
          </a:p>
        </p:txBody>
      </p:sp>
      <p:sp>
        <p:nvSpPr>
          <p:cNvPr id="3" name="Content Placeholder 2"/>
          <p:cNvSpPr>
            <a:spLocks noGrp="1"/>
          </p:cNvSpPr>
          <p:nvPr>
            <p:ph idx="1"/>
          </p:nvPr>
        </p:nvSpPr>
        <p:spPr>
          <a:xfrm>
            <a:off x="381000" y="3733800"/>
            <a:ext cx="8305800" cy="2819400"/>
          </a:xfrm>
        </p:spPr>
        <p:txBody>
          <a:bodyPr/>
          <a:lstStyle/>
          <a:p>
            <a:r>
              <a:rPr lang="en-US" sz="1600" dirty="0" smtClean="0"/>
              <a:t>Note that 3Q09 was especially pronounced due to surge of homebuyers taking advantage of initial first time homebuyer tax credit </a:t>
            </a:r>
          </a:p>
          <a:p>
            <a:r>
              <a:rPr lang="en-US" sz="1600" dirty="0" smtClean="0"/>
              <a:t>Current anecdotal reports regarding traffic and sales suggest that it may be difficult to better 2Q10 start pace.  Thus it is possible that annual start rate could moderate slightly in 3Q10</a:t>
            </a:r>
          </a:p>
          <a:p>
            <a:r>
              <a:rPr lang="en-US" sz="1600" dirty="0" smtClean="0"/>
              <a:t>But overall conditions continue to improve, just more slowly than desired</a:t>
            </a:r>
          </a:p>
          <a:p>
            <a:r>
              <a:rPr lang="en-US" sz="1600" dirty="0" smtClean="0"/>
              <a:t>If annual start rate slows in 3Q10, expect it to pick back up in 4Q10</a:t>
            </a:r>
            <a:endParaRPr lang="en-US" sz="1600" dirty="0"/>
          </a:p>
        </p:txBody>
      </p:sp>
      <p:pic>
        <p:nvPicPr>
          <p:cNvPr id="3074" name="Picture 2" descr="http://medball.com/im_ol/TR500M.JPG"/>
          <p:cNvPicPr>
            <a:picLocks noChangeAspect="1" noChangeArrowheads="1"/>
          </p:cNvPicPr>
          <p:nvPr/>
        </p:nvPicPr>
        <p:blipFill>
          <a:blip r:embed="rId2" cstate="print"/>
          <a:srcRect/>
          <a:stretch>
            <a:fillRect/>
          </a:stretch>
        </p:blipFill>
        <p:spPr bwMode="auto">
          <a:xfrm>
            <a:off x="5088262" y="165317"/>
            <a:ext cx="3369938" cy="2890190"/>
          </a:xfrm>
          <a:prstGeom prst="rect">
            <a:avLst/>
          </a:prstGeom>
          <a:noFill/>
        </p:spPr>
      </p:pic>
      <p:graphicFrame>
        <p:nvGraphicFramePr>
          <p:cNvPr id="7" name="Table 6"/>
          <p:cNvGraphicFramePr>
            <a:graphicFrameLocks noGrp="1"/>
          </p:cNvGraphicFramePr>
          <p:nvPr/>
        </p:nvGraphicFramePr>
        <p:xfrm>
          <a:off x="838200" y="1676400"/>
          <a:ext cx="3127899" cy="1676400"/>
        </p:xfrm>
        <a:graphic>
          <a:graphicData uri="http://schemas.openxmlformats.org/drawingml/2006/table">
            <a:tbl>
              <a:tblPr firstRow="1">
                <a:tableStyleId>{284E427A-3D55-4303-BF80-6455036E1DE7}</a:tableStyleId>
              </a:tblPr>
              <a:tblGrid>
                <a:gridCol w="976515"/>
                <a:gridCol w="1178684"/>
                <a:gridCol w="972700"/>
              </a:tblGrid>
              <a:tr h="294098">
                <a:tc>
                  <a:txBody>
                    <a:bodyPr/>
                    <a:lstStyle/>
                    <a:p>
                      <a:pPr algn="ctr"/>
                      <a:endParaRPr lang="en-US" sz="1600" dirty="0"/>
                    </a:p>
                  </a:txBody>
                  <a:tcPr/>
                </a:tc>
                <a:tc>
                  <a:txBody>
                    <a:bodyPr/>
                    <a:lstStyle/>
                    <a:p>
                      <a:pPr algn="ctr"/>
                      <a:r>
                        <a:rPr lang="en-US" sz="1600" dirty="0" smtClean="0"/>
                        <a:t>2009</a:t>
                      </a:r>
                      <a:endParaRPr lang="en-US" sz="1600" dirty="0">
                        <a:solidFill>
                          <a:schemeClr val="tx1"/>
                        </a:solidFill>
                      </a:endParaRPr>
                    </a:p>
                  </a:txBody>
                  <a:tcPr/>
                </a:tc>
                <a:tc>
                  <a:txBody>
                    <a:bodyPr/>
                    <a:lstStyle/>
                    <a:p>
                      <a:pPr algn="ctr"/>
                      <a:r>
                        <a:rPr lang="en-US" sz="1600" dirty="0" smtClean="0"/>
                        <a:t>2010</a:t>
                      </a:r>
                      <a:endParaRPr lang="en-US" sz="1600" dirty="0">
                        <a:solidFill>
                          <a:schemeClr val="tx1"/>
                        </a:solidFill>
                      </a:endParaRPr>
                    </a:p>
                  </a:txBody>
                  <a:tcPr/>
                </a:tc>
              </a:tr>
              <a:tr h="294098">
                <a:tc>
                  <a:txBody>
                    <a:bodyPr/>
                    <a:lstStyle/>
                    <a:p>
                      <a:pPr algn="ctr"/>
                      <a:r>
                        <a:rPr lang="en-US" sz="1600" dirty="0" smtClean="0"/>
                        <a:t>1Q</a:t>
                      </a:r>
                      <a:endParaRPr lang="en-US" sz="1600" dirty="0"/>
                    </a:p>
                  </a:txBody>
                  <a:tcPr/>
                </a:tc>
                <a:tc>
                  <a:txBody>
                    <a:bodyPr/>
                    <a:lstStyle/>
                    <a:p>
                      <a:pPr algn="ctr"/>
                      <a:r>
                        <a:rPr lang="en-US" sz="1600" dirty="0" smtClean="0"/>
                        <a:t>2,418</a:t>
                      </a:r>
                      <a:endParaRPr lang="en-US" sz="1600" dirty="0"/>
                    </a:p>
                  </a:txBody>
                  <a:tcPr/>
                </a:tc>
                <a:tc>
                  <a:txBody>
                    <a:bodyPr/>
                    <a:lstStyle/>
                    <a:p>
                      <a:pPr algn="ctr"/>
                      <a:r>
                        <a:rPr lang="en-US" sz="1600" dirty="0" smtClean="0"/>
                        <a:t>4,148</a:t>
                      </a:r>
                      <a:endParaRPr lang="en-US" sz="1600" dirty="0"/>
                    </a:p>
                  </a:txBody>
                  <a:tcPr/>
                </a:tc>
              </a:tr>
              <a:tr h="294098">
                <a:tc>
                  <a:txBody>
                    <a:bodyPr/>
                    <a:lstStyle/>
                    <a:p>
                      <a:pPr algn="ctr"/>
                      <a:r>
                        <a:rPr lang="en-US" sz="1600" dirty="0" smtClean="0"/>
                        <a:t>2Q</a:t>
                      </a:r>
                      <a:endParaRPr lang="en-US" sz="1600" dirty="0"/>
                    </a:p>
                  </a:txBody>
                  <a:tcPr/>
                </a:tc>
                <a:tc>
                  <a:txBody>
                    <a:bodyPr/>
                    <a:lstStyle/>
                    <a:p>
                      <a:pPr algn="ctr"/>
                      <a:r>
                        <a:rPr lang="en-US" sz="1600" dirty="0" smtClean="0"/>
                        <a:t>3,201</a:t>
                      </a:r>
                      <a:endParaRPr lang="en-US" sz="1600" dirty="0"/>
                    </a:p>
                  </a:txBody>
                  <a:tcPr/>
                </a:tc>
                <a:tc>
                  <a:txBody>
                    <a:bodyPr/>
                    <a:lstStyle/>
                    <a:p>
                      <a:pPr algn="ctr"/>
                      <a:r>
                        <a:rPr lang="en-US" sz="1600" dirty="0" smtClean="0"/>
                        <a:t>4,460</a:t>
                      </a:r>
                      <a:endParaRPr lang="en-US" sz="1600" dirty="0"/>
                    </a:p>
                  </a:txBody>
                  <a:tcPr/>
                </a:tc>
              </a:tr>
              <a:tr h="294098">
                <a:tc>
                  <a:txBody>
                    <a:bodyPr/>
                    <a:lstStyle/>
                    <a:p>
                      <a:pPr algn="ctr"/>
                      <a:r>
                        <a:rPr lang="en-US" sz="1600" dirty="0" smtClean="0"/>
                        <a:t>3Q</a:t>
                      </a:r>
                      <a:endParaRPr lang="en-US" sz="1600" dirty="0"/>
                    </a:p>
                  </a:txBody>
                  <a:tcPr/>
                </a:tc>
                <a:tc>
                  <a:txBody>
                    <a:bodyPr/>
                    <a:lstStyle/>
                    <a:p>
                      <a:pPr algn="ctr"/>
                      <a:r>
                        <a:rPr lang="en-US" sz="1600" dirty="0" smtClean="0"/>
                        <a:t>4,256</a:t>
                      </a:r>
                      <a:endParaRPr lang="en-US" sz="1600" dirty="0"/>
                    </a:p>
                  </a:txBody>
                  <a:tcPr/>
                </a:tc>
                <a:tc>
                  <a:txBody>
                    <a:bodyPr/>
                    <a:lstStyle/>
                    <a:p>
                      <a:pPr algn="ctr"/>
                      <a:endParaRPr lang="en-US" sz="1600" dirty="0"/>
                    </a:p>
                  </a:txBody>
                  <a:tcPr/>
                </a:tc>
              </a:tr>
              <a:tr h="294098">
                <a:tc>
                  <a:txBody>
                    <a:bodyPr/>
                    <a:lstStyle/>
                    <a:p>
                      <a:pPr algn="ctr"/>
                      <a:r>
                        <a:rPr lang="en-US" sz="1600" dirty="0" smtClean="0"/>
                        <a:t>4Q</a:t>
                      </a:r>
                      <a:endParaRPr lang="en-US" sz="1600" dirty="0"/>
                    </a:p>
                  </a:txBody>
                  <a:tcPr/>
                </a:tc>
                <a:tc>
                  <a:txBody>
                    <a:bodyPr/>
                    <a:lstStyle/>
                    <a:p>
                      <a:pPr algn="ctr"/>
                      <a:r>
                        <a:rPr lang="en-US" sz="1600" dirty="0" smtClean="0"/>
                        <a:t>3,613</a:t>
                      </a:r>
                      <a:endParaRPr lang="en-US" sz="1600" dirty="0"/>
                    </a:p>
                  </a:txBody>
                  <a:tcPr/>
                </a:tc>
                <a:tc>
                  <a:txBody>
                    <a:bodyPr/>
                    <a:lstStyle/>
                    <a:p>
                      <a:pPr algn="ctr"/>
                      <a:endParaRPr lang="en-US" sz="1600" dirty="0"/>
                    </a:p>
                  </a:txBody>
                  <a:tcPr/>
                </a:tc>
              </a:tr>
            </a:tbl>
          </a:graphicData>
        </a:graphic>
      </p:graphicFrame>
      <p:sp>
        <p:nvSpPr>
          <p:cNvPr id="8" name="TextBox 7"/>
          <p:cNvSpPr txBox="1"/>
          <p:nvPr/>
        </p:nvSpPr>
        <p:spPr>
          <a:xfrm>
            <a:off x="5246703" y="523783"/>
            <a:ext cx="1468672" cy="461665"/>
          </a:xfrm>
          <a:prstGeom prst="rect">
            <a:avLst/>
          </a:prstGeom>
          <a:noFill/>
        </p:spPr>
        <p:txBody>
          <a:bodyPr wrap="none" rtlCol="0">
            <a:spAutoFit/>
          </a:bodyPr>
          <a:lstStyle/>
          <a:p>
            <a:r>
              <a:rPr lang="en-US" dirty="0" smtClean="0">
                <a:solidFill>
                  <a:srgbClr val="FFFFFF"/>
                </a:solidFill>
                <a:latin typeface="+mj-lt"/>
              </a:rPr>
              <a:t>Economy</a:t>
            </a:r>
            <a:endParaRPr lang="en-US" dirty="0">
              <a:solidFill>
                <a:srgbClr val="FFFFFF"/>
              </a:solidFill>
              <a:latin typeface="+mj-lt"/>
            </a:endParaRPr>
          </a:p>
        </p:txBody>
      </p:sp>
      <p:sp>
        <p:nvSpPr>
          <p:cNvPr id="9" name="TextBox 8"/>
          <p:cNvSpPr txBox="1"/>
          <p:nvPr/>
        </p:nvSpPr>
        <p:spPr>
          <a:xfrm>
            <a:off x="6400800" y="1828800"/>
            <a:ext cx="2015231" cy="830997"/>
          </a:xfrm>
          <a:prstGeom prst="rect">
            <a:avLst/>
          </a:prstGeom>
          <a:noFill/>
        </p:spPr>
        <p:txBody>
          <a:bodyPr wrap="square" rtlCol="0">
            <a:spAutoFit/>
          </a:bodyPr>
          <a:lstStyle/>
          <a:p>
            <a:pPr algn="ctr"/>
            <a:r>
              <a:rPr lang="en-US" dirty="0" smtClean="0">
                <a:solidFill>
                  <a:srgbClr val="FFFFFF"/>
                </a:solidFill>
                <a:latin typeface="+mj-lt"/>
              </a:rPr>
              <a:t>New Home Industry</a:t>
            </a:r>
            <a:endParaRPr lang="en-US" dirty="0">
              <a:solidFill>
                <a:srgbClr val="FFFFFF"/>
              </a:solidFill>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2"/>
          </p:nvPr>
        </p:nvSpPr>
        <p:spPr>
          <a:noFill/>
        </p:spPr>
        <p:txBody>
          <a:bodyPr/>
          <a:lstStyle/>
          <a:p>
            <a:fld id="{512344D9-9118-4158-897C-FD22D5BA111C}" type="slidenum">
              <a:rPr lang="en-US" smtClean="0"/>
              <a:pPr/>
              <a:t>9</a:t>
            </a:fld>
            <a:endParaRPr lang="en-US" dirty="0" smtClean="0"/>
          </a:p>
        </p:txBody>
      </p:sp>
      <p:sp>
        <p:nvSpPr>
          <p:cNvPr id="10243" name="Rectangle 2"/>
          <p:cNvSpPr>
            <a:spLocks noGrp="1" noChangeArrowheads="1"/>
          </p:cNvSpPr>
          <p:nvPr>
            <p:ph type="title" idx="4294967295"/>
          </p:nvPr>
        </p:nvSpPr>
        <p:spPr>
          <a:xfrm>
            <a:off x="304800" y="381000"/>
            <a:ext cx="8280400" cy="874713"/>
          </a:xfrm>
        </p:spPr>
        <p:txBody>
          <a:bodyPr/>
          <a:lstStyle/>
          <a:p>
            <a:r>
              <a:rPr lang="en-US" sz="3600" dirty="0" smtClean="0">
                <a:solidFill>
                  <a:schemeClr val="bg2"/>
                </a:solidFill>
                <a:latin typeface="Calibri" pitchFamily="34" charset="0"/>
              </a:rPr>
              <a:t>Denton ISD New Housing Activity</a:t>
            </a:r>
          </a:p>
        </p:txBody>
      </p:sp>
      <p:sp>
        <p:nvSpPr>
          <p:cNvPr id="10244" name="Rectangle 4"/>
          <p:cNvSpPr>
            <a:spLocks noChangeArrowheads="1"/>
          </p:cNvSpPr>
          <p:nvPr/>
        </p:nvSpPr>
        <p:spPr bwMode="auto">
          <a:xfrm>
            <a:off x="0" y="6477000"/>
            <a:ext cx="9144000" cy="381000"/>
          </a:xfrm>
          <a:prstGeom prst="rect">
            <a:avLst/>
          </a:prstGeom>
          <a:solidFill>
            <a:srgbClr val="E8E8E8"/>
          </a:solidFill>
          <a:ln w="12700" cap="sq">
            <a:noFill/>
            <a:miter lim="800000"/>
            <a:headEnd type="none" w="sm" len="sm"/>
            <a:tailEnd type="none" w="sm" len="sm"/>
          </a:ln>
        </p:spPr>
        <p:txBody>
          <a:bodyPr wrap="none" anchor="ctr" anchorCtr="1"/>
          <a:lstStyle/>
          <a:p>
            <a:pPr algn="ctr" eaLnBrk="0" hangingPunct="0"/>
            <a:endParaRPr lang="en-US" sz="1000" dirty="0">
              <a:solidFill>
                <a:schemeClr val="bg2"/>
              </a:solidFill>
              <a:latin typeface="Arial" charset="0"/>
            </a:endParaRPr>
          </a:p>
        </p:txBody>
      </p:sp>
      <p:graphicFrame>
        <p:nvGraphicFramePr>
          <p:cNvPr id="8" name="Table 7"/>
          <p:cNvGraphicFramePr>
            <a:graphicFrameLocks noGrp="1"/>
          </p:cNvGraphicFramePr>
          <p:nvPr/>
        </p:nvGraphicFramePr>
        <p:xfrm>
          <a:off x="304800" y="5334000"/>
          <a:ext cx="8077200" cy="1066799"/>
        </p:xfrm>
        <a:graphic>
          <a:graphicData uri="http://schemas.openxmlformats.org/drawingml/2006/table">
            <a:tbl>
              <a:tblPr/>
              <a:tblGrid>
                <a:gridCol w="468635"/>
                <a:gridCol w="477648"/>
                <a:gridCol w="477648"/>
                <a:gridCol w="468635"/>
                <a:gridCol w="504685"/>
                <a:gridCol w="549745"/>
                <a:gridCol w="479901"/>
                <a:gridCol w="378513"/>
                <a:gridCol w="378513"/>
                <a:gridCol w="214556"/>
                <a:gridCol w="542471"/>
                <a:gridCol w="378513"/>
                <a:gridCol w="378513"/>
                <a:gridCol w="378513"/>
                <a:gridCol w="378513"/>
                <a:gridCol w="378513"/>
                <a:gridCol w="378513"/>
                <a:gridCol w="432586"/>
                <a:gridCol w="432586"/>
              </a:tblGrid>
              <a:tr h="205154">
                <a:tc>
                  <a:txBody>
                    <a:bodyPr/>
                    <a:lstStyle/>
                    <a:p>
                      <a:pPr algn="l" fontAlgn="b"/>
                      <a:r>
                        <a:rPr lang="en-US" sz="900" b="1" i="0" u="none" strike="noStrike" dirty="0">
                          <a:latin typeface="Arial"/>
                        </a:rPr>
                        <a:t>Starts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l" fontAlgn="b"/>
                      <a:endParaRPr lang="en-US" sz="900" b="1"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Arial"/>
                        </a:rPr>
                        <a:t>Closings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900" b="1" i="0" u="none" strike="noStrike" dirty="0">
                          <a:latin typeface="Arial"/>
                        </a:rPr>
                        <a:t>2010</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r>
              <a:tr h="172329">
                <a:tc>
                  <a:txBody>
                    <a:bodyPr/>
                    <a:lstStyle/>
                    <a:p>
                      <a:pPr algn="l" fontAlgn="b"/>
                      <a:r>
                        <a:rPr lang="en-US" sz="900" b="1" i="0" u="none" strike="noStrike" dirty="0">
                          <a:latin typeface="Arial"/>
                        </a:rPr>
                        <a:t>1Q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404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609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350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141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251</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1"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Arial"/>
                        </a:rPr>
                        <a:t>1Q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356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520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459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234</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2329">
                <a:tc>
                  <a:txBody>
                    <a:bodyPr/>
                    <a:lstStyle/>
                    <a:p>
                      <a:pPr algn="l" fontAlgn="b"/>
                      <a:r>
                        <a:rPr lang="en-US" sz="900" b="1" i="0" u="none" strike="noStrike" dirty="0">
                          <a:latin typeface="Arial"/>
                        </a:rPr>
                        <a:t>2Q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648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805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468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441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189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 </a:t>
                      </a:r>
                      <a:r>
                        <a:rPr lang="en-US" sz="1000" b="1" i="0" u="none" strike="noStrike" dirty="0" smtClean="0">
                          <a:latin typeface="Arial"/>
                        </a:rPr>
                        <a:t>248</a:t>
                      </a:r>
                      <a:endParaRPr lang="en-US" sz="1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1"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Arial"/>
                        </a:rPr>
                        <a:t>2Q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497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565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 </a:t>
                      </a:r>
                      <a:r>
                        <a:rPr lang="en-US" sz="1000" b="1" i="0" u="none" strike="noStrike" dirty="0" smtClean="0">
                          <a:latin typeface="Arial"/>
                        </a:rPr>
                        <a:t>289</a:t>
                      </a:r>
                      <a:endParaRPr lang="en-US" sz="1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2329">
                <a:tc>
                  <a:txBody>
                    <a:bodyPr/>
                    <a:lstStyle/>
                    <a:p>
                      <a:pPr algn="l" fontAlgn="b"/>
                      <a:r>
                        <a:rPr lang="en-US" sz="900" b="1" i="0" u="none" strike="noStrike" dirty="0">
                          <a:latin typeface="Arial"/>
                        </a:rPr>
                        <a:t>3Q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572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782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712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486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1"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Arial"/>
                        </a:rPr>
                        <a:t>3Q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751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746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397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235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r>
              <a:tr h="172329">
                <a:tc>
                  <a:txBody>
                    <a:bodyPr/>
                    <a:lstStyle/>
                    <a:p>
                      <a:pPr algn="l" fontAlgn="b"/>
                      <a:r>
                        <a:rPr lang="en-US" sz="900" b="1" i="0" u="none" strike="noStrike" dirty="0">
                          <a:latin typeface="Arial"/>
                        </a:rPr>
                        <a:t>4Q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680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387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212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l" fontAlgn="b"/>
                      <a:endParaRPr lang="en-US" sz="900" b="1"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Arial"/>
                        </a:rPr>
                        <a:t>4Q</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C0C0C0"/>
                    </a:solidFill>
                  </a:tcPr>
                </a:tc>
                <a:tc>
                  <a:txBody>
                    <a:bodyPr/>
                    <a:lstStyle/>
                    <a:p>
                      <a:pPr algn="ctr" fontAlgn="b"/>
                      <a:r>
                        <a:rPr lang="en-US" sz="1000" b="0" i="0" u="none" strike="noStrike" dirty="0">
                          <a:latin typeface="Arial"/>
                        </a:rPr>
                        <a:t>580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552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476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301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275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c>
                  <a:txBody>
                    <a:bodyPr/>
                    <a:lstStyle/>
                    <a:p>
                      <a:pPr algn="ctr" fontAlgn="b"/>
                      <a:r>
                        <a:rPr lang="en-US" sz="1000" b="0" i="0" u="none" strike="noStrike" dirty="0">
                          <a:latin typeface="Arial"/>
                        </a:rPr>
                        <a:t> </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FFFF"/>
                    </a:solidFill>
                  </a:tcPr>
                </a:tc>
              </a:tr>
              <a:tr h="172329">
                <a:tc>
                  <a:txBody>
                    <a:bodyPr/>
                    <a:lstStyle/>
                    <a:p>
                      <a:pPr algn="l" fontAlgn="b"/>
                      <a:r>
                        <a:rPr lang="en-US" sz="900" b="1" i="0" u="none" strike="noStrike" dirty="0">
                          <a:latin typeface="Arial"/>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1" i="0" u="none" strike="noStrike" dirty="0">
                          <a:latin typeface="Arial"/>
                        </a:rPr>
                        <a:t>2,304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2,583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2,342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2,311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1,702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1,307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856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smtClean="0">
                          <a:latin typeface="Arial"/>
                        </a:rPr>
                        <a:t>499</a:t>
                      </a:r>
                      <a:endParaRPr lang="en-US" sz="1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fontAlgn="b"/>
                      <a:endParaRPr lang="en-US" sz="900" b="1" i="0" u="none" strike="noStrike" dirty="0">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l" fontAlgn="b"/>
                      <a:r>
                        <a:rPr lang="en-US" sz="900" b="1" i="0" u="none" strike="noStrike" dirty="0">
                          <a:latin typeface="Arial"/>
                        </a:rPr>
                        <a:t>Total</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C0C0"/>
                    </a:solidFill>
                  </a:tcPr>
                </a:tc>
                <a:tc>
                  <a:txBody>
                    <a:bodyPr/>
                    <a:lstStyle/>
                    <a:p>
                      <a:pPr algn="ctr" fontAlgn="b"/>
                      <a:r>
                        <a:rPr lang="en-US" sz="1000" b="1" i="0" u="none" strike="noStrike" dirty="0">
                          <a:latin typeface="Arial"/>
                        </a:rPr>
                        <a:t>2,022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2,516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2,406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2,246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1,982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1,463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a:latin typeface="Arial"/>
                        </a:rPr>
                        <a:t>1,024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fontAlgn="b"/>
                      <a:r>
                        <a:rPr lang="en-US" sz="1000" b="1" i="0" u="none" strike="noStrike" dirty="0" smtClean="0">
                          <a:latin typeface="Arial"/>
                        </a:rPr>
                        <a:t>523</a:t>
                      </a:r>
                      <a:endParaRPr lang="en-US" sz="1000" b="1" i="0" u="none" strike="noStrike" dirty="0">
                        <a:latin typeface="Arial"/>
                      </a:endParaRP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graphicFrame>
        <p:nvGraphicFramePr>
          <p:cNvPr id="9" name="Chart 8"/>
          <p:cNvGraphicFramePr>
            <a:graphicFrameLocks/>
          </p:cNvGraphicFramePr>
          <p:nvPr/>
        </p:nvGraphicFramePr>
        <p:xfrm>
          <a:off x="228600" y="1524000"/>
          <a:ext cx="8727281" cy="3790950"/>
        </p:xfrm>
        <a:graphic>
          <a:graphicData uri="http://schemas.openxmlformats.org/drawingml/2006/chart">
            <c:chart xmlns:c="http://schemas.openxmlformats.org/drawingml/2006/chart" xmlns:r="http://schemas.openxmlformats.org/officeDocument/2006/relationships" r:id="rId3"/>
          </a:graphicData>
        </a:graphic>
      </p:graphicFrame>
      <p:pic>
        <p:nvPicPr>
          <p:cNvPr id="7" name="Picture 5" descr="SDSI_New_Logo_07 05_Color2 (2)"/>
          <p:cNvPicPr>
            <a:picLocks noChangeAspect="1" noChangeArrowheads="1"/>
          </p:cNvPicPr>
          <p:nvPr/>
        </p:nvPicPr>
        <p:blipFill>
          <a:blip r:embed="rId4" cstate="print"/>
          <a:srcRect/>
          <a:stretch>
            <a:fillRect/>
          </a:stretch>
        </p:blipFill>
        <p:spPr bwMode="auto">
          <a:xfrm>
            <a:off x="8077200" y="228600"/>
            <a:ext cx="790575" cy="964770"/>
          </a:xfrm>
          <a:prstGeom prst="rect">
            <a:avLst/>
          </a:prstGeom>
          <a:noFill/>
          <a:ln w="15875">
            <a:solidFill>
              <a:schemeClr val="tx1"/>
            </a:solidFill>
            <a:miter lim="800000"/>
            <a:headEnd/>
            <a:tailEnd/>
          </a:ln>
        </p:spPr>
      </p:pic>
      <p:sp>
        <p:nvSpPr>
          <p:cNvPr id="10" name="Oval 7"/>
          <p:cNvSpPr>
            <a:spLocks noChangeArrowheads="1"/>
          </p:cNvSpPr>
          <p:nvPr/>
        </p:nvSpPr>
        <p:spPr bwMode="auto">
          <a:xfrm>
            <a:off x="7772400" y="5334000"/>
            <a:ext cx="762000" cy="1143000"/>
          </a:xfrm>
          <a:prstGeom prst="ellipse">
            <a:avLst/>
          </a:prstGeom>
          <a:noFill/>
          <a:ln w="28575" cap="sq" algn="ctr">
            <a:solidFill>
              <a:srgbClr val="FF0000"/>
            </a:solidFill>
            <a:round/>
            <a:headEnd type="none" w="sm" len="sm"/>
            <a:tailEnd type="none" w="sm" len="sm"/>
          </a:ln>
        </p:spPr>
        <p:txBody>
          <a:bodyPr wrap="none"/>
          <a:lstStyle/>
          <a:p>
            <a:endParaRPr lang="en-US"/>
          </a:p>
        </p:txBody>
      </p:sp>
      <p:sp>
        <p:nvSpPr>
          <p:cNvPr id="11" name="Oval 8"/>
          <p:cNvSpPr>
            <a:spLocks noChangeArrowheads="1"/>
          </p:cNvSpPr>
          <p:nvPr/>
        </p:nvSpPr>
        <p:spPr bwMode="auto">
          <a:xfrm>
            <a:off x="6324600" y="3429000"/>
            <a:ext cx="2362200" cy="1219200"/>
          </a:xfrm>
          <a:prstGeom prst="ellipse">
            <a:avLst/>
          </a:prstGeom>
          <a:noFill/>
          <a:ln w="28575" cap="sq" algn="ctr">
            <a:solidFill>
              <a:srgbClr val="0000FF"/>
            </a:solidFill>
            <a:round/>
            <a:headEnd type="none" w="sm" len="sm"/>
            <a:tailEnd type="none" w="sm" len="sm"/>
          </a:ln>
        </p:spPr>
        <p:txBody>
          <a:bodyPr wrap="none"/>
          <a:lstStyle/>
          <a:p>
            <a:endParaRPr lang="en-US"/>
          </a:p>
        </p:txBody>
      </p:sp>
      <p:sp>
        <p:nvSpPr>
          <p:cNvPr id="12" name="Oval 9"/>
          <p:cNvSpPr>
            <a:spLocks noChangeArrowheads="1"/>
          </p:cNvSpPr>
          <p:nvPr/>
        </p:nvSpPr>
        <p:spPr bwMode="auto">
          <a:xfrm>
            <a:off x="3886200" y="5334000"/>
            <a:ext cx="762000" cy="1143000"/>
          </a:xfrm>
          <a:prstGeom prst="ellipse">
            <a:avLst/>
          </a:prstGeom>
          <a:noFill/>
          <a:ln w="28575" cap="sq" algn="ctr">
            <a:solidFill>
              <a:srgbClr val="FF0000"/>
            </a:solidFill>
            <a:round/>
            <a:headEnd type="none" w="sm" len="sm"/>
            <a:tailEnd type="none" w="sm" len="sm"/>
          </a:ln>
        </p:spPr>
        <p:txBody>
          <a:bodyPr wrap="none"/>
          <a:lstStyle/>
          <a:p>
            <a:endParaRPr lang="en-US"/>
          </a:p>
        </p:txBody>
      </p:sp>
      <p:sp>
        <p:nvSpPr>
          <p:cNvPr id="13" name="TextBox 1"/>
          <p:cNvSpPr txBox="1">
            <a:spLocks noChangeArrowheads="1"/>
          </p:cNvSpPr>
          <p:nvPr/>
        </p:nvSpPr>
        <p:spPr bwMode="auto">
          <a:xfrm>
            <a:off x="7162800" y="2514600"/>
            <a:ext cx="1828800" cy="457200"/>
          </a:xfrm>
          <a:prstGeom prst="rect">
            <a:avLst/>
          </a:prstGeom>
          <a:solidFill>
            <a:srgbClr val="FFFF00"/>
          </a:solidFill>
          <a:ln w="12700">
            <a:solidFill>
              <a:srgbClr val="000000"/>
            </a:solidFill>
            <a:miter lim="800000"/>
            <a:headEnd/>
            <a:tailEnd/>
          </a:ln>
        </p:spPr>
        <p:txBody>
          <a:bodyPr/>
          <a:lstStyle/>
          <a:p>
            <a:pPr algn="ctr"/>
            <a:r>
              <a:rPr lang="en-US" sz="1100" dirty="0" smtClean="0">
                <a:solidFill>
                  <a:srgbClr val="FF0000"/>
                </a:solidFill>
                <a:latin typeface="Arial" charset="0"/>
              </a:rPr>
              <a:t>ACTIVITY FOLLOWS FED TAX CREDIT</a:t>
            </a:r>
            <a:endParaRPr lang="en-US" sz="1100" dirty="0">
              <a:solidFill>
                <a:srgbClr val="FF0000"/>
              </a:solidFill>
              <a:latin typeface="Arial" charset="0"/>
            </a:endParaRPr>
          </a:p>
          <a:p>
            <a:pPr algn="ctr"/>
            <a:endParaRPr lang="en-US" sz="1100" dirty="0">
              <a:solidFill>
                <a:srgbClr val="FF0000"/>
              </a:solidFill>
              <a:latin typeface="Arial" charset="0"/>
            </a:endParaRPr>
          </a:p>
        </p:txBody>
      </p:sp>
      <p:sp>
        <p:nvSpPr>
          <p:cNvPr id="14" name="Right Arrow 14"/>
          <p:cNvSpPr>
            <a:spLocks noChangeArrowheads="1"/>
          </p:cNvSpPr>
          <p:nvPr/>
        </p:nvSpPr>
        <p:spPr bwMode="auto">
          <a:xfrm rot="5400000">
            <a:off x="7962900" y="3086100"/>
            <a:ext cx="609600" cy="381000"/>
          </a:xfrm>
          <a:prstGeom prst="rightArrow">
            <a:avLst>
              <a:gd name="adj1" fmla="val 50000"/>
              <a:gd name="adj2" fmla="val 50000"/>
            </a:avLst>
          </a:prstGeom>
          <a:solidFill>
            <a:srgbClr val="FF0000"/>
          </a:solidFill>
          <a:ln w="12700" cap="sq" algn="ctr">
            <a:solidFill>
              <a:schemeClr val="tx1"/>
            </a:solidFill>
            <a:round/>
            <a:headEnd type="none" w="sm" len="sm"/>
            <a:tailEnd type="none" w="sm" len="sm"/>
          </a:ln>
        </p:spPr>
        <p:txBody>
          <a:bodyPr wrap="none"/>
          <a:lstStyle/>
          <a:p>
            <a:endParaRPr lang="en-US" sz="1100">
              <a:solidFill>
                <a:srgbClr val="FF000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Lst>
  </p:timing>
</p:sld>
</file>

<file path=ppt/theme/theme1.xml><?xml version="1.0" encoding="utf-8"?>
<a:theme xmlns:a="http://schemas.openxmlformats.org/drawingml/2006/main" name="Going up the escalator design template">
  <a:themeElements>
    <a:clrScheme name="Going up the escalator design templat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fontScheme name="Going up the escalator design 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sq" cmpd="sng" algn="ctr">
          <a:solidFill>
            <a:schemeClr val="tx1"/>
          </a:solidFill>
          <a:prstDash val="solid"/>
          <a:round/>
          <a:headEnd type="none" w="sm" len="sm"/>
          <a:tailEnd type="none" w="sm" len="sm"/>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Going up the escalator design template 1">
        <a:dk1>
          <a:srgbClr val="1D4337"/>
        </a:dk1>
        <a:lt1>
          <a:srgbClr val="DDFFDD"/>
        </a:lt1>
        <a:dk2>
          <a:srgbClr val="1D4944"/>
        </a:dk2>
        <a:lt2>
          <a:srgbClr val="220011"/>
        </a:lt2>
        <a:accent1>
          <a:srgbClr val="71AD49"/>
        </a:accent1>
        <a:accent2>
          <a:srgbClr val="15692B"/>
        </a:accent2>
        <a:accent3>
          <a:srgbClr val="EBFFEB"/>
        </a:accent3>
        <a:accent4>
          <a:srgbClr val="17382D"/>
        </a:accent4>
        <a:accent5>
          <a:srgbClr val="BBD3B1"/>
        </a:accent5>
        <a:accent6>
          <a:srgbClr val="125E26"/>
        </a:accent6>
        <a:hlink>
          <a:srgbClr val="7A8E32"/>
        </a:hlink>
        <a:folHlink>
          <a:srgbClr val="DFE34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Capsules</Template>
  <TotalTime>2979</TotalTime>
  <Words>1615</Words>
  <Application>Microsoft Office PowerPoint</Application>
  <PresentationFormat>On-screen Show (4:3)</PresentationFormat>
  <Paragraphs>668</Paragraphs>
  <Slides>21</Slides>
  <Notes>20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Going up the escalator design template</vt:lpstr>
      <vt:lpstr>Slide 1</vt:lpstr>
      <vt:lpstr>Dallas-Ft. Worth Housing Vital Signs (3Q09 – 2Q10)</vt:lpstr>
      <vt:lpstr>Slide 3</vt:lpstr>
      <vt:lpstr>Current DFW Market Conditions</vt:lpstr>
      <vt:lpstr>Slide 5</vt:lpstr>
      <vt:lpstr>  DFW Unemployment Trends</vt:lpstr>
      <vt:lpstr>Slide 7</vt:lpstr>
      <vt:lpstr>Market Outlook</vt:lpstr>
      <vt:lpstr>Denton ISD New Housing Activity</vt:lpstr>
      <vt:lpstr>DFW School Districts by New Home Activity</vt:lpstr>
      <vt:lpstr>Activity by City Sector</vt:lpstr>
      <vt:lpstr>Top Performing Subdivisions</vt:lpstr>
      <vt:lpstr>Price Range Analysis  </vt:lpstr>
      <vt:lpstr>Lot Supply   </vt:lpstr>
      <vt:lpstr>Denton ISD Resale Market  (Single-Family Residential Only)</vt:lpstr>
      <vt:lpstr>New Cross Oaks Elementary</vt:lpstr>
      <vt:lpstr>Glenbrooke Estates</vt:lpstr>
      <vt:lpstr>Paloma Creek South</vt:lpstr>
      <vt:lpstr>Lantana - Bellaire</vt:lpstr>
      <vt:lpstr>Denton ISD – 2Q10 Summary</vt:lpstr>
      <vt:lpstr>Questions</vt:lpstr>
    </vt:vector>
  </TitlesOfParts>
  <Company>RSI-School District Strategies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District Strategies Report</dc:title>
  <dc:creator>Brent Alexander</dc:creator>
  <cp:lastModifiedBy>DentonISD</cp:lastModifiedBy>
  <cp:revision>663</cp:revision>
  <dcterms:created xsi:type="dcterms:W3CDTF">2007-04-11T15:34:06Z</dcterms:created>
  <dcterms:modified xsi:type="dcterms:W3CDTF">2010-08-05T21:24:31Z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-262611454</vt:i4>
  </property>
  <property fmtid="{D5CDD505-2E9C-101B-9397-08002B2CF9AE}" pid="3" name="_NewReviewCycle">
    <vt:lpwstr/>
  </property>
  <property fmtid="{D5CDD505-2E9C-101B-9397-08002B2CF9AE}" pid="4" name="_EmailSubject">
    <vt:lpwstr>growth report</vt:lpwstr>
  </property>
  <property fmtid="{D5CDD505-2E9C-101B-9397-08002B2CF9AE}" pid="5" name="_AuthorEmail">
    <vt:lpwstr>gholloway1@dentonisd.org</vt:lpwstr>
  </property>
  <property fmtid="{D5CDD505-2E9C-101B-9397-08002B2CF9AE}" pid="6" name="_AuthorEmailDisplayName">
    <vt:lpwstr>Holloway, Gene</vt:lpwstr>
  </property>
</Properties>
</file>