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70" r:id="rId4"/>
    <p:sldId id="258" r:id="rId5"/>
    <p:sldId id="271" r:id="rId6"/>
    <p:sldId id="259" r:id="rId7"/>
    <p:sldId id="281" r:id="rId8"/>
    <p:sldId id="272" r:id="rId9"/>
    <p:sldId id="275" r:id="rId10"/>
    <p:sldId id="260" r:id="rId11"/>
    <p:sldId id="273" r:id="rId12"/>
    <p:sldId id="274" r:id="rId13"/>
    <p:sldId id="276" r:id="rId14"/>
    <p:sldId id="261" r:id="rId15"/>
    <p:sldId id="277" r:id="rId16"/>
    <p:sldId id="262" r:id="rId17"/>
    <p:sldId id="278" r:id="rId18"/>
    <p:sldId id="279" r:id="rId19"/>
    <p:sldId id="280" r:id="rId20"/>
    <p:sldId id="282" r:id="rId21"/>
    <p:sldId id="263" r:id="rId22"/>
    <p:sldId id="283" r:id="rId23"/>
    <p:sldId id="264" r:id="rId24"/>
    <p:sldId id="265" r:id="rId25"/>
    <p:sldId id="286" r:id="rId26"/>
    <p:sldId id="284" r:id="rId27"/>
    <p:sldId id="285" r:id="rId28"/>
    <p:sldId id="266" r:id="rId29"/>
    <p:sldId id="288" r:id="rId30"/>
    <p:sldId id="267" r:id="rId31"/>
    <p:sldId id="289" r:id="rId32"/>
    <p:sldId id="268" r:id="rId33"/>
    <p:sldId id="287" r:id="rId34"/>
    <p:sldId id="26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DC0C-7094-4F84-8B4A-670FC52567D7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2C4B4-D422-4798-AA3E-08A26E062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60A9A2-F879-47C2-8DC3-B7C734B8A17F}" type="slidenum">
              <a:rPr lang="en-US"/>
              <a:pPr/>
              <a:t>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9B29D-BCC8-4922-B3A0-C225280AC81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92C3A-8FC8-448C-A2D9-F9FBB1A1AF8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298D85-95F4-409C-B99A-5E8DFDAEB26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AA877-4037-4083-A3B8-FE1FDC04E74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51E05-2C0E-43AD-9538-1DD2EBE55FD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70297-5F4B-4EB6-A977-129F276A6E6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74888-B234-4831-9085-7B10527E1495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4182D-7560-4110-8A66-1EB15E52E9F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D196F-8DD3-4A9F-8A8B-F8AF976C0FA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FDE61-8856-4F0B-B7E9-5AC499CD73C3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89C4BB-86E2-43D9-A712-3A29DAB1C27D}" type="slidenum">
              <a:rPr lang="en-US"/>
              <a:pPr/>
              <a:t>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9E531-0C79-465D-BEFF-0C3F7DE9CBB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8AC8C-1339-4E22-BB69-49D74C1F13E3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81F29-4291-4DDA-A53D-620F07869F9F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E25853-1A32-4E2E-88BB-1B222654A4EB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535B7-B232-45B3-8CEE-D79FE990C77E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5311E7-79F2-4BA0-94B2-488FAEDA7491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5202A-1443-4F76-9031-D55664CF09C9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43F144-1342-4B9B-BFE1-65E370AFFD1B}" type="slidenum">
              <a:rPr lang="en-US"/>
              <a:pPr/>
              <a:t>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2E2B903-0C30-4273-B9F6-897FA2D996E9}" type="slidenum">
              <a:rPr lang="en-US"/>
              <a:pPr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ADC8BC8-E859-4565-8C6F-0EDBD976C6A6}" type="slidenum">
              <a:rPr lang="en-US"/>
              <a:pPr/>
              <a:t>9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A32CC07-3863-4994-ADF8-CBBCD77A848C}" type="slidenum">
              <a:rPr lang="en-US"/>
              <a:pPr/>
              <a:t>11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807E9EC-BEF1-4302-9E27-DF6F9D89D5D2}" type="slidenum">
              <a:rPr lang="en-US"/>
              <a:pPr/>
              <a:t>12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682CA4-6C85-4EB9-9614-5B74E8A9580B}" type="slidenum">
              <a:rPr lang="en-US"/>
              <a:pPr/>
              <a:t>18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4390B5-E1DD-44B6-8CCC-FE8801BE04C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00CCED-0D73-42CB-9487-313FC3C9092C}" type="datetimeFigureOut">
              <a:rPr lang="en-US" smtClean="0"/>
              <a:pPr/>
              <a:t>9/21/2011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335E12-BC53-4F30-8E27-87D000F8C1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.ket.org/latin3/mores/techno/roads/map.ht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Greeks, Persians, </a:t>
            </a:r>
            <a:r>
              <a:rPr lang="en-US" dirty="0" err="1" smtClean="0"/>
              <a:t>Guptas</a:t>
            </a:r>
            <a:r>
              <a:rPr lang="en-US" dirty="0" smtClean="0"/>
              <a:t>, </a:t>
            </a:r>
            <a:r>
              <a:rPr lang="en-US" dirty="0" err="1" smtClean="0"/>
              <a:t>Mauryans</a:t>
            </a:r>
            <a:r>
              <a:rPr lang="en-US" dirty="0" smtClean="0"/>
              <a:t>, The Han, The Qin, Romans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smtClean="0"/>
              <a:t>Classical Civilization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Athens &amp; Sparta = politically dominant poleis</a:t>
            </a:r>
          </a:p>
          <a:p>
            <a:pPr lvl="1"/>
            <a:r>
              <a:rPr lang="en-US" dirty="0" smtClean="0"/>
              <a:t>Sparta: </a:t>
            </a:r>
          </a:p>
          <a:p>
            <a:pPr lvl="2"/>
            <a:r>
              <a:rPr lang="en-US" dirty="0" smtClean="0"/>
              <a:t>professional army, people existed to support Sparta</a:t>
            </a:r>
          </a:p>
          <a:p>
            <a:pPr lvl="2"/>
            <a:r>
              <a:rPr lang="en-US" dirty="0" smtClean="0"/>
              <a:t>Isolated mostly, few political alliances</a:t>
            </a:r>
          </a:p>
          <a:p>
            <a:pPr lvl="2"/>
            <a:r>
              <a:rPr lang="en-US" dirty="0" smtClean="0"/>
              <a:t>Women: raise strong children, voices welcomed in public debate</a:t>
            </a:r>
          </a:p>
          <a:p>
            <a:pPr lvl="1"/>
            <a:r>
              <a:rPr lang="en-US" dirty="0" smtClean="0"/>
              <a:t>Athens: </a:t>
            </a:r>
          </a:p>
          <a:p>
            <a:pPr lvl="2"/>
            <a:r>
              <a:rPr lang="en-US" dirty="0" smtClean="0"/>
              <a:t>4 classes of people, classes 1-3 = participated politically, class 4 = no political participation. Really, only about 15% of people participated.</a:t>
            </a:r>
          </a:p>
          <a:p>
            <a:pPr lvl="3"/>
            <a:r>
              <a:rPr lang="en-US" dirty="0" smtClean="0"/>
              <a:t>Classes separated by amount of wealth/land holdings</a:t>
            </a:r>
          </a:p>
          <a:p>
            <a:pPr lvl="3"/>
            <a:r>
              <a:rPr lang="en-US" dirty="0" smtClean="0"/>
              <a:t>Pericles later will alter system to let lower classes hold office</a:t>
            </a:r>
          </a:p>
          <a:p>
            <a:pPr lvl="2"/>
            <a:r>
              <a:rPr lang="en-US" dirty="0" smtClean="0"/>
              <a:t>Strong navy – secured trade routes, used to hold down </a:t>
            </a:r>
            <a:r>
              <a:rPr lang="en-US" dirty="0" err="1" smtClean="0"/>
              <a:t>Delian</a:t>
            </a:r>
            <a:r>
              <a:rPr lang="en-US" dirty="0" smtClean="0"/>
              <a:t> League members</a:t>
            </a:r>
          </a:p>
          <a:p>
            <a:pPr lvl="2"/>
            <a:r>
              <a:rPr lang="en-US" dirty="0" smtClean="0"/>
              <a:t>Women: produce children, stay at home, no political rights</a:t>
            </a:r>
          </a:p>
          <a:p>
            <a:pPr lvl="2"/>
            <a:r>
              <a:rPr lang="en-US" dirty="0" smtClean="0"/>
              <a:t>Hoplite – Greek </a:t>
            </a:r>
            <a:r>
              <a:rPr lang="en-US" dirty="0" err="1" smtClean="0"/>
              <a:t>footsoldier</a:t>
            </a:r>
            <a:r>
              <a:rPr lang="en-US" dirty="0" smtClean="0"/>
              <a:t>.  Fought in phalanx.</a:t>
            </a:r>
          </a:p>
          <a:p>
            <a:pPr lvl="1"/>
            <a:r>
              <a:rPr lang="en-US" dirty="0" smtClean="0"/>
              <a:t>Persia comes into the picture</a:t>
            </a:r>
          </a:p>
          <a:p>
            <a:pPr lvl="2"/>
            <a:r>
              <a:rPr lang="en-US" dirty="0" smtClean="0"/>
              <a:t>Ionian Greek rebellion @ </a:t>
            </a:r>
            <a:r>
              <a:rPr lang="en-US" dirty="0" err="1" smtClean="0"/>
              <a:t>Mitelene</a:t>
            </a:r>
            <a:r>
              <a:rPr lang="en-US" dirty="0" smtClean="0"/>
              <a:t>. Persia squashes it.</a:t>
            </a:r>
          </a:p>
          <a:p>
            <a:pPr lvl="3"/>
            <a:r>
              <a:rPr lang="en-US" dirty="0" smtClean="0"/>
              <a:t>Athens had supported Ionian Greeks. Persia goes after Athens.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Darius’ Invasion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The battle of </a:t>
            </a:r>
            <a:r>
              <a:rPr lang="en-US" sz="1600" b="1" dirty="0" smtClean="0">
                <a:solidFill>
                  <a:srgbClr val="FF0066"/>
                </a:solidFill>
              </a:rPr>
              <a:t>Marathon</a:t>
            </a:r>
            <a:r>
              <a:rPr lang="en-US" sz="1600" b="1" dirty="0" smtClean="0"/>
              <a:t>, 490 B.C.E.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Greeks led by Spartans and Athens battled Persia to a draw 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Xerxes Invasion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To fight Persians, Athenians build a wall of wood, or a navy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Xerxes seized, burned Athens 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Athenian navy destroys Persian in the battle of Salamis, 480 B.C.E. </a:t>
            </a:r>
          </a:p>
          <a:p>
            <a:pPr lvl="2">
              <a:lnSpc>
                <a:spcPct val="90000"/>
              </a:lnSpc>
            </a:pPr>
            <a:r>
              <a:rPr lang="en-US" sz="1600" b="1" dirty="0" smtClean="0"/>
              <a:t>Persian army retreated back to Anatolia, 479 B.C.E.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00B0F0"/>
                </a:solidFill>
              </a:rPr>
              <a:t>Classical Greece: 480-323 BCE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00722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POLIS OF ATTICA</a:t>
            </a:r>
          </a:p>
        </p:txBody>
      </p:sp>
      <p:pic>
        <p:nvPicPr>
          <p:cNvPr id="14339" name="Picture 5" descr="23"/>
          <p:cNvPicPr>
            <a:picLocks noChangeAspect="1" noChangeArrowheads="1"/>
          </p:cNvPicPr>
          <p:nvPr/>
        </p:nvPicPr>
        <p:blipFill>
          <a:blip r:embed="rId3">
            <a:lum bright="-18000" contrast="24000"/>
          </a:blip>
          <a:srcRect/>
          <a:stretch>
            <a:fillRect/>
          </a:stretch>
        </p:blipFill>
        <p:spPr bwMode="auto">
          <a:xfrm>
            <a:off x="2209800" y="1905000"/>
            <a:ext cx="4876800" cy="4291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235825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B0F0"/>
                </a:solidFill>
              </a:rPr>
              <a:t>LACONIA: SPARTA</a:t>
            </a:r>
          </a:p>
        </p:txBody>
      </p:sp>
      <p:pic>
        <p:nvPicPr>
          <p:cNvPr id="17411" name="Picture 5" descr="laconia"/>
          <p:cNvPicPr>
            <a:picLocks noChangeAspect="1" noChangeArrowheads="1"/>
          </p:cNvPicPr>
          <p:nvPr/>
        </p:nvPicPr>
        <p:blipFill>
          <a:blip r:embed="rId3">
            <a:lum bright="-12000" contrast="12000"/>
          </a:blip>
          <a:srcRect/>
          <a:stretch>
            <a:fillRect/>
          </a:stretch>
        </p:blipFill>
        <p:spPr bwMode="auto">
          <a:xfrm>
            <a:off x="3200400" y="1676400"/>
            <a:ext cx="472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388225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00B0F0"/>
                </a:solidFill>
              </a:rPr>
              <a:t>MAPPING THE PERSIAN WARS</a:t>
            </a:r>
          </a:p>
        </p:txBody>
      </p:sp>
      <p:pic>
        <p:nvPicPr>
          <p:cNvPr id="24579" name="Picture 2" descr="https://clengwell.wikispaces.com/file/view/Map_Persian_War/33724983/Map_Persian_W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1450975"/>
            <a:ext cx="61341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Peloponnesian War (431 ~ 404 BCE): everyone hates Athens.</a:t>
            </a:r>
          </a:p>
          <a:p>
            <a:pPr lvl="1"/>
            <a:r>
              <a:rPr lang="en-US" dirty="0" smtClean="0"/>
              <a:t>Athens = greedy, tyrannical towards </a:t>
            </a:r>
            <a:r>
              <a:rPr lang="en-US" dirty="0" err="1" smtClean="0"/>
              <a:t>Delian</a:t>
            </a:r>
            <a:r>
              <a:rPr lang="en-US" dirty="0" smtClean="0"/>
              <a:t> League.</a:t>
            </a:r>
          </a:p>
          <a:p>
            <a:pPr lvl="2"/>
            <a:r>
              <a:rPr lang="en-US" dirty="0" smtClean="0"/>
              <a:t>Rebuilt by Pericles</a:t>
            </a:r>
          </a:p>
          <a:p>
            <a:pPr lvl="1"/>
            <a:r>
              <a:rPr lang="en-US" dirty="0" smtClean="0"/>
              <a:t>Sparta, </a:t>
            </a:r>
            <a:r>
              <a:rPr lang="en-US" dirty="0" err="1" smtClean="0"/>
              <a:t>Delian</a:t>
            </a:r>
            <a:r>
              <a:rPr lang="en-US" dirty="0" smtClean="0"/>
              <a:t> League, money from Persia go to war w/Athens.</a:t>
            </a:r>
          </a:p>
          <a:p>
            <a:pPr lvl="1"/>
            <a:r>
              <a:rPr lang="en-US" dirty="0" smtClean="0"/>
              <a:t>Fighting rampant, even goes as far west as Sicily.</a:t>
            </a:r>
          </a:p>
          <a:p>
            <a:pPr lvl="1"/>
            <a:r>
              <a:rPr lang="en-US" dirty="0" smtClean="0"/>
              <a:t>Sparta wins, even w/lesser navy than Athens.</a:t>
            </a:r>
          </a:p>
          <a:p>
            <a:pPr lvl="2"/>
            <a:r>
              <a:rPr lang="en-US" dirty="0" smtClean="0"/>
              <a:t>Plague in Athens helped, too.</a:t>
            </a:r>
          </a:p>
          <a:p>
            <a:r>
              <a:rPr lang="en-US" dirty="0" smtClean="0"/>
              <a:t>Spartan rule was no better than Athenian rule.</a:t>
            </a:r>
          </a:p>
          <a:p>
            <a:pPr lvl="1"/>
            <a:r>
              <a:rPr lang="en-US" dirty="0" smtClean="0"/>
              <a:t>Political unrest in Greece continued.</a:t>
            </a:r>
          </a:p>
          <a:p>
            <a:pPr lvl="1"/>
            <a:r>
              <a:rPr lang="en-US" dirty="0" smtClean="0"/>
              <a:t>Spartan hegemony soon replaced by Theban hegemony.</a:t>
            </a:r>
          </a:p>
          <a:p>
            <a:r>
              <a:rPr lang="en-US" dirty="0" smtClean="0"/>
              <a:t>Meanwhile, in Macedonia…</a:t>
            </a:r>
          </a:p>
          <a:p>
            <a:pPr lvl="1"/>
            <a:r>
              <a:rPr lang="en-US" dirty="0" smtClean="0"/>
              <a:t>King Philip II (359-336 BCE) – great military leader/strategist</a:t>
            </a:r>
          </a:p>
          <a:p>
            <a:pPr lvl="2"/>
            <a:r>
              <a:rPr lang="en-US" dirty="0" smtClean="0"/>
              <a:t>Father of Alexander the Great</a:t>
            </a:r>
          </a:p>
          <a:p>
            <a:pPr lvl="2"/>
            <a:r>
              <a:rPr lang="en-US" dirty="0" smtClean="0"/>
              <a:t>Longer spears, cavalry, catapults</a:t>
            </a:r>
          </a:p>
          <a:p>
            <a:pPr lvl="2"/>
            <a:r>
              <a:rPr lang="en-US" dirty="0" smtClean="0"/>
              <a:t>Defeats southern Greece, tries to launch attack vs. Persia</a:t>
            </a:r>
          </a:p>
          <a:p>
            <a:pPr lvl="2"/>
            <a:r>
              <a:rPr lang="en-US" dirty="0" smtClean="0"/>
              <a:t>However, is assassinated before he can see it through.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smtClean="0">
                <a:solidFill>
                  <a:srgbClr val="00B0F0"/>
                </a:solidFill>
              </a:rPr>
              <a:t>Classical Greece (cont.)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88225" cy="762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00B0F0"/>
                </a:solidFill>
              </a:rPr>
              <a:t>THE PELOPONNESIAN WAR</a:t>
            </a:r>
          </a:p>
        </p:txBody>
      </p:sp>
      <p:pic>
        <p:nvPicPr>
          <p:cNvPr id="26627" name="Picture 2" descr="http://home.comcast.net/~DiazStudents/GreecePeloponnesianW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14450"/>
            <a:ext cx="69342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Alexander the Great (356-323 BCE)</a:t>
            </a:r>
          </a:p>
          <a:p>
            <a:pPr lvl="1"/>
            <a:r>
              <a:rPr lang="en-US" dirty="0" smtClean="0"/>
              <a:t>Avenges Persian attacks on Greece, conquers the known world.</a:t>
            </a:r>
          </a:p>
          <a:p>
            <a:pPr lvl="1"/>
            <a:r>
              <a:rPr lang="en-US" dirty="0" smtClean="0"/>
              <a:t>Conquered an empire that expanded from Greece, to Egypt, the Levant, Anatolia, Mesopotamia, Persia, and even into India.</a:t>
            </a:r>
          </a:p>
          <a:p>
            <a:pPr lvl="2"/>
            <a:r>
              <a:rPr lang="en-US" dirty="0" smtClean="0"/>
              <a:t>How do you manage a beast this big?</a:t>
            </a:r>
          </a:p>
          <a:p>
            <a:pPr lvl="3"/>
            <a:r>
              <a:rPr lang="en-US" dirty="0" smtClean="0"/>
              <a:t>Put loyal Greek officials in charge of conquered poleis.</a:t>
            </a:r>
          </a:p>
          <a:p>
            <a:pPr lvl="4"/>
            <a:r>
              <a:rPr lang="en-US" dirty="0" smtClean="0"/>
              <a:t>Later, this changed to Persian officials, much resented by Greek soldiers.</a:t>
            </a:r>
          </a:p>
          <a:p>
            <a:pPr lvl="1"/>
            <a:r>
              <a:rPr lang="en-US" dirty="0" smtClean="0"/>
              <a:t>Saw himself as the rightful heir to the Persian throne</a:t>
            </a:r>
          </a:p>
          <a:p>
            <a:pPr lvl="2"/>
            <a:r>
              <a:rPr lang="en-US" dirty="0" smtClean="0"/>
              <a:t>Began dressing in Persian clothing, adhering to Persian culture</a:t>
            </a:r>
          </a:p>
          <a:p>
            <a:pPr lvl="3"/>
            <a:r>
              <a:rPr lang="en-US" dirty="0" smtClean="0"/>
              <a:t>Again, this is VERY unpopular with his Greek friends and fellow soldiers</a:t>
            </a:r>
          </a:p>
          <a:p>
            <a:pPr lvl="1"/>
            <a:r>
              <a:rPr lang="en-US" dirty="0" smtClean="0"/>
              <a:t>Dies at the age of 32.</a:t>
            </a:r>
          </a:p>
          <a:p>
            <a:pPr lvl="1"/>
            <a:r>
              <a:rPr lang="en-US" dirty="0" smtClean="0"/>
              <a:t>Other than the military conquests, why is he important?</a:t>
            </a:r>
          </a:p>
          <a:p>
            <a:pPr lvl="2"/>
            <a:r>
              <a:rPr lang="en-US" dirty="0" smtClean="0"/>
              <a:t>Later kings, Caesars will develop an “Alexander complex”</a:t>
            </a:r>
          </a:p>
          <a:p>
            <a:pPr lvl="3"/>
            <a:r>
              <a:rPr lang="en-US" dirty="0" smtClean="0"/>
              <a:t>Julius Caesar is known to have cried on his 32</a:t>
            </a:r>
            <a:r>
              <a:rPr lang="en-US" baseline="30000" dirty="0" smtClean="0"/>
              <a:t>nd</a:t>
            </a:r>
            <a:r>
              <a:rPr lang="en-US" dirty="0" smtClean="0"/>
              <a:t> birthday because his achievements were nothing like Alexander’s.</a:t>
            </a:r>
          </a:p>
          <a:p>
            <a:pPr lvl="1"/>
            <a:r>
              <a:rPr lang="en-US" dirty="0" smtClean="0"/>
              <a:t>Tomb/body of Alexander – relic site long ago, unknown whereabouts now.</a:t>
            </a:r>
          </a:p>
          <a:p>
            <a:pPr lvl="1"/>
            <a:r>
              <a:rPr lang="en-US" dirty="0" smtClean="0"/>
              <a:t>Greek Hellenistic age ends after Rome finally subjugates Greece.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r>
              <a:rPr smtClean="0">
                <a:solidFill>
                  <a:srgbClr val="00B0F0"/>
                </a:solidFill>
              </a:rPr>
              <a:t>Hellenistic Greece: 323-30 BCE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81600"/>
            <a:ext cx="563562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ALEXANDER’S EMPIRE</a:t>
            </a:r>
          </a:p>
        </p:txBody>
      </p:sp>
      <p:pic>
        <p:nvPicPr>
          <p:cNvPr id="28675" name="Picture 5" descr="alexand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762000"/>
            <a:ext cx="69437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http://fjordlord.files.wordpress.com/2010/01/alexander_the_great_biograph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5638" y="4495800"/>
            <a:ext cx="12954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31202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HELLENISTIC WORLD</a:t>
            </a:r>
          </a:p>
        </p:txBody>
      </p:sp>
      <p:pic>
        <p:nvPicPr>
          <p:cNvPr id="30723" name="Picture 5" descr="KISH_03_69"/>
          <p:cNvPicPr>
            <a:picLocks noChangeAspect="1" noChangeArrowheads="1"/>
          </p:cNvPicPr>
          <p:nvPr/>
        </p:nvPicPr>
        <p:blipFill>
          <a:blip r:embed="rId3"/>
          <a:srcRect b="10684"/>
          <a:stretch>
            <a:fillRect/>
          </a:stretch>
        </p:blipFill>
        <p:spPr bwMode="auto">
          <a:xfrm>
            <a:off x="914400" y="1600200"/>
            <a:ext cx="73152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800600" y="762000"/>
            <a:ext cx="3425825" cy="914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00B0F0"/>
                </a:solidFill>
              </a:rPr>
              <a:t>TEMPLES AND THEATRES</a:t>
            </a:r>
          </a:p>
        </p:txBody>
      </p:sp>
      <p:pic>
        <p:nvPicPr>
          <p:cNvPr id="35843" name="Picture 11" descr="http://go2.wordpress.com/?id=725X1342&amp;site=twinningblog.wordpress.com&amp;url=http%3A%2F%2Ftwinningblog.files.wordpress.com%2F2008%2F03%2Ft-greco.jpg&amp;sref=http%3A%2F%2Ftwinningblog.wordpress.com%2F2008%2F03%2F13%2Fgreek-and-romans-theatres-exercise-vi%2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844675"/>
            <a:ext cx="37338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http://www.sculpturetecture.com/uploads/1/7/2/5/1725536/greek.temple.studyshe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81400"/>
            <a:ext cx="45640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http://www.nysid.net/entranceexhibition/script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460008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8000 BCE – 600 BCE = ANCIENT</a:t>
            </a:r>
          </a:p>
          <a:p>
            <a:r>
              <a:rPr lang="en-US" b="1" i="1" u="sng" spc="600" dirty="0" smtClean="0"/>
              <a:t>600 BCE – 600 CE = CLASSICAL</a:t>
            </a:r>
            <a:endParaRPr lang="en-US" b="1" i="1" u="sng" spc="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Classical Periodization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00"/>
                </a:solidFill>
              </a:rPr>
              <a:t>THE PERSIAN EMPIRE</a:t>
            </a:r>
          </a:p>
        </p:txBody>
      </p:sp>
      <p:pic>
        <p:nvPicPr>
          <p:cNvPr id="8195" name="Picture 2" descr="http://edsitement.neh.gov/lesson_images/EvalGraphics/PersianEmpir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From modern Iran, largest empire to this date in history</a:t>
            </a:r>
          </a:p>
          <a:p>
            <a:r>
              <a:rPr lang="en-US" dirty="0" smtClean="0"/>
              <a:t>Took over Neo-Assyrian empire</a:t>
            </a:r>
          </a:p>
          <a:p>
            <a:pPr lvl="1"/>
            <a:r>
              <a:rPr lang="en-US" dirty="0" smtClean="0"/>
              <a:t>Medes: Persians who challenged Neo-Assyrian rule</a:t>
            </a:r>
          </a:p>
          <a:p>
            <a:r>
              <a:rPr lang="en-US" dirty="0" smtClean="0"/>
              <a:t>Empire: Greece to India, as far north as Caucasus </a:t>
            </a:r>
            <a:r>
              <a:rPr lang="en-US" dirty="0" err="1" smtClean="0"/>
              <a:t>Mntns</a:t>
            </a:r>
            <a:r>
              <a:rPr lang="en-US" dirty="0" smtClean="0"/>
              <a:t>, as far south as North Africa</a:t>
            </a:r>
          </a:p>
          <a:p>
            <a:pPr lvl="1"/>
            <a:r>
              <a:rPr lang="en-US" dirty="0" smtClean="0"/>
              <a:t>Cyrus I: Founder – conquers Anatolia/Babylonia.</a:t>
            </a:r>
          </a:p>
          <a:p>
            <a:pPr lvl="2"/>
            <a:r>
              <a:rPr lang="en-US" dirty="0" smtClean="0"/>
              <a:t>Lets Jews in OT go home. (end of Babylonian Captivity)</a:t>
            </a:r>
          </a:p>
          <a:p>
            <a:pPr lvl="1"/>
            <a:r>
              <a:rPr lang="en-US" dirty="0" smtClean="0"/>
              <a:t>Darius I: Organizer &amp; Lawgiver Divides empire into 23 satrapies (satrap = governor related to royal family)</a:t>
            </a:r>
          </a:p>
          <a:p>
            <a:pPr lvl="2"/>
            <a:r>
              <a:rPr lang="en-US" dirty="0" smtClean="0"/>
              <a:t> satrap: collect taxes, oversee territory, lots of autonomy further from the capital</a:t>
            </a:r>
          </a:p>
          <a:p>
            <a:pPr lvl="2"/>
            <a:r>
              <a:rPr lang="en-US" dirty="0" smtClean="0"/>
              <a:t>Conquered Indus</a:t>
            </a:r>
          </a:p>
          <a:p>
            <a:pPr lvl="2"/>
            <a:r>
              <a:rPr lang="en-US" dirty="0" smtClean="0"/>
              <a:t>Decentralized system. Conquered lived according to own traditions.</a:t>
            </a:r>
          </a:p>
          <a:p>
            <a:pPr lvl="2"/>
            <a:r>
              <a:rPr lang="en-US" dirty="0" smtClean="0"/>
              <a:t>Est. new capital @ Persepolis</a:t>
            </a:r>
          </a:p>
          <a:p>
            <a:pPr lvl="2"/>
            <a:r>
              <a:rPr lang="en-US" dirty="0" smtClean="0"/>
              <a:t>Zoroastrianism – Heaven/Hell, 1 supreme god, reward/punishment, “messiah.”  Monotheistic polytheism – </a:t>
            </a:r>
            <a:r>
              <a:rPr lang="en-US" dirty="0" err="1" smtClean="0"/>
              <a:t>Ahura</a:t>
            </a:r>
            <a:r>
              <a:rPr lang="en-US" dirty="0" smtClean="0"/>
              <a:t> Mazda – supreme deity, over lesser deities.</a:t>
            </a:r>
          </a:p>
          <a:p>
            <a:pPr lvl="2"/>
            <a:r>
              <a:rPr lang="en-US" dirty="0" smtClean="0"/>
              <a:t>Standardized coins, big empire, roads, stability brought forth good trade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FFFF00"/>
                </a:solidFill>
              </a:rPr>
              <a:t>Persian Empire: 550-330 BCE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5" descr="http://cache.eb.com/eb/image?id=13603&amp;rendTypeId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25" y="0"/>
            <a:ext cx="2746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163"/>
            <a:ext cx="4724400" cy="8080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00"/>
                </a:solidFill>
              </a:rPr>
              <a:t>PERSEPOLIS</a:t>
            </a:r>
          </a:p>
        </p:txBody>
      </p:sp>
      <p:pic>
        <p:nvPicPr>
          <p:cNvPr id="9219" name="Picture 2" descr="http://www.cais-soas.com/CAIS/Images2/Achaemenid/Persepolis/Persepolis_Recon_Draw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6096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ttp://www.iranchamber.com/history/persepolis/images/persepolis_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81000"/>
            <a:ext cx="32766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http://upload.wikimedia.org/wikipedia/commons/thumb/4/43/Colonne_persepolis_muze_iran_bastan_teheran.jpg/306px-Colonne_persepolis_muze_iran_bastan_teher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276600"/>
            <a:ext cx="177165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Pre-classical India</a:t>
            </a:r>
          </a:p>
          <a:p>
            <a:pPr lvl="1"/>
            <a:r>
              <a:rPr lang="en-US" dirty="0" smtClean="0"/>
              <a:t>Indus-&gt;Aryans, or </a:t>
            </a:r>
            <a:r>
              <a:rPr lang="en-US" dirty="0" err="1" smtClean="0"/>
              <a:t>Harappan</a:t>
            </a:r>
            <a:r>
              <a:rPr lang="en-US" dirty="0" smtClean="0"/>
              <a:t> Age-&gt; Vedic Age</a:t>
            </a:r>
          </a:p>
          <a:p>
            <a:pPr lvl="1"/>
            <a:r>
              <a:rPr lang="en-US" dirty="0" smtClean="0"/>
              <a:t>Varna: 4 social classes (castes)</a:t>
            </a:r>
          </a:p>
          <a:p>
            <a:pPr lvl="2"/>
            <a:r>
              <a:rPr lang="en-US" dirty="0" smtClean="0"/>
              <a:t>Priests/scholars (Brahmin), warriors/</a:t>
            </a:r>
            <a:r>
              <a:rPr lang="en-US" dirty="0" err="1" smtClean="0"/>
              <a:t>govt</a:t>
            </a:r>
            <a:r>
              <a:rPr lang="en-US" dirty="0" smtClean="0"/>
              <a:t> officials (</a:t>
            </a:r>
            <a:r>
              <a:rPr lang="en-US" dirty="0" err="1" smtClean="0"/>
              <a:t>Kshatriya</a:t>
            </a:r>
            <a:r>
              <a:rPr lang="en-US" dirty="0" smtClean="0"/>
              <a:t>), merchants/artisans (</a:t>
            </a:r>
            <a:r>
              <a:rPr lang="en-US" dirty="0" err="1" smtClean="0"/>
              <a:t>Vaishya</a:t>
            </a:r>
            <a:r>
              <a:rPr lang="en-US" dirty="0" smtClean="0"/>
              <a:t>), peasants/workers (</a:t>
            </a:r>
            <a:r>
              <a:rPr lang="en-US" dirty="0" err="1" smtClean="0"/>
              <a:t>Shudra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class: untouchables, given demeaning jobs</a:t>
            </a:r>
          </a:p>
          <a:p>
            <a:pPr lvl="1"/>
            <a:r>
              <a:rPr lang="en-US" dirty="0" smtClean="0"/>
              <a:t>Rigid social hierarchy threatened by 8</a:t>
            </a:r>
            <a:r>
              <a:rPr lang="en-US" baseline="30000" dirty="0" smtClean="0"/>
              <a:t>th</a:t>
            </a:r>
            <a:r>
              <a:rPr lang="en-US" dirty="0" smtClean="0"/>
              <a:t> Cent BCE</a:t>
            </a:r>
          </a:p>
          <a:p>
            <a:pPr lvl="2"/>
            <a:r>
              <a:rPr lang="en-US" dirty="0" smtClean="0"/>
              <a:t>Brahmins – most powerful class</a:t>
            </a:r>
          </a:p>
          <a:p>
            <a:pPr lvl="2"/>
            <a:r>
              <a:rPr lang="en-US" dirty="0" smtClean="0"/>
              <a:t>Jainism – nonviolence, self0denial, value of all living things</a:t>
            </a:r>
          </a:p>
          <a:p>
            <a:pPr lvl="2"/>
            <a:r>
              <a:rPr lang="en-US" dirty="0" smtClean="0"/>
              <a:t>Buddhism – Siddhartha (</a:t>
            </a:r>
            <a:r>
              <a:rPr lang="en-US" dirty="0" err="1" smtClean="0"/>
              <a:t>Kshatriya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Four noble truths: life is suffering, suffering comes from desire, suffering will end if desire ends, way to end desire is the Eightfold path.</a:t>
            </a:r>
          </a:p>
          <a:p>
            <a:pPr lvl="3"/>
            <a:r>
              <a:rPr lang="en-US" dirty="0" smtClean="0"/>
              <a:t>Reach nirvana at the end cycle of reincarnation</a:t>
            </a:r>
          </a:p>
          <a:p>
            <a:pPr lvl="3"/>
            <a:r>
              <a:rPr lang="en-US" dirty="0" smtClean="0"/>
              <a:t>Will spread to much of India, Asia after 483 BCE</a:t>
            </a:r>
          </a:p>
          <a:p>
            <a:pPr lvl="4"/>
            <a:r>
              <a:rPr lang="en-US" dirty="0" err="1" smtClean="0"/>
              <a:t>Mahayanas</a:t>
            </a:r>
            <a:r>
              <a:rPr lang="en-US" dirty="0" smtClean="0"/>
              <a:t> – worshipped Buddha as a god &amp; bodhisattvas (enlightened men and women who gave up nirvana to help lead others). Central/Western Asia.</a:t>
            </a:r>
          </a:p>
          <a:p>
            <a:pPr lvl="4"/>
            <a:r>
              <a:rPr lang="en-US" dirty="0" smtClean="0"/>
              <a:t>Theravadas – no Buddha images, no worship of Buddha. Basics. SE Asia.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7030A0"/>
                </a:solidFill>
              </a:rPr>
              <a:t>Classical India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0"/>
            <a:ext cx="25146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Buddhism’s popularity forces Vedic religion to evolve to Hinduism</a:t>
            </a:r>
          </a:p>
          <a:p>
            <a:pPr lvl="1"/>
            <a:r>
              <a:rPr lang="en-US" dirty="0" smtClean="0"/>
              <a:t>Brahmins – still powerful, but gave people more personal connection to gods.</a:t>
            </a:r>
          </a:p>
          <a:p>
            <a:pPr lvl="1"/>
            <a:r>
              <a:rPr lang="en-US" dirty="0" smtClean="0"/>
              <a:t>Hinduism borrowed much from Buddhism, even drove it from its land of origin.</a:t>
            </a:r>
          </a:p>
          <a:p>
            <a:r>
              <a:rPr lang="en-US" dirty="0" smtClean="0"/>
              <a:t>Outside pre-</a:t>
            </a:r>
            <a:r>
              <a:rPr lang="en-US" dirty="0" err="1" smtClean="0"/>
              <a:t>Mauryan</a:t>
            </a:r>
            <a:r>
              <a:rPr lang="en-US" dirty="0" smtClean="0"/>
              <a:t> intrusions: Persians – 520 BCE(Indus satrapy), Alexander – 327 BCE (left local rulers to their own)</a:t>
            </a:r>
          </a:p>
          <a:p>
            <a:r>
              <a:rPr lang="en-US" dirty="0" smtClean="0"/>
              <a:t>Political unification – tough in India</a:t>
            </a:r>
          </a:p>
          <a:p>
            <a:pPr lvl="1"/>
            <a:r>
              <a:rPr lang="en-US" dirty="0" smtClean="0"/>
              <a:t>Geography, rigid social hierarchy, diverse languages, customs, varied economies, castes</a:t>
            </a:r>
          </a:p>
          <a:p>
            <a:r>
              <a:rPr lang="en-US" dirty="0" smtClean="0"/>
              <a:t>324-184 BCE – </a:t>
            </a:r>
            <a:r>
              <a:rPr lang="en-US" dirty="0" err="1" smtClean="0"/>
              <a:t>Mauryan</a:t>
            </a:r>
            <a:r>
              <a:rPr lang="en-US" dirty="0" smtClean="0"/>
              <a:t> Empire – all of India except southern tip</a:t>
            </a:r>
          </a:p>
          <a:p>
            <a:pPr lvl="1"/>
            <a:r>
              <a:rPr lang="en-US" dirty="0" smtClean="0"/>
              <a:t>Founded by Chandragupta </a:t>
            </a:r>
            <a:r>
              <a:rPr lang="en-US" dirty="0" err="1" smtClean="0"/>
              <a:t>Maurya</a:t>
            </a:r>
            <a:r>
              <a:rPr lang="en-US" dirty="0" smtClean="0"/>
              <a:t> – </a:t>
            </a:r>
            <a:r>
              <a:rPr lang="en-US" dirty="0" err="1" smtClean="0"/>
              <a:t>Arthrashastra</a:t>
            </a:r>
            <a:r>
              <a:rPr lang="en-US" dirty="0" smtClean="0"/>
              <a:t> (political handbook)</a:t>
            </a:r>
          </a:p>
          <a:p>
            <a:pPr lvl="1"/>
            <a:r>
              <a:rPr lang="en-US" dirty="0" smtClean="0"/>
              <a:t>Coinage, </a:t>
            </a:r>
            <a:r>
              <a:rPr lang="en-US" dirty="0" err="1" smtClean="0"/>
              <a:t>govt</a:t>
            </a:r>
            <a:r>
              <a:rPr lang="en-US" dirty="0" smtClean="0"/>
              <a:t> controlled mines, large army, ¼ of  </a:t>
            </a:r>
            <a:r>
              <a:rPr lang="en-US" dirty="0" err="1" smtClean="0"/>
              <a:t>peasantcrops</a:t>
            </a:r>
            <a:r>
              <a:rPr lang="en-US" dirty="0" smtClean="0"/>
              <a:t> paid to king</a:t>
            </a:r>
          </a:p>
          <a:p>
            <a:pPr lvl="1"/>
            <a:r>
              <a:rPr lang="en-US" dirty="0" smtClean="0"/>
              <a:t>Spoils system – gave positions to allies/relatives</a:t>
            </a:r>
          </a:p>
          <a:p>
            <a:pPr lvl="1"/>
            <a:r>
              <a:rPr lang="en-US" dirty="0" err="1" smtClean="0"/>
              <a:t>Ashoka</a:t>
            </a:r>
            <a:r>
              <a:rPr lang="en-US" dirty="0" smtClean="0"/>
              <a:t> – most famous </a:t>
            </a:r>
            <a:r>
              <a:rPr lang="en-US" dirty="0" err="1" smtClean="0"/>
              <a:t>Mauryan</a:t>
            </a:r>
            <a:r>
              <a:rPr lang="en-US" dirty="0" smtClean="0"/>
              <a:t>. Est. new capital at </a:t>
            </a:r>
            <a:r>
              <a:rPr lang="en-US" dirty="0" err="1" smtClean="0"/>
              <a:t>Pataliputra</a:t>
            </a:r>
            <a:endParaRPr lang="en-US" dirty="0" smtClean="0"/>
          </a:p>
          <a:p>
            <a:pPr lvl="2"/>
            <a:r>
              <a:rPr lang="en-US" dirty="0" smtClean="0"/>
              <a:t>Brutal in warfare, extends </a:t>
            </a:r>
            <a:r>
              <a:rPr lang="en-US" dirty="0" err="1" smtClean="0"/>
              <a:t>Mauryan</a:t>
            </a:r>
            <a:r>
              <a:rPr lang="en-US" dirty="0" smtClean="0"/>
              <a:t> empire to its height</a:t>
            </a:r>
          </a:p>
          <a:p>
            <a:pPr lvl="2"/>
            <a:r>
              <a:rPr lang="en-US" dirty="0" smtClean="0"/>
              <a:t>Reflects on brutality, gives it up for nonviolence &amp; tolerance of Buddhism</a:t>
            </a:r>
          </a:p>
          <a:p>
            <a:pPr lvl="3"/>
            <a:r>
              <a:rPr lang="en-US" dirty="0" smtClean="0"/>
              <a:t>Moral codes inscribed on pillars throughout empire</a:t>
            </a:r>
          </a:p>
          <a:p>
            <a:pPr lvl="3"/>
            <a:r>
              <a:rPr lang="en-US" dirty="0" smtClean="0"/>
              <a:t>Roads/maritime trade routes made India a hub for trade from SE/Central Asia/China w/Mediterranean, Middle East, even the Philippines</a:t>
            </a:r>
          </a:p>
          <a:p>
            <a:pPr lvl="1"/>
            <a:r>
              <a:rPr lang="en-US" dirty="0" smtClean="0"/>
              <a:t>Collapsed due to outside invaders, high cost of empire/maintaining borders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rgbClr val="7030A0"/>
                </a:solidFill>
              </a:rPr>
              <a:t>Classical India (cont.)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http://upload.wikimedia.org/wikipedia/commons/0/05/PrinceSiddhart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09600"/>
            <a:ext cx="2286000" cy="554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library.thinkquest.org/05aug/00157/images/budendlesskno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8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http://www.57tibet.com/tibettravel/Upload/newsimg/20063291143374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09800"/>
            <a:ext cx="1981200" cy="203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www.religionfacts.com/buddhism/images/symbols/dharmachakra-2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44196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www.livius.org/a/1/iran/ashoka_capit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762000"/>
            <a:ext cx="3352800" cy="513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2819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7030A0"/>
                </a:solidFill>
              </a:rPr>
              <a:t>SPREAD OF BUDDHISM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8195" name="Picture 2" descr="http://www.eso-garden.com/images/uploads_bilder/encyclopedia_of_buddhism_2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3429000" y="228600"/>
            <a:ext cx="5429250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historywiz.com/images/religion/buddhismspread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00500"/>
            <a:ext cx="36322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smtClean="0">
                <a:solidFill>
                  <a:srgbClr val="7030A0"/>
                </a:solidFill>
              </a:rPr>
              <a:t>    Mauryan                        Guptan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5" descr="http://www.wwnorton.com/college/history/ralph/ralimage/map5as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396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www.worldcoincatalog.com/AC/C3/India/GuptaEmpire/IndiaGuptaEmp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06680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Gupta Empire (320-550 CE) – Golden Age of Hinduism</a:t>
            </a:r>
          </a:p>
          <a:p>
            <a:pPr lvl="1"/>
            <a:r>
              <a:rPr lang="en-US" dirty="0" smtClean="0"/>
              <a:t>Leaders controlled agriculture/mining like </a:t>
            </a:r>
            <a:r>
              <a:rPr lang="en-US" dirty="0" err="1" smtClean="0"/>
              <a:t>Mauryans</a:t>
            </a:r>
            <a:endParaRPr lang="en-US" dirty="0" smtClean="0"/>
          </a:p>
          <a:p>
            <a:pPr lvl="1"/>
            <a:r>
              <a:rPr lang="en-US" dirty="0" smtClean="0"/>
              <a:t>Subjects donated labor for big projects</a:t>
            </a:r>
          </a:p>
          <a:p>
            <a:pPr lvl="1"/>
            <a:r>
              <a:rPr lang="en-US" dirty="0" smtClean="0"/>
              <a:t>Trade/industry brought wealth to </a:t>
            </a:r>
            <a:r>
              <a:rPr lang="en-US" dirty="0" err="1" smtClean="0"/>
              <a:t>shudras</a:t>
            </a:r>
            <a:r>
              <a:rPr lang="en-US" dirty="0" smtClean="0"/>
              <a:t>/</a:t>
            </a:r>
            <a:r>
              <a:rPr lang="en-US" dirty="0" err="1" smtClean="0"/>
              <a:t>vaishyas</a:t>
            </a:r>
            <a:endParaRPr lang="en-US" dirty="0" smtClean="0"/>
          </a:p>
          <a:p>
            <a:pPr lvl="1"/>
            <a:r>
              <a:rPr lang="en-US" dirty="0" smtClean="0"/>
              <a:t>More decentralized than </a:t>
            </a:r>
            <a:r>
              <a:rPr lang="en-US" dirty="0" err="1" smtClean="0"/>
              <a:t>Mauryans</a:t>
            </a:r>
            <a:endParaRPr lang="en-US" dirty="0" smtClean="0"/>
          </a:p>
          <a:p>
            <a:pPr lvl="2"/>
            <a:r>
              <a:rPr lang="en-US" dirty="0" smtClean="0"/>
              <a:t>Local leaders were autonomous</a:t>
            </a:r>
          </a:p>
          <a:p>
            <a:pPr lvl="3"/>
            <a:r>
              <a:rPr lang="en-US" dirty="0" smtClean="0"/>
              <a:t>But, could keep some profits from trade</a:t>
            </a:r>
          </a:p>
          <a:p>
            <a:pPr lvl="4"/>
            <a:r>
              <a:rPr lang="en-US" dirty="0" smtClean="0"/>
              <a:t>Gave them incentive to stay loyal to </a:t>
            </a:r>
            <a:r>
              <a:rPr lang="en-US" dirty="0" err="1" smtClean="0"/>
              <a:t>Guptas</a:t>
            </a:r>
            <a:endParaRPr lang="en-US" dirty="0" smtClean="0"/>
          </a:p>
          <a:p>
            <a:pPr lvl="2"/>
            <a:r>
              <a:rPr lang="en-US" dirty="0" smtClean="0"/>
              <a:t>Big army helped keep order, but wasn’t enough</a:t>
            </a:r>
          </a:p>
          <a:p>
            <a:pPr lvl="1"/>
            <a:r>
              <a:rPr lang="en-US" dirty="0" smtClean="0"/>
              <a:t>Invented concept of ‘0’ (zero). AKA the concept of “David Jensen”</a:t>
            </a:r>
          </a:p>
          <a:p>
            <a:pPr lvl="1"/>
            <a:r>
              <a:rPr lang="en-US" dirty="0" smtClean="0"/>
              <a:t>Invented “Arabic” numerals</a:t>
            </a:r>
          </a:p>
          <a:p>
            <a:pPr lvl="1"/>
            <a:r>
              <a:rPr lang="en-US" dirty="0" smtClean="0"/>
              <a:t>Collapsed after Huns attacked in 550 CE. Result: fragmentation</a:t>
            </a:r>
          </a:p>
          <a:p>
            <a:r>
              <a:rPr lang="en-US" dirty="0" smtClean="0"/>
              <a:t>Women in Classical India: role changed w/economic changes</a:t>
            </a:r>
          </a:p>
          <a:p>
            <a:pPr lvl="1"/>
            <a:r>
              <a:rPr lang="en-US" dirty="0" smtClean="0"/>
              <a:t>Increased trade-&gt;urban middle class-&gt;value on property-&gt; women couldn’t own property</a:t>
            </a:r>
          </a:p>
          <a:p>
            <a:pPr lvl="1"/>
            <a:r>
              <a:rPr lang="en-US" dirty="0" smtClean="0"/>
              <a:t>Expected, like under Confucianism, to obey male family members</a:t>
            </a:r>
          </a:p>
          <a:p>
            <a:pPr lvl="1"/>
            <a:r>
              <a:rPr lang="en-US" dirty="0" smtClean="0"/>
              <a:t>Sati –throwing one’s self on your husband’s funeral pyre</a:t>
            </a:r>
          </a:p>
          <a:p>
            <a:pPr lvl="1"/>
            <a:r>
              <a:rPr lang="en-US" dirty="0" smtClean="0"/>
              <a:t>Buddhism/Jainism – gave women a little more freedom than Hinduism</a:t>
            </a:r>
          </a:p>
          <a:p>
            <a:pPr lvl="1"/>
            <a:r>
              <a:rPr lang="en-US" dirty="0" smtClean="0"/>
              <a:t>Upper class women could be educated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762000"/>
          </a:xfrm>
        </p:spPr>
        <p:txBody>
          <a:bodyPr/>
          <a:lstStyle/>
          <a:p>
            <a:r>
              <a:rPr smtClean="0">
                <a:solidFill>
                  <a:srgbClr val="7030A0"/>
                </a:solidFill>
              </a:rPr>
              <a:t>Classical India (cont.)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7" descr="http://www.indianetzone.com/7/images/Gupta-King3_3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217386"/>
            <a:ext cx="1752600" cy="177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5" descr="http://www.chinaknowledge.org/History/Zhou/Maps/map-ch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7986"/>
          <a:stretch>
            <a:fillRect/>
          </a:stretch>
        </p:blipFill>
        <p:spPr bwMode="auto">
          <a:xfrm>
            <a:off x="4343400" y="3179210"/>
            <a:ext cx="4800600" cy="367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312025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3600" b="1" dirty="0" smtClean="0">
                <a:solidFill>
                  <a:srgbClr val="00B0F0"/>
                </a:solidFill>
              </a:rPr>
              <a:t>PHYSICAL MAP OF AREA</a:t>
            </a:r>
          </a:p>
        </p:txBody>
      </p:sp>
      <p:pic>
        <p:nvPicPr>
          <p:cNvPr id="5123" name="Picture 8" descr="Greece_rel96.jpg (253806 bytes)"/>
          <p:cNvPicPr>
            <a:picLocks noChangeAspect="1" noChangeArrowheads="1"/>
          </p:cNvPicPr>
          <p:nvPr/>
        </p:nvPicPr>
        <p:blipFill>
          <a:blip r:embed="rId3"/>
          <a:srcRect r="1137" b="813"/>
          <a:stretch>
            <a:fillRect/>
          </a:stretch>
        </p:blipFill>
        <p:spPr bwMode="auto">
          <a:xfrm>
            <a:off x="1219200" y="1447800"/>
            <a:ext cx="6629400" cy="4648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End of Zhou: Warring States Period</a:t>
            </a:r>
          </a:p>
          <a:p>
            <a:pPr lvl="1"/>
            <a:r>
              <a:rPr lang="en-US" dirty="0" smtClean="0"/>
              <a:t>Political fragmentation, feudalism, warlords!</a:t>
            </a:r>
          </a:p>
          <a:p>
            <a:r>
              <a:rPr lang="en-US" dirty="0" smtClean="0"/>
              <a:t>Qin (350-206 BCE) – led by Shi </a:t>
            </a:r>
            <a:r>
              <a:rPr lang="en-US" dirty="0" err="1" smtClean="0"/>
              <a:t>Huangdi</a:t>
            </a:r>
            <a:r>
              <a:rPr lang="en-US" dirty="0" smtClean="0"/>
              <a:t> defeat Zhou</a:t>
            </a:r>
          </a:p>
          <a:p>
            <a:pPr lvl="1"/>
            <a:r>
              <a:rPr lang="en-US" dirty="0" smtClean="0"/>
              <a:t>China’s first empire – unification!</a:t>
            </a:r>
          </a:p>
          <a:p>
            <a:pPr lvl="1"/>
            <a:r>
              <a:rPr lang="en-US" dirty="0" smtClean="0"/>
              <a:t>Legalism – strict rule, little care for subjects</a:t>
            </a:r>
          </a:p>
          <a:p>
            <a:pPr lvl="1"/>
            <a:r>
              <a:rPr lang="en-US" dirty="0" smtClean="0"/>
              <a:t>Totalitarianism – state/leader is the end of all things. Controls political life, economics, military, religion, etc.</a:t>
            </a:r>
          </a:p>
          <a:p>
            <a:pPr lvl="1"/>
            <a:r>
              <a:rPr lang="en-US" dirty="0" smtClean="0"/>
              <a:t>Slavery abolished to create free labor/taxable citizens/military conscripts</a:t>
            </a:r>
          </a:p>
          <a:p>
            <a:pPr lvl="1"/>
            <a:r>
              <a:rPr lang="en-US" dirty="0" smtClean="0"/>
              <a:t>Standard coinage, laws, 1000’s of miles of road, canals, walls</a:t>
            </a:r>
          </a:p>
          <a:p>
            <a:pPr lvl="2"/>
            <a:r>
              <a:rPr lang="en-US" dirty="0" smtClean="0"/>
              <a:t>Helped secure &amp; consolidate power @ home &amp; vs. outsiders</a:t>
            </a:r>
          </a:p>
          <a:p>
            <a:pPr lvl="3"/>
            <a:r>
              <a:rPr lang="en-US" dirty="0" smtClean="0"/>
              <a:t>Also held noble sons hostage, destroyed noble castles</a:t>
            </a:r>
          </a:p>
          <a:p>
            <a:pPr lvl="3"/>
            <a:r>
              <a:rPr lang="en-US" dirty="0" smtClean="0"/>
              <a:t>Had 460 Confucian scholars buried alive for opposing the Qin.</a:t>
            </a:r>
          </a:p>
          <a:p>
            <a:pPr lvl="1"/>
            <a:r>
              <a:rPr lang="en-US" dirty="0" smtClean="0"/>
              <a:t>Iron technology. Used in warfare, agriculture.</a:t>
            </a:r>
          </a:p>
          <a:p>
            <a:pPr lvl="1"/>
            <a:r>
              <a:rPr lang="en-US" dirty="0" smtClean="0"/>
              <a:t>After Shi </a:t>
            </a:r>
            <a:r>
              <a:rPr lang="en-US" dirty="0" err="1" smtClean="0"/>
              <a:t>Huangdi</a:t>
            </a:r>
            <a:r>
              <a:rPr lang="en-US" dirty="0" smtClean="0"/>
              <a:t> dies, people revolt vs. oppressive </a:t>
            </a:r>
            <a:r>
              <a:rPr lang="en-US" dirty="0" err="1" smtClean="0"/>
              <a:t>Qins</a:t>
            </a:r>
            <a:endParaRPr lang="en-US" dirty="0" smtClean="0"/>
          </a:p>
          <a:p>
            <a:pPr lvl="1"/>
            <a:r>
              <a:rPr lang="en-US" dirty="0" smtClean="0"/>
              <a:t>Qin royal afterlife: Terracotta soldiers protected Shi </a:t>
            </a:r>
            <a:r>
              <a:rPr lang="en-US" dirty="0" err="1" smtClean="0"/>
              <a:t>Huangdi’s</a:t>
            </a:r>
            <a:r>
              <a:rPr lang="en-US" dirty="0" smtClean="0"/>
              <a:t> tomb. All individual faces.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609600"/>
          </a:xfrm>
        </p:spPr>
        <p:txBody>
          <a:bodyPr>
            <a:normAutofit/>
          </a:bodyPr>
          <a:lstStyle/>
          <a:p>
            <a:r>
              <a:rPr sz="2800" smtClean="0"/>
              <a:t> </a:t>
            </a:r>
            <a:r>
              <a:rPr sz="2800" smtClean="0">
                <a:solidFill>
                  <a:srgbClr val="FF0000"/>
                </a:solidFill>
              </a:rPr>
              <a:t>Classical China </a:t>
            </a:r>
            <a:r>
              <a:rPr lang="en-US" sz="2800" dirty="0" smtClean="0">
                <a:solidFill>
                  <a:srgbClr val="FF0000"/>
                </a:solidFill>
              </a:rPr>
              <a:t>–</a:t>
            </a:r>
            <a:r>
              <a:rPr sz="2800" smtClean="0">
                <a:solidFill>
                  <a:srgbClr val="FF0000"/>
                </a:solidFill>
              </a:rPr>
              <a:t> more Qins than a Chinese phonebook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0931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39528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08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991600" cy="5791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Han dynasty (206 BCE – 220 CE)</a:t>
            </a:r>
          </a:p>
          <a:p>
            <a:pPr lvl="1"/>
            <a:r>
              <a:rPr lang="en-US" dirty="0" smtClean="0"/>
              <a:t>Located by eastern river valleys</a:t>
            </a:r>
          </a:p>
          <a:p>
            <a:pPr lvl="1"/>
            <a:r>
              <a:rPr lang="en-US" dirty="0" smtClean="0"/>
              <a:t>Tax system: based on crops</a:t>
            </a:r>
          </a:p>
          <a:p>
            <a:pPr lvl="1"/>
            <a:r>
              <a:rPr lang="en-US" dirty="0" smtClean="0"/>
              <a:t>Men donated 1 month of labor to build infrastructure &amp; 2 years military service</a:t>
            </a:r>
          </a:p>
          <a:p>
            <a:pPr lvl="1"/>
            <a:r>
              <a:rPr lang="en-US" dirty="0" smtClean="0"/>
              <a:t>Confucianism – clear hierarchy, </a:t>
            </a:r>
            <a:r>
              <a:rPr lang="en-US" dirty="0" err="1" smtClean="0"/>
              <a:t>ppl</a:t>
            </a:r>
            <a:r>
              <a:rPr lang="en-US" dirty="0" smtClean="0"/>
              <a:t> saw themselves having a role in the family/society</a:t>
            </a:r>
          </a:p>
          <a:p>
            <a:pPr lvl="1"/>
            <a:r>
              <a:rPr lang="en-US" dirty="0" smtClean="0"/>
              <a:t>Expansionist: conquered modern Vietnam &amp; Korea</a:t>
            </a:r>
          </a:p>
          <a:p>
            <a:pPr lvl="1"/>
            <a:r>
              <a:rPr lang="en-US" dirty="0" smtClean="0"/>
              <a:t>Emperor: Son of Heaven. Just like the Zhou.</a:t>
            </a:r>
          </a:p>
          <a:p>
            <a:pPr lvl="1"/>
            <a:r>
              <a:rPr lang="en-US" dirty="0" smtClean="0"/>
              <a:t>Local leaders: taxed, organized labor, defended empire</a:t>
            </a:r>
          </a:p>
          <a:p>
            <a:pPr lvl="1"/>
            <a:r>
              <a:rPr lang="en-US" dirty="0" smtClean="0"/>
              <a:t>Government meritocracy: young men went to universities in order to get </a:t>
            </a:r>
            <a:r>
              <a:rPr lang="en-US" dirty="0" err="1" smtClean="0"/>
              <a:t>gov’t</a:t>
            </a:r>
            <a:r>
              <a:rPr lang="en-US" dirty="0" smtClean="0"/>
              <a:t> positions. Really, only the wealthy had time/money to send sons to university. They then became part of a massive bureaucracy.</a:t>
            </a:r>
          </a:p>
          <a:p>
            <a:pPr lvl="2"/>
            <a:r>
              <a:rPr lang="en-US" dirty="0" smtClean="0"/>
              <a:t>Result: Peasants, alienated by high-ranking Confucianism, turn to Daoism, which was principally opposed to Confucianism.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smtClean="0">
                <a:solidFill>
                  <a:srgbClr val="FF0000"/>
                </a:solidFill>
              </a:rPr>
              <a:t>Classical China (cont.)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533400"/>
            <a:ext cx="5486400" cy="838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MAPPING HAN CHINA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4478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://depts.washington.edu/chinaciv/1xarh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048000"/>
            <a:ext cx="43434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http://www.nationsonline.org/maps/chinese_dynasty_maps/Eastern_Han_Dynasty_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2250"/>
            <a:ext cx="31242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 smtClean="0"/>
              <a:t>Women under the Han: subjugated</a:t>
            </a:r>
          </a:p>
          <a:p>
            <a:pPr lvl="1"/>
            <a:r>
              <a:rPr lang="en-US" dirty="0" smtClean="0"/>
              <a:t>Ban Zhao – Admonitions for Women</a:t>
            </a:r>
          </a:p>
          <a:p>
            <a:r>
              <a:rPr lang="en-US" dirty="0" smtClean="0"/>
              <a:t>Achievements of Han: crossbow, cavalry, horse collar, road system, watermill, paper, silk &amp; the silk road!</a:t>
            </a:r>
          </a:p>
          <a:p>
            <a:r>
              <a:rPr lang="en-US" dirty="0" smtClean="0"/>
              <a:t>Fall of Han: empire was too costly.  Too much frontier, too much corruption in government, too few troops left to garrison, too many regional warlords, &amp; peasant rebellions.</a:t>
            </a:r>
          </a:p>
          <a:p>
            <a:pPr lvl="1"/>
            <a:r>
              <a:rPr lang="en-US" dirty="0" smtClean="0"/>
              <a:t>Expansionist expeditions wasted </a:t>
            </a:r>
            <a:r>
              <a:rPr lang="en-US" dirty="0" err="1" smtClean="0"/>
              <a:t>gov’t</a:t>
            </a:r>
            <a:r>
              <a:rPr lang="en-US" dirty="0" smtClean="0"/>
              <a:t> coffers, defense money spent fighting outside nomads</a:t>
            </a:r>
          </a:p>
          <a:p>
            <a:pPr lvl="1"/>
            <a:r>
              <a:rPr lang="en-US" dirty="0" smtClean="0"/>
              <a:t>Wide gulf between rich and poor.</a:t>
            </a:r>
          </a:p>
          <a:p>
            <a:pPr lvl="1"/>
            <a:r>
              <a:rPr lang="en-US" dirty="0" smtClean="0"/>
              <a:t>Land possessed by few people, unlike early Han.</a:t>
            </a:r>
          </a:p>
          <a:p>
            <a:pPr lvl="2"/>
            <a:r>
              <a:rPr lang="en-US" dirty="0" smtClean="0"/>
              <a:t>China fragments once again after the Han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smtClean="0">
                <a:solidFill>
                  <a:srgbClr val="FF0000"/>
                </a:solidFill>
              </a:rPr>
              <a:t>Classical China (cont.)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b="1" smtClean="0"/>
              <a:t>THE ROMANS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FROM KINGDOM TO REPUBLIC TO EMPIRE</a:t>
            </a:r>
          </a:p>
        </p:txBody>
      </p:sp>
      <p:pic>
        <p:nvPicPr>
          <p:cNvPr id="2052" name="Picture 5" descr="spq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1000"/>
            <a:ext cx="21145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Spqr"/>
          <p:cNvPicPr>
            <a:picLocks noChangeAspect="1" noChangeArrowheads="1"/>
          </p:cNvPicPr>
          <p:nvPr/>
        </p:nvPicPr>
        <p:blipFill>
          <a:blip r:embed="rId4">
            <a:lum bright="-12000"/>
          </a:blip>
          <a:srcRect/>
          <a:stretch>
            <a:fillRect/>
          </a:stretch>
        </p:blipFill>
        <p:spPr bwMode="auto">
          <a:xfrm>
            <a:off x="3276600" y="5186363"/>
            <a:ext cx="3124200" cy="1443037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705600" cy="8604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C000"/>
                </a:solidFill>
              </a:rPr>
              <a:t>EARLY ROME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The Etruscans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Probably migrated from Anatolia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Dominated Italy from the 8th to 5th centuries B.C.E.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smtClean="0"/>
              <a:t>City-states were constantly at war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smtClean="0"/>
              <a:t>Similar in own way to Greek society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Arch, religion, alphabet, early traditions given to Rome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Declined, attacked by Gaul and defeated by Greek fleets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Romulus and Remus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Legend: twins rescued by a she-wolf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Founded Rome in 753 B.C.E.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Indo-European migrants settled in Italy from 2000 B.C.E.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Came from Latins, a tribe of the Italics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smtClean="0"/>
              <a:t>The kingdom of Rome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A small kingdom on the Tiber River, ruled by monarchies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Easy access to the Mediterranean, trade routes led to Rome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Agriculture, warfare were typical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smtClean="0"/>
              <a:t>Society dominated by aristocracy called patricians 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smtClean="0"/>
          </a:p>
        </p:txBody>
      </p:sp>
      <p:pic>
        <p:nvPicPr>
          <p:cNvPr id="3076" name="Picture 5" descr="http://www.vroma.org/images/mcmanus_images/wolfcoi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52400"/>
            <a:ext cx="16764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THE WORLD OF EARLY ROME</a:t>
            </a:r>
          </a:p>
        </p:txBody>
      </p:sp>
      <p:pic>
        <p:nvPicPr>
          <p:cNvPr id="4099" name="Picture 5" descr="etrur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4114800" cy="5562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0" name="Picture 9" descr="nov27eroman3%5B1%5D"/>
          <p:cNvPicPr>
            <a:picLocks noChangeAspect="1" noChangeArrowheads="1"/>
          </p:cNvPicPr>
          <p:nvPr/>
        </p:nvPicPr>
        <p:blipFill>
          <a:blip r:embed="rId4">
            <a:lum bright="6000" contrast="6000"/>
          </a:blip>
          <a:srcRect/>
          <a:stretch>
            <a:fillRect/>
          </a:stretch>
        </p:blipFill>
        <p:spPr bwMode="auto">
          <a:xfrm>
            <a:off x="4648200" y="1066800"/>
            <a:ext cx="4191000" cy="2514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101" name="Picture 7" descr="http://www.foodnews.ch/allerlei/30_kultur/galerie/images/Romulus_u_Remu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6775" y="3819525"/>
            <a:ext cx="3705225" cy="28098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4724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EARLY ROMAN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REPUBLIC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8839200" cy="4114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Establishment of the Republic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Rome nobility deposed the last Etruscan king in 509 B.C.E.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Republican constitution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Included two consuls: civil and military 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Consuls elected by an assembly dominated by the patricians 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The Senate advised the consuls and ratified major decisions 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Senate and consuls represented the interests of the patricians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Conflicts between patricians and plebeians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Plebeians' threat to secede from Rome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Patricians granted plebeians the tribunes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Tribunes' power to intervene and veto decisions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Tribunes dominated Roman politics, early 3rd century B.C.E.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In times of crisis, ruled by short-term dictatorship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Elected for six month term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Given unlimited power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400" b="1" dirty="0" smtClean="0"/>
          </a:p>
        </p:txBody>
      </p:sp>
      <p:pic>
        <p:nvPicPr>
          <p:cNvPr id="5124" name="Picture 5" descr="http://www.dkimages.com/discover/previews/752/805629.JPG"/>
          <p:cNvPicPr>
            <a:picLocks noChangeAspect="1" noChangeArrowheads="1"/>
          </p:cNvPicPr>
          <p:nvPr/>
        </p:nvPicPr>
        <p:blipFill>
          <a:blip r:embed="rId3">
            <a:lum bright="-6000" contrast="4000"/>
          </a:blip>
          <a:srcRect/>
          <a:stretch>
            <a:fillRect/>
          </a:stretch>
        </p:blipFill>
        <p:spPr bwMode="auto">
          <a:xfrm>
            <a:off x="5329238" y="152400"/>
            <a:ext cx="3738562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457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C000"/>
                </a:solidFill>
              </a:rPr>
              <a:t>ROMAN REPUBLICAN GOVERNMENT</a:t>
            </a:r>
          </a:p>
        </p:txBody>
      </p:sp>
      <p:graphicFrame>
        <p:nvGraphicFramePr>
          <p:cNvPr id="44156" name="Group 124"/>
          <p:cNvGraphicFramePr>
            <a:graphicFrameLocks noGrp="1"/>
          </p:cNvGraphicFramePr>
          <p:nvPr/>
        </p:nvGraphicFramePr>
        <p:xfrm>
          <a:off x="457200" y="990600"/>
          <a:ext cx="8229600" cy="5537835"/>
        </p:xfrm>
        <a:graphic>
          <a:graphicData uri="http://schemas.openxmlformats.org/drawingml/2006/table">
            <a:tbl>
              <a:tblPr/>
              <a:tblGrid>
                <a:gridCol w="2895600"/>
                <a:gridCol w="2590800"/>
                <a:gridCol w="2743200"/>
              </a:tblGrid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Monarchical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Aristocratic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Democratic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Consuls and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Magistrates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Senate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(Senators)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Assembly of Tribes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(10 Tribunes)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137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Directed government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Control army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Acted as judges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Could issue edicts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Acted as chief priest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Controlled state budget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Could pass laws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Approved/rejected laws; Decided on War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Tribune could veto actions of magistrate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Acted as final court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1298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power: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possess imperium,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right to rule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need for leadership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power: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members were richest men in Rome.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Basis of power: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provided most of the soldiers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  <a:tr h="151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Limits on power: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one year term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each could veto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Limits on power: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could not control army; needed majority as soldiers.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Limits on power: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Could not suggest laws;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often paid as clients by the elite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 smtClean="0"/>
              <a:t>Ancient: 2000 BCE – 1100 BCE</a:t>
            </a:r>
          </a:p>
          <a:p>
            <a:pPr lvl="1"/>
            <a:r>
              <a:rPr lang="en-US" dirty="0" smtClean="0"/>
              <a:t>Minoans</a:t>
            </a:r>
          </a:p>
          <a:p>
            <a:pPr lvl="1"/>
            <a:r>
              <a:rPr lang="en-US" dirty="0" err="1" smtClean="0"/>
              <a:t>Mycenaeans</a:t>
            </a:r>
            <a:endParaRPr lang="en-US" dirty="0" smtClean="0"/>
          </a:p>
          <a:p>
            <a:pPr lvl="2"/>
            <a:r>
              <a:rPr lang="en-US" dirty="0" smtClean="0"/>
              <a:t>Classical Greeks will inherit language, gods, technology, trade routes, early political and social structure from their two predecessors.</a:t>
            </a:r>
          </a:p>
          <a:p>
            <a:pPr lvl="2"/>
            <a:r>
              <a:rPr lang="en-US" dirty="0" smtClean="0"/>
              <a:t>Cosmopolitan Mediterranean at this time</a:t>
            </a:r>
          </a:p>
          <a:p>
            <a:pPr lvl="1"/>
            <a:r>
              <a:rPr lang="en-US" dirty="0" smtClean="0"/>
              <a:t>Greek Dark Age: 1100 BCE – 800 BCE</a:t>
            </a:r>
          </a:p>
          <a:p>
            <a:pPr lvl="2"/>
            <a:r>
              <a:rPr lang="en-US" dirty="0" smtClean="0"/>
              <a:t>Iliad/Odyssey composed by Homer in this period</a:t>
            </a:r>
          </a:p>
          <a:p>
            <a:pPr lvl="2"/>
            <a:r>
              <a:rPr lang="en-US" dirty="0" smtClean="0"/>
              <a:t>Invasion of Troy</a:t>
            </a:r>
          </a:p>
          <a:p>
            <a:pPr lvl="2"/>
            <a:r>
              <a:rPr lang="en-US" dirty="0" smtClean="0"/>
              <a:t>Phoenicians begin to reconnect Greece with the rest of the Mediterranean</a:t>
            </a:r>
          </a:p>
          <a:p>
            <a:pPr lvl="3"/>
            <a:r>
              <a:rPr lang="en-US" dirty="0" smtClean="0"/>
              <a:t>Result: Greece trades again ~800 BCE</a:t>
            </a:r>
          </a:p>
          <a:p>
            <a:pPr lvl="3"/>
            <a:r>
              <a:rPr lang="en-US" dirty="0" smtClean="0"/>
              <a:t>Result: Greeks borrow the Phoenician alphabet &amp; make their own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smtClean="0">
                <a:solidFill>
                  <a:srgbClr val="00B0F0"/>
                </a:solidFill>
              </a:rPr>
              <a:t>Ancient &amp; Classical Greece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EXPANSION OF REPUBLIC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35000"/>
              <a:buFont typeface="Wingdings" pitchFamily="2" charset="2"/>
              <a:buChar char="§"/>
              <a:defRPr/>
            </a:pPr>
            <a:r>
              <a:rPr lang="en-US" sz="2000" b="1" smtClean="0"/>
              <a:t>The Legion gave Rome incredible power</a:t>
            </a:r>
          </a:p>
          <a:p>
            <a:pPr lvl="1" eaLnBrk="1" hangingPunct="1">
              <a:lnSpc>
                <a:spcPct val="80000"/>
              </a:lnSpc>
              <a:buSzPct val="135000"/>
              <a:buFont typeface="Wingdings" pitchFamily="2" charset="2"/>
              <a:buChar char="§"/>
              <a:defRPr/>
            </a:pPr>
            <a:r>
              <a:rPr lang="en-US" sz="1800" b="1" smtClean="0"/>
              <a:t>Roman military formation of 5,000 men</a:t>
            </a:r>
          </a:p>
          <a:p>
            <a:pPr lvl="1" eaLnBrk="1" hangingPunct="1">
              <a:lnSpc>
                <a:spcPct val="80000"/>
              </a:lnSpc>
              <a:buSzPct val="135000"/>
              <a:buFont typeface="Wingdings" pitchFamily="2" charset="2"/>
              <a:buChar char="§"/>
              <a:defRPr/>
            </a:pPr>
            <a:r>
              <a:rPr lang="en-US" sz="1800" b="1" smtClean="0"/>
              <a:t>Extremely organized; all officers well trained</a:t>
            </a:r>
          </a:p>
          <a:p>
            <a:pPr lvl="1" eaLnBrk="1" hangingPunct="1">
              <a:lnSpc>
                <a:spcPct val="80000"/>
              </a:lnSpc>
              <a:buSzPct val="135000"/>
              <a:buFont typeface="Wingdings" pitchFamily="2" charset="2"/>
              <a:buChar char="§"/>
              <a:defRPr/>
            </a:pPr>
            <a:r>
              <a:rPr lang="en-US" sz="1800" b="1" smtClean="0"/>
              <a:t>Shields, swords (two edged) were revolutionary</a:t>
            </a:r>
          </a:p>
          <a:p>
            <a:pPr lvl="1" eaLnBrk="1" hangingPunct="1">
              <a:lnSpc>
                <a:spcPct val="80000"/>
              </a:lnSpc>
              <a:buSzPct val="135000"/>
              <a:buFont typeface="Wingdings" pitchFamily="2" charset="2"/>
              <a:buChar char="§"/>
              <a:defRPr/>
            </a:pPr>
            <a:r>
              <a:rPr lang="en-US" sz="1800" b="1" smtClean="0"/>
              <a:t>Subunits could operate on own without central commands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/>
              <a:t>Consolidated position in Italy BY 4th centuries B.C.E.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smtClean="0"/>
              <a:t>Conflict with Italics and Greeks in S. Italy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smtClean="0"/>
              <a:t>New Roman colonies founded – with Roman rights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smtClean="0"/>
              <a:t>Created alliances with Italics – given Latin rights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smtClean="0"/>
              <a:t>Expanded Roman territory to include choice lands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smtClean="0"/>
              <a:t>Makes local aristocrats Roman citizens, allow to retain their lands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/>
              <a:t>The Punic Wars (264-146 B.C.E.)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smtClean="0"/>
              <a:t>Battled descendants of Phoenicians for control of Sicily, Spain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smtClean="0"/>
              <a:t>Built navy to challenge Carthage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smtClean="0"/>
              <a:t>Defeated Carthaginians and conquered Africa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/>
              <a:t>Conflicts with Antigonids and Seleucids,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smtClean="0"/>
              <a:t>Five major wars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smtClean="0"/>
              <a:t>Created alliances as with Italy, colonies of Roman settlers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smtClean="0"/>
              <a:t>Rome became a preeminent power in the Mediterranean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ROMAN LEGION</a:t>
            </a:r>
          </a:p>
        </p:txBody>
      </p:sp>
      <p:pic>
        <p:nvPicPr>
          <p:cNvPr id="8195" name="Picture 7" descr="ca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5" y="762000"/>
            <a:ext cx="4029075" cy="57054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6" name="Picture 9" descr="legion"/>
          <p:cNvPicPr>
            <a:picLocks noChangeAspect="1" noChangeArrowheads="1"/>
          </p:cNvPicPr>
          <p:nvPr/>
        </p:nvPicPr>
        <p:blipFill>
          <a:blip r:embed="rId4">
            <a:lum bright="-12000" contrast="18000"/>
          </a:blip>
          <a:srcRect/>
          <a:stretch>
            <a:fillRect/>
          </a:stretch>
        </p:blipFill>
        <p:spPr bwMode="auto">
          <a:xfrm>
            <a:off x="47625" y="762000"/>
            <a:ext cx="4752975" cy="2895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7" name="Picture 10" descr="legioner-3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125" y="3810000"/>
            <a:ext cx="2352675" cy="2819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943600" cy="838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</a:rPr>
              <a:t>THE PUNIC WARS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9219" name="Picture 6" descr="http://upload.wikimedia.org/wikipedia/commons/thumb/e/e9/Punic_wars-fr.svg/794px-Punic_wars-f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43188"/>
            <a:ext cx="54864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8" descr="http://www.mlahanas.de/Greeks/Bios/AlexanderPorusCo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046163"/>
            <a:ext cx="2282825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0" descr="http://www.hannibalthewarrior.com/images/hannibal_co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066800"/>
            <a:ext cx="1228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2" descr="http://openlettersmonthly.com/issue/wp-content/uploads/2008/11/scip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679825"/>
            <a:ext cx="17526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2220913"/>
            <a:ext cx="26082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Hannibal’s Elephants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2800" y="2220913"/>
            <a:ext cx="12160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Hannibal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8825" y="6059488"/>
            <a:ext cx="12731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Scipio </a:t>
            </a:r>
          </a:p>
          <a:p>
            <a:pPr algn="ctr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6" name="Picture 14" descr="http://www.choiceonesupport.org/Punic%20Wa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152400"/>
            <a:ext cx="27352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486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THE END OF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THE REPUBLIC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15400" cy="41148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Social Tension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Long wars ruined most small farmers</a:t>
            </a:r>
          </a:p>
          <a:p>
            <a:pPr marL="1390650" lvl="2" indent="-533400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During war could not plant or harvest, debts increased</a:t>
            </a:r>
          </a:p>
          <a:p>
            <a:pPr marL="1390650" lvl="2" indent="-533400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Forced to sell land to patricians, move to city as day laborers</a:t>
            </a:r>
          </a:p>
          <a:p>
            <a:pPr marL="1390650" lvl="2" indent="-533400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Poor often sold into slavery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Increased slavery more profitable than hiring Roman poor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Migration of poor to cities produced lawlessness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The Gracchi brothers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Tiberius Gracchus represented interests of Rome's lower classes </a:t>
            </a:r>
          </a:p>
          <a:p>
            <a:pPr marL="1390650" lvl="2" indent="-533400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Served as a tribune, passed a law that set limits for landholding </a:t>
            </a:r>
          </a:p>
          <a:p>
            <a:pPr marL="1390650" lvl="2" indent="-533400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Assassinated in 132 B.C.E.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The younger brother, Gaius Gracchus, continued the reform </a:t>
            </a:r>
          </a:p>
          <a:p>
            <a:pPr marL="1390650" lvl="2" indent="-533400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Was branded as a outlaw, killed by mercenaries </a:t>
            </a:r>
          </a:p>
          <a:p>
            <a:pPr marL="1390650" lvl="2" indent="-533400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Republican government could no longer maintain power balance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Marius and Sulla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Gaius Marius recruited a private army from landless residents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Conservative aristocratic class supported </a:t>
            </a:r>
            <a:r>
              <a:rPr lang="en-US" sz="1800" b="1" dirty="0" err="1" smtClean="0"/>
              <a:t>Lucius</a:t>
            </a:r>
            <a:r>
              <a:rPr lang="en-US" sz="1800" b="1" dirty="0" smtClean="0"/>
              <a:t> Cornelius Sulla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Both raised troops illegally under Roman law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Civil War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Marius seized Rome in 87 B.C.E.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Sulla seized Rome in 83 B.C.E. after Marius died, 5 years of terror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b="1" dirty="0" smtClean="0"/>
          </a:p>
        </p:txBody>
      </p:sp>
      <p:pic>
        <p:nvPicPr>
          <p:cNvPr id="10244" name="Picture 5" descr="http://thegrumpyowl.files.wordpress.com/2008/12/gracc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2400"/>
            <a:ext cx="2057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EXPANSION OF THE REPUBLIC</a:t>
            </a:r>
          </a:p>
        </p:txBody>
      </p:sp>
      <p:pic>
        <p:nvPicPr>
          <p:cNvPr id="11267" name="Picture 5" descr="map9rome"/>
          <p:cNvPicPr>
            <a:picLocks noChangeAspect="1" noChangeArrowheads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1143000" y="1219200"/>
            <a:ext cx="6781800" cy="5334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C000"/>
                </a:solidFill>
              </a:rPr>
              <a:t>FOUNDATION OF EMPIRE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6482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Julius Caesar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Marius's nephew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Favored liberal policies and social reform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Gained fame by sponsoring public spectacles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Conquered Gaul, became more popular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First Civil War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Seized Rome in 49 B.C.E.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Claimed the title "dictator for life," 46 B.C.E.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Social reforms and centralized control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Assassinated in 44 B.C.E.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Second Civil War to Avenge Caesar’s murders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Augustus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Octavian, nephew of Caesar, brought civil conflict to an end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The Senate bestowed upon him the title Augustus, 27 B.C.E.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Augustus's administration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A monarchy disguised as a republic 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Preserved traditional republican forms of government 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Took all the power into his own hands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Created a new standing army under his control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The imperial institutions began to take root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b="1" dirty="0" smtClean="0"/>
          </a:p>
        </p:txBody>
      </p:sp>
      <p:pic>
        <p:nvPicPr>
          <p:cNvPr id="12292" name="Picture 5" descr="http://upload.wikimedia.org/wikipedia/commons/thumb/e/eb/Statue-Augustus.jpg/397px-Statue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143000"/>
            <a:ext cx="198120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</a:rPr>
              <a:t>EMPIRE AT ITS HEIGHT</a:t>
            </a:r>
          </a:p>
        </p:txBody>
      </p:sp>
      <p:pic>
        <p:nvPicPr>
          <p:cNvPr id="13315" name="Picture 5" descr="KISH106"/>
          <p:cNvPicPr>
            <a:picLocks noChangeAspect="1" noChangeArrowheads="1"/>
          </p:cNvPicPr>
          <p:nvPr/>
        </p:nvPicPr>
        <p:blipFill>
          <a:blip r:embed="rId3"/>
          <a:srcRect t="10037" b="11668"/>
          <a:stretch>
            <a:fillRect/>
          </a:stretch>
        </p:blipFill>
        <p:spPr bwMode="auto">
          <a:xfrm>
            <a:off x="342900" y="914400"/>
            <a:ext cx="8496300" cy="571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C000"/>
                </a:solidFill>
              </a:rPr>
              <a:t>THE PAX ROMANA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991600" cy="4648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smtClean="0"/>
              <a:t>Roman expansion had effects in Gaul, Germany, Britain,  Spain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Romans sought access to resources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Built legionary camps to defend; Roman officials ran provinces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Provincial elite began to build estates and control resources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z="1600" b="1" smtClean="0"/>
              <a:t>Came from two sources: Roman colonists, local ethnic elites</a:t>
            </a:r>
          </a:p>
          <a:p>
            <a:pPr marL="1371600" lvl="2" indent="-457200" eaLnBrk="1" hangingPunct="1">
              <a:lnSpc>
                <a:spcPct val="80000"/>
              </a:lnSpc>
              <a:defRPr/>
            </a:pPr>
            <a:r>
              <a:rPr lang="en-US" sz="1600" b="1" smtClean="0"/>
              <a:t>Elites became largely Romanized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Cities emerged, roads built, common currency, laws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Allowed locals to retain customs, traditions if paid their taxes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smtClean="0"/>
              <a:t>The </a:t>
            </a:r>
            <a:r>
              <a:rPr lang="en-US" sz="2000" b="1" i="1" smtClean="0"/>
              <a:t>pax romana</a:t>
            </a:r>
            <a:r>
              <a:rPr lang="en-US" sz="2000" b="1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Meant "Roman peace," lasted for two and half centuries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Facilitated trade and communication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World linked from Mesopotamia to Atlantic Ocean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smtClean="0"/>
              <a:t>Roman roads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Roman engineers as outstanding road builders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Roads and postal system linked all parts of the empire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smtClean="0"/>
              <a:t>Roman law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Tradition: Twelve Tables enacted in 450 B.C.E.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Principle: innocent until proven guilty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smtClean="0"/>
              <a:t>Judges enjoyed great discretion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5791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C000"/>
                </a:solidFill>
              </a:rPr>
              <a:t>ROMAN ROADS</a:t>
            </a:r>
          </a:p>
        </p:txBody>
      </p:sp>
      <p:pic>
        <p:nvPicPr>
          <p:cNvPr id="15363" name="Picture 5" descr="Click map to retur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838200"/>
            <a:ext cx="8458200" cy="571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364" name="Picture 11" descr="Building roa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838200"/>
            <a:ext cx="2590800" cy="1447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8392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C000"/>
                </a:solidFill>
              </a:rPr>
              <a:t>TRADE &amp; URBANIZATION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8392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smtClean="0"/>
              <a:t>Commercial agriculture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Owners of </a:t>
            </a:r>
            <a:r>
              <a:rPr lang="en-US" sz="1600" b="1" i="1" smtClean="0"/>
              <a:t>latifundia</a:t>
            </a:r>
            <a:r>
              <a:rPr lang="en-US" sz="1600" b="1" smtClean="0"/>
              <a:t> focused on production for export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Commercial agriculture led to economic specialization, integration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Slavery preferred over labor saving devices and paid labor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smtClean="0"/>
              <a:t>Mediterranean trade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Sea-lanes linked ports of the Mediterranean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Roman navy kept the seas largely free of pirates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The Mediterranean became a Roman lake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smtClean="0"/>
              <a:t>The city of Rome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Wealth of the city fueled its urban development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Statues, pools, fountains, arches, temples, stadiums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First use of concrete as construction material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Rome attracted numerous immigrants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City attractions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smtClean="0"/>
              <a:t>Public baths, swimming pools, gymnasia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smtClean="0"/>
              <a:t>Enormous circuses, stadiums, and amphitheaters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smtClean="0"/>
              <a:t>Other Cities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Most large cities were in Eastern part of empire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Eastern cities largely dominated by Greeks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smtClean="0"/>
              <a:t>Cities include Alexandria, Antioch, Athens, Pergammum, Thessalonika</a:t>
            </a:r>
            <a:endParaRPr lang="en-US" sz="1400" smtClean="0"/>
          </a:p>
        </p:txBody>
      </p:sp>
      <p:pic>
        <p:nvPicPr>
          <p:cNvPr id="16388" name="Picture 5" descr="Roman%20Trade%20S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267200"/>
            <a:ext cx="2857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5105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ANCIENT GREECE</a:t>
            </a:r>
          </a:p>
        </p:txBody>
      </p:sp>
      <p:pic>
        <p:nvPicPr>
          <p:cNvPr id="9219" name="Picture 3" descr="KISH_02_29"/>
          <p:cNvPicPr>
            <a:picLocks noChangeAspect="1" noChangeArrowheads="1"/>
          </p:cNvPicPr>
          <p:nvPr/>
        </p:nvPicPr>
        <p:blipFill>
          <a:blip r:embed="rId3"/>
          <a:srcRect b="9236"/>
          <a:stretch>
            <a:fillRect/>
          </a:stretch>
        </p:blipFill>
        <p:spPr bwMode="auto">
          <a:xfrm>
            <a:off x="1524000" y="1676400"/>
            <a:ext cx="6400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http://www.teachersparadise.com/ency/en/media/4/45/lion_g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2525" y="741363"/>
            <a:ext cx="210185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5638800" cy="838200"/>
          </a:xfrm>
        </p:spPr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rgbClr val="FFC000"/>
                </a:solidFill>
              </a:rPr>
              <a:t>CLASSICAL ROME</a:t>
            </a:r>
            <a:endParaRPr lang="en-US" sz="4800" b="1" dirty="0">
              <a:solidFill>
                <a:srgbClr val="FFC000"/>
              </a:solidFill>
            </a:endParaRPr>
          </a:p>
        </p:txBody>
      </p:sp>
      <p:pic>
        <p:nvPicPr>
          <p:cNvPr id="17411" name="Picture 4" descr="http://www.shafe.co.uk/crystal/images/lshafe/Rome_300AD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561022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http://scienceblogs.com/framing-science/Coli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667000"/>
            <a:ext cx="2667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www.indiana.edu/~c494troy/maps/roman_for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09550"/>
            <a:ext cx="2438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http://www.tqnyc.org/NYC052265/gallery_files/image0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964113"/>
            <a:ext cx="27432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5" name="Straight Arrow Connector 9"/>
          <p:cNvCxnSpPr>
            <a:cxnSpLocks noChangeShapeType="1"/>
          </p:cNvCxnSpPr>
          <p:nvPr/>
        </p:nvCxnSpPr>
        <p:spPr bwMode="auto">
          <a:xfrm rot="10800000" flipV="1">
            <a:off x="2819400" y="1600200"/>
            <a:ext cx="3657600" cy="22098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16" name="Straight Arrow Connector 10"/>
          <p:cNvCxnSpPr>
            <a:cxnSpLocks noChangeShapeType="1"/>
          </p:cNvCxnSpPr>
          <p:nvPr/>
        </p:nvCxnSpPr>
        <p:spPr bwMode="auto">
          <a:xfrm rot="10800000" flipV="1">
            <a:off x="3352800" y="3581400"/>
            <a:ext cx="2971800" cy="6096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7417" name="Straight Arrow Connector 15"/>
          <p:cNvCxnSpPr>
            <a:cxnSpLocks noChangeShapeType="1"/>
          </p:cNvCxnSpPr>
          <p:nvPr/>
        </p:nvCxnSpPr>
        <p:spPr bwMode="auto">
          <a:xfrm rot="10800000">
            <a:off x="2743200" y="4724400"/>
            <a:ext cx="4267200" cy="1066800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C000"/>
                </a:solidFill>
              </a:rPr>
              <a:t>ROMAN FAMILY, SOCIETY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8006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The </a:t>
            </a:r>
            <a:r>
              <a:rPr lang="en-US" sz="2000" b="1" i="1" dirty="0" err="1" smtClean="0"/>
              <a:t>pater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familias</a:t>
            </a:r>
            <a:r>
              <a:rPr lang="en-US" sz="2000" b="1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Roman family: all household members living together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i="1" dirty="0" smtClean="0"/>
              <a:t>Pater </a:t>
            </a:r>
            <a:r>
              <a:rPr lang="en-US" sz="1800" b="1" i="1" dirty="0" err="1" smtClean="0"/>
              <a:t>familias</a:t>
            </a:r>
            <a:r>
              <a:rPr lang="en-US" sz="1800" b="1" i="1" dirty="0" smtClean="0"/>
              <a:t> </a:t>
            </a:r>
            <a:r>
              <a:rPr lang="en-US" sz="1800" b="1" dirty="0" smtClean="0"/>
              <a:t> or "father of the family" ruled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Women wielded influence within their families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Many women supervised family business, estates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Wealth and social change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Rich classes built palatial houses, lavish banquets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Cultivators, urban masses lived at subsistence level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Poor classes became a serious problem in Rome and other cities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No urban policy developed, only "bread and circuses“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Merchants tolerated but not given much social recognition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000" b="1" dirty="0" smtClean="0"/>
              <a:t>Slavery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Slaves - 1/3 of Roman population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Chained together in teams, worked on </a:t>
            </a:r>
            <a:r>
              <a:rPr lang="en-US" sz="1800" b="1" i="1" dirty="0" err="1" smtClean="0"/>
              <a:t>latifundia</a:t>
            </a:r>
            <a:r>
              <a:rPr lang="en-US" sz="1800" b="1" dirty="0" smtClean="0"/>
              <a:t>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Spartacus's uprising in 73 B.C.E.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Working conditions for city slaves were better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Epictetus, an Anatolian slave, became a prominent Stoic philosopher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Urban slaves could hope for manumission </a:t>
            </a:r>
          </a:p>
          <a:p>
            <a:pPr marL="990600" lvl="1" indent="-533400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The gladiator or a slave trained to fight in the arena was popular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000" b="1" dirty="0" smtClean="0"/>
          </a:p>
        </p:txBody>
      </p:sp>
      <p:pic>
        <p:nvPicPr>
          <p:cNvPr id="18436" name="Picture 5" descr="http://farm4.static.flickr.com/3188/2442411485_c6057bcc4b.jpg?v=12092239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1430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C000"/>
                </a:solidFill>
              </a:rPr>
              <a:t>ROMAN WORLD VIEW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791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err="1" smtClean="0"/>
              <a:t>Veritas</a:t>
            </a:r>
            <a:r>
              <a:rPr lang="en-US" sz="2000" b="1" dirty="0" smtClean="0"/>
              <a:t> and Gravitas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Honesty and Seriousness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Symbolized Roman cultural values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Roman Polytheism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Early deities: Jupiter, Mars, Ceres, Janus, </a:t>
            </a:r>
            <a:r>
              <a:rPr lang="en-US" sz="1800" b="1" dirty="0" err="1" smtClean="0"/>
              <a:t>Vesta</a:t>
            </a:r>
            <a:r>
              <a:rPr lang="en-US" sz="1800" b="1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Newly adapted deities: Juno, Minerva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Borrowed, co-opted foreign deities into pantheon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Religion was agricultural, state oriented, important to family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Very little emotional attachment to gods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Greek influence  represented by Philosophy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Stoicism appealed to Roman intellectuals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Cicero (106-43 B.C.E.) established Stoicism in Rome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Epictetus and Marcus Aurelius wrote extensively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Religions of salvation  and Cults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Flourished in Rome and the Mediterranean basin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Roman roads served as highways for religious spread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Mithraism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Mithras, a god of sun and light in Zoroastrian mythology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Roman soldiers adapted it, associated it with military value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400" b="1" dirty="0" smtClean="0"/>
              <a:t>Moral teaching of Mithraism, only for men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Goddess Cybele and goddess Isis were also popular </a:t>
            </a:r>
          </a:p>
        </p:txBody>
      </p:sp>
      <p:pic>
        <p:nvPicPr>
          <p:cNvPr id="19460" name="Picture 5" descr="http://web.mac.com/heraklia/Caesar/contemporaries/cicero/graphics/cicero%20bus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133475"/>
            <a:ext cx="1447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http://upload.wikimedia.org/wikipedia/commons/6/63/BritishMuseumMithr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65988" y="4724400"/>
            <a:ext cx="17256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5105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C000"/>
                </a:solidFill>
              </a:rPr>
              <a:t>JUDAISM &amp; </a:t>
            </a:r>
            <a:br>
              <a:rPr lang="en-US" sz="3600" b="1" dirty="0" smtClean="0">
                <a:solidFill>
                  <a:srgbClr val="FFC000"/>
                </a:solidFill>
              </a:rPr>
            </a:br>
            <a:r>
              <a:rPr lang="en-US" sz="3600" b="1" dirty="0" smtClean="0">
                <a:solidFill>
                  <a:srgbClr val="FFC000"/>
                </a:solidFill>
              </a:rPr>
              <a:t>CHRISTIANITY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90678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The Jews and the empire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Jews considered state cults to be blasphemy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Romans ruled through Jewish elites, tolerant of Judaism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Constant rivalry between Pharisees, </a:t>
            </a:r>
            <a:r>
              <a:rPr lang="en-US" sz="1600" b="1" dirty="0" err="1" smtClean="0"/>
              <a:t>Sadducces</a:t>
            </a:r>
            <a:r>
              <a:rPr lang="en-US" sz="1600" b="1" dirty="0" smtClean="0"/>
              <a:t>, Zealots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Roman Jewish provinces ruled by client kings such as Herod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The </a:t>
            </a:r>
            <a:r>
              <a:rPr lang="en-US" sz="1800" b="1" dirty="0" err="1" smtClean="0"/>
              <a:t>Essenes</a:t>
            </a:r>
            <a:r>
              <a:rPr lang="en-US" sz="1800" b="1" dirty="0" smtClean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A new sect of Judaism, founded in Palestine during the 1st century B.C.E.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Strict moral code, baptism, and ritual community meals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Jesus of Nazareth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Charismatic Jewish teacher, taught devotion to God, love for human beings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The teaching "the kingdom of God is at hand" alarmed the Romans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Crucifixion in early 30s C.E.; Became "Christ," or "the anointed one"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New Testament and the Old Testament became the holy book of Christianity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 smtClean="0"/>
              <a:t>Paul of Tarsus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A Jew from Anatolia, zealously preached his faith beyond Jewish communities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Was Roman citizen by birth in a Greek city; from Pharisee family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Paul who spread the faith in Mediterranean through missions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Was finally executed by Roman officials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600" b="1" dirty="0" smtClean="0"/>
              <a:t>66 – 70 CE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The Jewish War (66-70 C.E.) Roman forces defeated the Jewish rebels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Jews expelled Christians from the temple (from Judaism)</a:t>
            </a:r>
            <a:r>
              <a:rPr lang="en-US" sz="1600" dirty="0" smtClean="0"/>
              <a:t> </a:t>
            </a:r>
          </a:p>
        </p:txBody>
      </p:sp>
      <p:pic>
        <p:nvPicPr>
          <p:cNvPr id="20484" name="Picture 5" descr="http://www.accd.edu/sac/vat/arthistory/arts1303/E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688" y="169863"/>
            <a:ext cx="2093912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C000"/>
                </a:solidFill>
              </a:rPr>
              <a:t>EARLY CHRISTIANITY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0678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SzPct val="125000"/>
              <a:buFont typeface="Wingdings" pitchFamily="2" charset="2"/>
              <a:buChar char="§"/>
              <a:defRPr/>
            </a:pPr>
            <a:r>
              <a:rPr lang="en-US" sz="2000" b="1" dirty="0" smtClean="0"/>
              <a:t>Roman repression</a:t>
            </a:r>
          </a:p>
          <a:p>
            <a:pPr lvl="1" eaLnBrk="1" hangingPunct="1">
              <a:lnSpc>
                <a:spcPct val="80000"/>
              </a:lnSpc>
              <a:buSzPct val="125000"/>
              <a:buFont typeface="Wingdings" pitchFamily="2" charset="2"/>
              <a:buChar char="§"/>
              <a:defRPr/>
            </a:pPr>
            <a:r>
              <a:rPr lang="en-US" sz="1800" b="1" dirty="0" smtClean="0"/>
              <a:t>Peter and Paul both executed in Rome by Nero in 67 CE</a:t>
            </a:r>
          </a:p>
          <a:p>
            <a:pPr lvl="1" eaLnBrk="1" hangingPunct="1">
              <a:lnSpc>
                <a:spcPct val="80000"/>
              </a:lnSpc>
              <a:buSzPct val="125000"/>
              <a:buFont typeface="Wingdings" pitchFamily="2" charset="2"/>
              <a:buChar char="§"/>
              <a:defRPr/>
            </a:pPr>
            <a:r>
              <a:rPr lang="en-US" sz="1800" b="1" dirty="0" smtClean="0"/>
              <a:t>Romans followed very tolerant policy: pay taxes, do not revolt</a:t>
            </a:r>
          </a:p>
          <a:p>
            <a:pPr lvl="1" eaLnBrk="1" hangingPunct="1">
              <a:lnSpc>
                <a:spcPct val="80000"/>
              </a:lnSpc>
              <a:buSzPct val="125000"/>
              <a:buFont typeface="Wingdings" pitchFamily="2" charset="2"/>
              <a:buChar char="§"/>
              <a:defRPr/>
            </a:pPr>
            <a:r>
              <a:rPr lang="en-US" sz="1800" b="1" dirty="0" smtClean="0"/>
              <a:t>Christians refused to worship emperor, state gods = treason</a:t>
            </a:r>
          </a:p>
          <a:p>
            <a:pPr lvl="1" eaLnBrk="1" hangingPunct="1">
              <a:lnSpc>
                <a:spcPct val="80000"/>
              </a:lnSpc>
              <a:buSzPct val="125000"/>
              <a:buFont typeface="Wingdings" pitchFamily="2" charset="2"/>
              <a:buChar char="§"/>
              <a:defRPr/>
            </a:pPr>
            <a:r>
              <a:rPr lang="en-US" sz="1800" b="1" dirty="0" smtClean="0"/>
              <a:t>Romans worried that Christians were anti-social</a:t>
            </a:r>
          </a:p>
          <a:p>
            <a:pPr lvl="1" eaLnBrk="1" hangingPunct="1">
              <a:lnSpc>
                <a:spcPct val="80000"/>
              </a:lnSpc>
              <a:buSzPct val="125000"/>
              <a:buFont typeface="Wingdings" pitchFamily="2" charset="2"/>
              <a:buChar char="§"/>
              <a:defRPr/>
            </a:pPr>
            <a:r>
              <a:rPr lang="en-US" sz="1800" b="1" dirty="0" smtClean="0"/>
              <a:t>Some emperors persecuted Christians to increase patriotism</a:t>
            </a:r>
          </a:p>
          <a:p>
            <a:pPr eaLnBrk="1" hangingPunct="1">
              <a:lnSpc>
                <a:spcPct val="80000"/>
              </a:lnSpc>
              <a:buSzPct val="125000"/>
              <a:buFont typeface="Wingdings" pitchFamily="2" charset="2"/>
              <a:buChar char="§"/>
              <a:defRPr/>
            </a:pPr>
            <a:r>
              <a:rPr lang="en-US" sz="2000" b="1" dirty="0" smtClean="0"/>
              <a:t>Christianity grew rapidly in the empire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Strong appeal to lower classes, urban population, and women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Accorded honor and dignity to lower standing individuals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Provided a sense of spiritual freedom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Taught the spiritual equality of the sexes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600" b="1" dirty="0" smtClean="0"/>
              <a:t>Promised future glory for true believers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All converts were equal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Most influential faith in Mediterranean by the 3rd century C.E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Egypt, Asia Minor, Greece heavily Christian including many aristocrats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Influence in west limited to cities, especially Africa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Armenia, Ethiopia, Egypt were first truly Christian countries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Rome became traditional head of church but not only leader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/>
              <a:t>Primus inter pares = first among equals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err="1" smtClean="0"/>
              <a:t>Petrine</a:t>
            </a:r>
            <a:r>
              <a:rPr lang="en-US" sz="1800" b="1" dirty="0" smtClean="0"/>
              <a:t> Doctrine = Peter the first pope and head of the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C000"/>
                </a:solidFill>
              </a:rPr>
              <a:t>CHRISTIANITY &amp; ROME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22531" name="Picture 2" descr="https://qed.princeton.edu/images/0/01/The_Origins_and_Spread_of_Christianity_to_AD_600.jpg"/>
          <p:cNvPicPr>
            <a:picLocks noChangeAspect="1" noChangeArrowheads="1"/>
          </p:cNvPicPr>
          <p:nvPr/>
        </p:nvPicPr>
        <p:blipFill>
          <a:blip r:embed="rId2"/>
          <a:srcRect r="18419"/>
          <a:stretch>
            <a:fillRect/>
          </a:stretch>
        </p:blipFill>
        <p:spPr bwMode="auto">
          <a:xfrm>
            <a:off x="457200" y="982663"/>
            <a:ext cx="8305800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Oral tradition kept Greek culture alive</a:t>
            </a:r>
          </a:p>
          <a:p>
            <a:pPr lvl="1"/>
            <a:r>
              <a:rPr lang="en-US" dirty="0" smtClean="0"/>
              <a:t>Imagine keeping the Odyssey or Iliad alive through memory and speech…disgusting, right?</a:t>
            </a:r>
          </a:p>
          <a:p>
            <a:r>
              <a:rPr lang="en-US" dirty="0" smtClean="0"/>
              <a:t>Polis (pl. poleis) – city-state. Autonomous. Geography!</a:t>
            </a:r>
          </a:p>
          <a:p>
            <a:r>
              <a:rPr lang="en-US" dirty="0" smtClean="0"/>
              <a:t>Colonization – Black Sea, Southern Italy, Sicily, Anatolia, Aegean Islands, North Africa, Southern France</a:t>
            </a:r>
          </a:p>
          <a:p>
            <a:pPr lvl="1"/>
            <a:r>
              <a:rPr lang="en-US" dirty="0" smtClean="0"/>
              <a:t>Economically motivated</a:t>
            </a:r>
          </a:p>
          <a:p>
            <a:pPr lvl="1"/>
            <a:r>
              <a:rPr lang="en-US" dirty="0" smtClean="0"/>
              <a:t>Took fire from hearth of home city to hearth @ colony</a:t>
            </a:r>
          </a:p>
          <a:p>
            <a:r>
              <a:rPr lang="en-US" dirty="0" smtClean="0"/>
              <a:t>Greeks = Hellenes.  Non-Greeks = </a:t>
            </a:r>
            <a:r>
              <a:rPr lang="en-US" dirty="0" err="1" smtClean="0"/>
              <a:t>Barbaroi</a:t>
            </a:r>
            <a:endParaRPr lang="en-US" dirty="0" smtClean="0"/>
          </a:p>
          <a:p>
            <a:r>
              <a:rPr lang="en-US" dirty="0" smtClean="0"/>
              <a:t>Councils of nobles = pol. dominant, owned lots o’ land</a:t>
            </a:r>
          </a:p>
          <a:p>
            <a:pPr lvl="1"/>
            <a:r>
              <a:rPr lang="en-US" dirty="0" smtClean="0"/>
              <a:t>Peasants/debt slaves worked land</a:t>
            </a:r>
          </a:p>
          <a:p>
            <a:pPr lvl="1"/>
            <a:r>
              <a:rPr lang="en-US" dirty="0" smtClean="0"/>
              <a:t>Small middle class of merchants, craftsmen</a:t>
            </a:r>
          </a:p>
          <a:p>
            <a:r>
              <a:rPr lang="en-US" dirty="0" smtClean="0"/>
              <a:t>Religion – anthropomorphic gods. Athena, Zeus, etc.</a:t>
            </a:r>
          </a:p>
          <a:p>
            <a:r>
              <a:rPr lang="en-US" dirty="0" smtClean="0"/>
              <a:t>Humanism – celebration of the individual</a:t>
            </a:r>
          </a:p>
          <a:p>
            <a:pPr lvl="1"/>
            <a:r>
              <a:rPr lang="en-US" dirty="0" smtClean="0"/>
              <a:t>Greece slowly moving from monarchy/oligarchy to democracy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smtClean="0">
                <a:solidFill>
                  <a:srgbClr val="00B0F0"/>
                </a:solidFill>
              </a:rPr>
              <a:t>Archaic Greece: 800-480 BCE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7175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00B0F0"/>
                </a:solidFill>
              </a:rPr>
              <a:t>RATIONITY AND PHILOSOPHY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6172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600" b="1" dirty="0" smtClean="0"/>
              <a:t>The formation of Greek cultural traditions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From the 8th century, drew inspirations from Mesopotamia and Egypt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About 800 B.C.E., adapted the Phoenicians' alphabet to their own language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The Greek cultural feature: a philosophy based on </a:t>
            </a:r>
            <a:r>
              <a:rPr lang="en-US" sz="1600" b="1" dirty="0" smtClean="0">
                <a:solidFill>
                  <a:srgbClr val="FF0066"/>
                </a:solidFill>
              </a:rPr>
              <a:t>human reason, rationality</a:t>
            </a:r>
            <a:r>
              <a:rPr lang="en-US" sz="16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/>
              <a:t>Socrates (470-399 B.C.E.)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Athenian philosopher, determined to understand humans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Encouraged reflection on ethics and morality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1" dirty="0" smtClean="0"/>
              <a:t>Integrity was more important than wealth and fame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b="1" dirty="0" smtClean="0"/>
              <a:t>"The unexamined life is not worth living"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Critical scrutiny to traditional ethical teachings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Condemned to death for corrupting Athenian youths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/>
              <a:t>Plato (430-347 B.C.E.)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A zealous disciple of Socrates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The theory of Forms or Ideas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His </a:t>
            </a:r>
            <a:r>
              <a:rPr lang="en-US" sz="1600" b="1" i="1" dirty="0" smtClean="0"/>
              <a:t>Republic</a:t>
            </a:r>
            <a:r>
              <a:rPr lang="en-US" sz="1600" b="1" dirty="0" smtClean="0"/>
              <a:t> expressed the ideal of philosophical kings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FF0066"/>
                </a:solidFill>
              </a:rPr>
              <a:t>Aristotle</a:t>
            </a:r>
            <a:r>
              <a:rPr lang="en-US" sz="1600" b="1" dirty="0" smtClean="0"/>
              <a:t> (384-322 B.C.E.)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Plato's disciple, but distrusted theory of Forms or Ideas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Devised rules of logic, scientific method, father of western science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His </a:t>
            </a:r>
            <a:r>
              <a:rPr lang="en-US" sz="1600" b="1" i="1" dirty="0" err="1" smtClean="0"/>
              <a:t>Nicomedian</a:t>
            </a:r>
            <a:r>
              <a:rPr lang="en-US" sz="1600" b="1" i="1" dirty="0" smtClean="0"/>
              <a:t> Ethics</a:t>
            </a:r>
            <a:r>
              <a:rPr lang="en-US" sz="1600" b="1" dirty="0" smtClean="0"/>
              <a:t> became later basis in Christianity 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/>
              <a:t>Legacy of Greek philosophy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Intellectual authorities for European philosophers until 17th century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Intellectual inspiration for Christian and Islamic theologians.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Provided a powerful intellectual framework for future generations </a:t>
            </a:r>
          </a:p>
        </p:txBody>
      </p:sp>
      <p:pic>
        <p:nvPicPr>
          <p:cNvPr id="33796" name="Picture 5" descr="http://bipolarblast.files.wordpress.com/2009/01/bust-of-socra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8838" y="2184400"/>
            <a:ext cx="10541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http://www.maybelogic.org/maybequarterly/02/ZP%20-%20Plato%20Play-Doh%2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429000"/>
            <a:ext cx="1236663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9" descr="http://www.stenudd.com/myth/greek/images/aristot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4724400"/>
            <a:ext cx="9794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85800"/>
            <a:ext cx="708342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GREEK TRIBES</a:t>
            </a:r>
          </a:p>
        </p:txBody>
      </p:sp>
      <p:pic>
        <p:nvPicPr>
          <p:cNvPr id="11267" name="Picture 5" descr="greekdialec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76400"/>
            <a:ext cx="7543800" cy="487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692150"/>
            <a:ext cx="52482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GREEK WORLD</a:t>
            </a:r>
          </a:p>
        </p:txBody>
      </p:sp>
      <p:pic>
        <p:nvPicPr>
          <p:cNvPr id="21507" name="Picture 5" descr="KISH_02_34"/>
          <p:cNvPicPr>
            <a:picLocks noChangeAspect="1" noChangeArrowheads="1"/>
          </p:cNvPicPr>
          <p:nvPr/>
        </p:nvPicPr>
        <p:blipFill>
          <a:blip r:embed="rId3"/>
          <a:srcRect b="10600"/>
          <a:stretch>
            <a:fillRect/>
          </a:stretch>
        </p:blipFill>
        <p:spPr bwMode="auto">
          <a:xfrm>
            <a:off x="914400" y="1600200"/>
            <a:ext cx="73152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http://www.christusrex.org/www1/vaticano/ETb-Ampho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71650"/>
            <a:ext cx="10509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http://library.thinkquest.org/04oct/01723/G-Trad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7620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488</TotalTime>
  <Words>3885</Words>
  <Application>Microsoft Office PowerPoint</Application>
  <PresentationFormat>On-screen Show (4:3)</PresentationFormat>
  <Paragraphs>527</Paragraphs>
  <Slides>55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Paper</vt:lpstr>
      <vt:lpstr>Classical Civilization</vt:lpstr>
      <vt:lpstr>Classical Periodization</vt:lpstr>
      <vt:lpstr>PHYSICAL MAP OF AREA</vt:lpstr>
      <vt:lpstr>Ancient &amp; Classical Greece</vt:lpstr>
      <vt:lpstr>ANCIENT GREECE</vt:lpstr>
      <vt:lpstr>Archaic Greece: 800-480 BCE</vt:lpstr>
      <vt:lpstr>RATIONITY AND PHILOSOPHY</vt:lpstr>
      <vt:lpstr>GREEK TRIBES</vt:lpstr>
      <vt:lpstr>THE GREEK WORLD</vt:lpstr>
      <vt:lpstr>Classical Greece: 480-323 BCE</vt:lpstr>
      <vt:lpstr>POLIS OF ATTICA</vt:lpstr>
      <vt:lpstr>LACONIA: SPARTA</vt:lpstr>
      <vt:lpstr>MAPPING THE PERSIAN WARS</vt:lpstr>
      <vt:lpstr>Classical Greece (cont.)</vt:lpstr>
      <vt:lpstr>THE PELOPONNESIAN WAR</vt:lpstr>
      <vt:lpstr>Hellenistic Greece: 323-30 BCE</vt:lpstr>
      <vt:lpstr>ALEXANDER’S EMPIRE</vt:lpstr>
      <vt:lpstr>HELLENISTIC WORLD</vt:lpstr>
      <vt:lpstr>TEMPLES AND THEATRES</vt:lpstr>
      <vt:lpstr>THE PERSIAN EMPIRE</vt:lpstr>
      <vt:lpstr>Persian Empire: 550-330 BCE</vt:lpstr>
      <vt:lpstr>PERSEPOLIS</vt:lpstr>
      <vt:lpstr>Classical India</vt:lpstr>
      <vt:lpstr>Classical India (cont.)</vt:lpstr>
      <vt:lpstr>Slide 25</vt:lpstr>
      <vt:lpstr>SPREAD OF BUDDHISM</vt:lpstr>
      <vt:lpstr>    Mauryan                        Guptan</vt:lpstr>
      <vt:lpstr>Classical India (cont.)</vt:lpstr>
      <vt:lpstr>Slide 29</vt:lpstr>
      <vt:lpstr> Classical China – more Qins than a Chinese phonebook</vt:lpstr>
      <vt:lpstr>Slide 31</vt:lpstr>
      <vt:lpstr>Classical China (cont.)</vt:lpstr>
      <vt:lpstr>MAPPING HAN CHINA</vt:lpstr>
      <vt:lpstr>Classical China (cont.)</vt:lpstr>
      <vt:lpstr>THE ROMANS</vt:lpstr>
      <vt:lpstr>EARLY ROME</vt:lpstr>
      <vt:lpstr>THE WORLD OF EARLY ROME</vt:lpstr>
      <vt:lpstr>EARLY ROMAN  REPUBLIC</vt:lpstr>
      <vt:lpstr>ROMAN REPUBLICAN GOVERNMENT</vt:lpstr>
      <vt:lpstr>EXPANSION OF REPUBLIC</vt:lpstr>
      <vt:lpstr>ROMAN LEGION</vt:lpstr>
      <vt:lpstr>THE PUNIC WARS</vt:lpstr>
      <vt:lpstr>THE END OF THE REPUBLIC</vt:lpstr>
      <vt:lpstr>EXPANSION OF THE REPUBLIC</vt:lpstr>
      <vt:lpstr>FOUNDATION OF EMPIRE</vt:lpstr>
      <vt:lpstr>EMPIRE AT ITS HEIGHT</vt:lpstr>
      <vt:lpstr>THE PAX ROMANA</vt:lpstr>
      <vt:lpstr>ROMAN ROADS</vt:lpstr>
      <vt:lpstr>TRADE &amp; URBANIZATION</vt:lpstr>
      <vt:lpstr>CLASSICAL ROME</vt:lpstr>
      <vt:lpstr>ROMAN FAMILY, SOCIETY</vt:lpstr>
      <vt:lpstr>ROMAN WORLD VIEW</vt:lpstr>
      <vt:lpstr>JUDAISM &amp;  CHRISTIANITY</vt:lpstr>
      <vt:lpstr>EARLY CHRISTIANITY</vt:lpstr>
      <vt:lpstr>CHRISTIANITY &amp; ROME</vt:lpstr>
    </vt:vector>
  </TitlesOfParts>
  <Company>Denton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Civilization</dc:title>
  <dc:creator>Denton ISD</dc:creator>
  <cp:lastModifiedBy>Denton ISD</cp:lastModifiedBy>
  <cp:revision>51</cp:revision>
  <dcterms:created xsi:type="dcterms:W3CDTF">2011-09-21T17:42:42Z</dcterms:created>
  <dcterms:modified xsi:type="dcterms:W3CDTF">2011-09-22T03:10:25Z</dcterms:modified>
</cp:coreProperties>
</file>