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67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813DC1-E823-4AA8-A267-411C6138AF75}" type="datetimeFigureOut">
              <a:rPr lang="en-US" smtClean="0"/>
              <a:t>3/30/2011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3EC0DE-39B0-48D9-9672-51D9C2E4C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5838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eaLnBrk="1" hangingPunct="1"/>
            <a:fld id="{49327B5C-70CA-4250-BEC8-D0393E8EF672}" type="slidenum">
              <a:rPr lang="en-US" smtClean="0">
                <a:latin typeface="Arial" charset="0"/>
              </a:rPr>
              <a:pPr eaLnBrk="1" hangingPunct="1"/>
              <a:t>11</a:t>
            </a:fld>
            <a:endParaRPr lang="en-US" smtClean="0">
              <a:latin typeface="Arial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eaLnBrk="1" hangingPunct="1"/>
            <a:fld id="{4895E077-1725-4718-859E-3AD1354A037C}" type="slidenum">
              <a:rPr lang="en-US" smtClean="0">
                <a:latin typeface="Arial" charset="0"/>
              </a:rPr>
              <a:pPr eaLnBrk="1" hangingPunct="1"/>
              <a:t>13</a:t>
            </a:fld>
            <a:endParaRPr lang="en-US" smtClean="0">
              <a:latin typeface="Arial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eaLnBrk="1" hangingPunct="1"/>
            <a:fld id="{3C2A9442-2F12-4D7F-89CC-177354EADA49}" type="slidenum">
              <a:rPr lang="en-US" smtClean="0">
                <a:latin typeface="Arial" charset="0"/>
              </a:rPr>
              <a:pPr eaLnBrk="1" hangingPunct="1"/>
              <a:t>14</a:t>
            </a:fld>
            <a:endParaRPr lang="en-US" smtClean="0">
              <a:latin typeface="Arial" charset="0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eaLnBrk="1" hangingPunct="1"/>
            <a:fld id="{78EF9CBA-08F9-456D-B479-2ACEB41D6048}" type="slidenum">
              <a:rPr lang="en-US" smtClean="0">
                <a:latin typeface="Arial" charset="0"/>
              </a:rPr>
              <a:pPr eaLnBrk="1" hangingPunct="1"/>
              <a:t>15</a:t>
            </a:fld>
            <a:endParaRPr lang="en-US" smtClean="0">
              <a:latin typeface="Arial" charset="0"/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D7DAC-FA5A-4F97-ADC3-5B19F02672CD}" type="datetimeFigureOut">
              <a:rPr lang="en-US" smtClean="0"/>
              <a:t>3/30/2011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4AB1853D-2D16-4C02-8DB8-470AEA823FB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D7DAC-FA5A-4F97-ADC3-5B19F02672CD}" type="datetimeFigureOut">
              <a:rPr lang="en-US" smtClean="0"/>
              <a:t>3/30/2011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1853D-2D16-4C02-8DB8-470AEA823F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D7DAC-FA5A-4F97-ADC3-5B19F02672CD}" type="datetimeFigureOut">
              <a:rPr lang="en-US" smtClean="0"/>
              <a:t>3/30/2011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1853D-2D16-4C02-8DB8-470AEA823F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D7DAC-FA5A-4F97-ADC3-5B19F02672CD}" type="datetimeFigureOut">
              <a:rPr lang="en-US" smtClean="0"/>
              <a:t>3/30/2011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1853D-2D16-4C02-8DB8-470AEA823F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D7DAC-FA5A-4F97-ADC3-5B19F02672CD}" type="datetimeFigureOut">
              <a:rPr lang="en-US" smtClean="0"/>
              <a:t>3/30/2011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1853D-2D16-4C02-8DB8-470AEA823FB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D7DAC-FA5A-4F97-ADC3-5B19F02672CD}" type="datetimeFigureOut">
              <a:rPr lang="en-US" smtClean="0"/>
              <a:t>3/30/2011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1853D-2D16-4C02-8DB8-470AEA823F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D7DAC-FA5A-4F97-ADC3-5B19F02672CD}" type="datetimeFigureOut">
              <a:rPr lang="en-US" smtClean="0"/>
              <a:t>3/30/2011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1853D-2D16-4C02-8DB8-470AEA823F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D7DAC-FA5A-4F97-ADC3-5B19F02672CD}" type="datetimeFigureOut">
              <a:rPr lang="en-US" smtClean="0"/>
              <a:t>3/30/2011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1853D-2D16-4C02-8DB8-470AEA823F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D7DAC-FA5A-4F97-ADC3-5B19F02672CD}" type="datetimeFigureOut">
              <a:rPr lang="en-US" smtClean="0"/>
              <a:t>3/30/2011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1853D-2D16-4C02-8DB8-470AEA823F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D7DAC-FA5A-4F97-ADC3-5B19F02672CD}" type="datetimeFigureOut">
              <a:rPr lang="en-US" smtClean="0"/>
              <a:t>3/30/2011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1853D-2D16-4C02-8DB8-470AEA823FB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D7DAC-FA5A-4F97-ADC3-5B19F02672CD}" type="datetimeFigureOut">
              <a:rPr lang="en-US" smtClean="0"/>
              <a:t>3/30/2011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1853D-2D16-4C02-8DB8-470AEA823FB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C5D7DAC-FA5A-4F97-ADC3-5B19F02672CD}" type="datetimeFigureOut">
              <a:rPr lang="en-US" smtClean="0"/>
              <a:t>3/30/2011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4AB1853D-2D16-4C02-8DB8-470AEA823FB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429000"/>
            <a:ext cx="7772400" cy="914400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 smtClean="0">
                <a:solidFill>
                  <a:srgbClr val="FF0000"/>
                </a:solidFill>
              </a:rPr>
              <a:t>1200 BCE TO 500 CE</a:t>
            </a:r>
            <a:endParaRPr lang="en-US" sz="4400" b="1" dirty="0">
              <a:solidFill>
                <a:srgbClr val="FF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2376" y="685800"/>
            <a:ext cx="7772400" cy="1828800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 smtClean="0"/>
              <a:t>THE CLASSICAL AGE IN WORLD HISTORY</a:t>
            </a:r>
            <a:endParaRPr 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2908642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OTHER EXCHANGES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7244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b="1" dirty="0"/>
              <a:t>Alongside the trade in goods, the exchange of people, technology, </a:t>
            </a:r>
            <a:r>
              <a:rPr lang="en-US" b="1" dirty="0" smtClean="0"/>
              <a:t>religious and </a:t>
            </a:r>
            <a:r>
              <a:rPr lang="en-US" b="1" dirty="0"/>
              <a:t>cultural beliefs, food crops, domesticated animals, and disease </a:t>
            </a:r>
            <a:r>
              <a:rPr lang="en-US" b="1" dirty="0" smtClean="0"/>
              <a:t>pathogens developed </a:t>
            </a:r>
            <a:r>
              <a:rPr lang="en-US" b="1" dirty="0"/>
              <a:t>across far-flung networks of </a:t>
            </a:r>
            <a:r>
              <a:rPr lang="en-US" b="1" dirty="0" smtClean="0"/>
              <a:t>communication </a:t>
            </a:r>
            <a:r>
              <a:rPr lang="en-US" b="1" dirty="0"/>
              <a:t>and exchange</a:t>
            </a:r>
            <a:r>
              <a:rPr lang="en-US" b="1" dirty="0" smtClean="0"/>
              <a:t>.</a:t>
            </a:r>
          </a:p>
          <a:p>
            <a:pPr lvl="1" algn="just"/>
            <a:r>
              <a:rPr lang="en-US" b="1" dirty="0" smtClean="0"/>
              <a:t>The </a:t>
            </a:r>
            <a:r>
              <a:rPr lang="en-US" b="1" dirty="0"/>
              <a:t>spread of crops, including sugar, rice and cotton from South Asia to </a:t>
            </a:r>
            <a:r>
              <a:rPr lang="en-US" b="1" dirty="0" smtClean="0"/>
              <a:t>the Middle </a:t>
            </a:r>
            <a:r>
              <a:rPr lang="en-US" b="1" dirty="0"/>
              <a:t>East, encouraged changes in farming and irrigation techniques (such </a:t>
            </a:r>
            <a:r>
              <a:rPr lang="en-US" b="1" dirty="0" smtClean="0"/>
              <a:t>as the </a:t>
            </a:r>
            <a:r>
              <a:rPr lang="en-US" b="1" dirty="0"/>
              <a:t>development of the </a:t>
            </a:r>
            <a:r>
              <a:rPr lang="en-US" b="1" dirty="0" err="1"/>
              <a:t>qanat</a:t>
            </a:r>
            <a:r>
              <a:rPr lang="en-US" b="1" dirty="0"/>
              <a:t> system).</a:t>
            </a:r>
          </a:p>
          <a:p>
            <a:pPr lvl="1" algn="just"/>
            <a:r>
              <a:rPr lang="en-US" b="1" dirty="0" smtClean="0"/>
              <a:t>The </a:t>
            </a:r>
            <a:r>
              <a:rPr lang="en-US" b="1" dirty="0"/>
              <a:t>spread of disease pathogens diminished urban populations </a:t>
            </a:r>
            <a:r>
              <a:rPr lang="en-US" b="1" dirty="0" smtClean="0"/>
              <a:t>and contributed </a:t>
            </a:r>
            <a:r>
              <a:rPr lang="en-US" b="1" dirty="0"/>
              <a:t>to the decline of some empires (such as Rome or China).</a:t>
            </a:r>
          </a:p>
          <a:p>
            <a:pPr lvl="1" algn="just"/>
            <a:r>
              <a:rPr lang="en-US" b="1" dirty="0" smtClean="0"/>
              <a:t>Religious </a:t>
            </a:r>
            <a:r>
              <a:rPr lang="en-US" b="1" dirty="0"/>
              <a:t>and cultural traditions, including Chinese culture, Christianity</a:t>
            </a:r>
            <a:r>
              <a:rPr lang="en-US" b="1" dirty="0" smtClean="0"/>
              <a:t>, Hinduism </a:t>
            </a:r>
            <a:r>
              <a:rPr lang="en-US" b="1" dirty="0"/>
              <a:t>and Buddhism, were transformed as they spread.</a:t>
            </a:r>
          </a:p>
        </p:txBody>
      </p:sp>
    </p:spTree>
    <p:extLst>
      <p:ext uri="{BB962C8B-B14F-4D97-AF65-F5344CB8AC3E}">
        <p14:creationId xmlns:p14="http://schemas.microsoft.com/office/powerpoint/2010/main" val="936408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4267200"/>
            <a:ext cx="6781800" cy="914400"/>
          </a:xfrm>
        </p:spPr>
        <p:txBody>
          <a:bodyPr/>
          <a:lstStyle/>
          <a:p>
            <a:pPr eaLnBrk="1" hangingPunct="1"/>
            <a:r>
              <a:rPr lang="en-US" sz="12900" dirty="0" smtClean="0">
                <a:solidFill>
                  <a:srgbClr val="050403"/>
                </a:solidFill>
              </a:rPr>
              <a:t>ESSAYS</a:t>
            </a:r>
          </a:p>
        </p:txBody>
      </p:sp>
    </p:spTree>
    <p:extLst>
      <p:ext uri="{BB962C8B-B14F-4D97-AF65-F5344CB8AC3E}">
        <p14:creationId xmlns:p14="http://schemas.microsoft.com/office/powerpoint/2010/main" val="308527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COMPARISONS AND SNAPSHOTS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76400"/>
            <a:ext cx="8686800" cy="4876800"/>
          </a:xfrm>
        </p:spPr>
        <p:txBody>
          <a:bodyPr/>
          <a:lstStyle/>
          <a:p>
            <a:pPr algn="just">
              <a:defRPr/>
            </a:pPr>
            <a:r>
              <a:rPr lang="en-US" sz="2000" b="1" dirty="0" smtClean="0">
                <a:solidFill>
                  <a:srgbClr val="050403"/>
                </a:solidFill>
              </a:rPr>
              <a:t>Compare and contrast the development of institutions and traditions (political, social, economic, or intellectual) in any two of these classical civilizations:</a:t>
            </a:r>
            <a:endParaRPr lang="en-US" sz="2000" dirty="0" smtClean="0">
              <a:solidFill>
                <a:srgbClr val="050403"/>
              </a:solidFill>
            </a:endParaRPr>
          </a:p>
          <a:p>
            <a:pPr lvl="1" algn="just">
              <a:defRPr/>
            </a:pPr>
            <a:r>
              <a:rPr lang="en-US" sz="1800" b="1" dirty="0" smtClean="0">
                <a:solidFill>
                  <a:srgbClr val="050403"/>
                </a:solidFill>
                <a:ea typeface="+mn-ea"/>
                <a:cs typeface="+mn-cs"/>
              </a:rPr>
              <a:t>China</a:t>
            </a:r>
            <a:endParaRPr lang="en-US" sz="1800" dirty="0" smtClean="0">
              <a:solidFill>
                <a:srgbClr val="050403"/>
              </a:solidFill>
              <a:ea typeface="+mn-ea"/>
              <a:cs typeface="+mn-cs"/>
            </a:endParaRPr>
          </a:p>
          <a:p>
            <a:pPr lvl="1" algn="just">
              <a:defRPr/>
            </a:pPr>
            <a:r>
              <a:rPr lang="en-US" sz="1800" b="1" dirty="0" smtClean="0">
                <a:solidFill>
                  <a:srgbClr val="050403"/>
                </a:solidFill>
                <a:ea typeface="+mn-ea"/>
                <a:cs typeface="+mn-cs"/>
              </a:rPr>
              <a:t>India</a:t>
            </a:r>
            <a:endParaRPr lang="en-US" sz="1800" dirty="0" smtClean="0">
              <a:solidFill>
                <a:srgbClr val="050403"/>
              </a:solidFill>
              <a:ea typeface="+mn-ea"/>
              <a:cs typeface="+mn-cs"/>
            </a:endParaRPr>
          </a:p>
          <a:p>
            <a:pPr lvl="1" algn="just">
              <a:defRPr/>
            </a:pPr>
            <a:r>
              <a:rPr lang="en-US" sz="1800" b="1" dirty="0" smtClean="0">
                <a:solidFill>
                  <a:srgbClr val="050403"/>
                </a:solidFill>
                <a:ea typeface="+mn-ea"/>
                <a:cs typeface="+mn-cs"/>
              </a:rPr>
              <a:t>Greece</a:t>
            </a:r>
            <a:endParaRPr lang="en-US" sz="1800" dirty="0" smtClean="0">
              <a:solidFill>
                <a:srgbClr val="050403"/>
              </a:solidFill>
              <a:ea typeface="+mn-ea"/>
              <a:cs typeface="+mn-cs"/>
            </a:endParaRPr>
          </a:p>
          <a:p>
            <a:pPr lvl="1" algn="just">
              <a:defRPr/>
            </a:pPr>
            <a:r>
              <a:rPr lang="en-US" sz="1800" b="1" dirty="0" smtClean="0">
                <a:solidFill>
                  <a:srgbClr val="050403"/>
                </a:solidFill>
                <a:ea typeface="+mn-ea"/>
                <a:cs typeface="+mn-cs"/>
              </a:rPr>
              <a:t>Rome</a:t>
            </a:r>
            <a:endParaRPr lang="en-US" sz="1800" dirty="0" smtClean="0">
              <a:solidFill>
                <a:srgbClr val="050403"/>
              </a:solidFill>
              <a:ea typeface="+mn-ea"/>
              <a:cs typeface="+mn-cs"/>
            </a:endParaRPr>
          </a:p>
          <a:p>
            <a:pPr lvl="1" algn="just">
              <a:defRPr/>
            </a:pPr>
            <a:r>
              <a:rPr lang="en-US" sz="1800" b="1" dirty="0" smtClean="0">
                <a:solidFill>
                  <a:srgbClr val="050403"/>
                </a:solidFill>
                <a:ea typeface="+mn-ea"/>
                <a:cs typeface="+mn-cs"/>
              </a:rPr>
              <a:t>Mesoamerica</a:t>
            </a:r>
            <a:endParaRPr lang="en-US" sz="1800" dirty="0" smtClean="0">
              <a:solidFill>
                <a:srgbClr val="050403"/>
              </a:solidFill>
              <a:ea typeface="+mn-ea"/>
              <a:cs typeface="+mn-cs"/>
            </a:endParaRPr>
          </a:p>
          <a:p>
            <a:pPr lvl="1" algn="just">
              <a:defRPr/>
            </a:pPr>
            <a:r>
              <a:rPr lang="en-US" sz="1800" b="1" dirty="0" smtClean="0">
                <a:solidFill>
                  <a:srgbClr val="050403"/>
                </a:solidFill>
                <a:ea typeface="+mn-ea"/>
                <a:cs typeface="+mn-cs"/>
              </a:rPr>
              <a:t>Andes</a:t>
            </a:r>
            <a:endParaRPr lang="en-US" sz="1800" dirty="0" smtClean="0">
              <a:solidFill>
                <a:srgbClr val="050403"/>
              </a:solidFill>
              <a:ea typeface="+mn-ea"/>
              <a:cs typeface="+mn-cs"/>
            </a:endParaRP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05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 smtClean="0"/>
              <a:t>COMPARISONS AND SNAPSHOTS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05000"/>
            <a:ext cx="8229600" cy="4191000"/>
          </a:xfrm>
        </p:spPr>
        <p:txBody>
          <a:bodyPr>
            <a:normAutofit lnSpcReduction="10000"/>
          </a:bodyPr>
          <a:lstStyle/>
          <a:p>
            <a:pPr algn="just" eaLnBrk="1" hangingPunct="1"/>
            <a:r>
              <a:rPr lang="en-US" sz="2800" b="1" dirty="0" smtClean="0">
                <a:solidFill>
                  <a:srgbClr val="050403"/>
                </a:solidFill>
              </a:rPr>
              <a:t>Compare major religions and philosophical systems including similarities in cementing a social hierarchy, e.g. Hinduism contrasted with Confucianism.</a:t>
            </a:r>
          </a:p>
          <a:p>
            <a:pPr algn="just" eaLnBrk="1" hangingPunct="1"/>
            <a:r>
              <a:rPr lang="en-US" sz="2800" b="1" dirty="0" smtClean="0">
                <a:solidFill>
                  <a:srgbClr val="050403"/>
                </a:solidFill>
              </a:rPr>
              <a:t>Compare the role of women in different belief - Buddhism, Christianity, Hinduism  and Confucianism </a:t>
            </a:r>
          </a:p>
          <a:p>
            <a:pPr algn="just" eaLnBrk="1" hangingPunct="1"/>
            <a:r>
              <a:rPr lang="en-US" sz="2800" b="1" dirty="0" smtClean="0">
                <a:solidFill>
                  <a:srgbClr val="050403"/>
                </a:solidFill>
              </a:rPr>
              <a:t>Compare and contrast the rise, development and spread of Buddhism and early Christianity.</a:t>
            </a:r>
            <a:endParaRPr lang="en-US" sz="2800" dirty="0" smtClean="0">
              <a:solidFill>
                <a:srgbClr val="050403"/>
              </a:solidFill>
            </a:endParaRPr>
          </a:p>
          <a:p>
            <a:pPr algn="just" eaLnBrk="1" hangingPunct="1"/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988186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 smtClean="0"/>
              <a:t>COMPARISONS AND SNAPSHOTS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343400"/>
          </a:xfrm>
        </p:spPr>
        <p:txBody>
          <a:bodyPr/>
          <a:lstStyle/>
          <a:p>
            <a:pPr algn="just" eaLnBrk="1" hangingPunct="1"/>
            <a:r>
              <a:rPr lang="en-US" sz="2800" b="1" dirty="0" smtClean="0">
                <a:solidFill>
                  <a:srgbClr val="050403"/>
                </a:solidFill>
              </a:rPr>
              <a:t>Understand how and why the collapse of empire was more severe in Western Europe than it was in the Eastern Mediterranean, China, or South India</a:t>
            </a:r>
          </a:p>
          <a:p>
            <a:pPr algn="just" eaLnBrk="1" hangingPunct="1"/>
            <a:r>
              <a:rPr lang="en-US" sz="2800" b="1" dirty="0" smtClean="0">
                <a:solidFill>
                  <a:srgbClr val="050403"/>
                </a:solidFill>
              </a:rPr>
              <a:t>Compare the caste system to other systems of social inequality devised by ancient and Classical civilizations, including slavery</a:t>
            </a:r>
          </a:p>
        </p:txBody>
      </p:sp>
    </p:spTree>
    <p:extLst>
      <p:ext uri="{BB962C8B-B14F-4D97-AF65-F5344CB8AC3E}">
        <p14:creationId xmlns:p14="http://schemas.microsoft.com/office/powerpoint/2010/main" val="3024643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mtClean="0"/>
              <a:t>COMPARISONS AND SNAPSHOTS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4724400"/>
          </a:xfrm>
        </p:spPr>
        <p:txBody>
          <a:bodyPr/>
          <a:lstStyle/>
          <a:p>
            <a:pPr algn="just" eaLnBrk="1" hangingPunct="1"/>
            <a:r>
              <a:rPr lang="en-US" sz="2800" b="1" dirty="0" smtClean="0">
                <a:solidFill>
                  <a:srgbClr val="050403"/>
                </a:solidFill>
              </a:rPr>
              <a:t>Compare the development of traditions and institutions in major civilizations, e.g. Indian, Chinese, Greek</a:t>
            </a:r>
          </a:p>
          <a:p>
            <a:pPr algn="just" eaLnBrk="1" hangingPunct="1"/>
            <a:r>
              <a:rPr lang="en-US" sz="2800" b="1" dirty="0" smtClean="0">
                <a:solidFill>
                  <a:srgbClr val="050403"/>
                </a:solidFill>
              </a:rPr>
              <a:t>Describe interregional trading systems e.g. the Indian Ocean trade system and the Silk Road</a:t>
            </a:r>
          </a:p>
          <a:p>
            <a:pPr algn="just" eaLnBrk="1" hangingPunct="1"/>
            <a:r>
              <a:rPr lang="en-US" sz="2800" b="1" dirty="0" smtClean="0">
                <a:solidFill>
                  <a:srgbClr val="050403"/>
                </a:solidFill>
              </a:rPr>
              <a:t>Compare and contrast the intellectual accomplishments of the classical Chinese and Mediterranean civilizations (Hellenic, Hellenistic, and Roman).</a:t>
            </a:r>
            <a:endParaRPr lang="en-US" sz="2800" dirty="0" smtClean="0">
              <a:solidFill>
                <a:srgbClr val="050403"/>
              </a:solidFill>
            </a:endParaRPr>
          </a:p>
          <a:p>
            <a:pPr algn="just" eaLnBrk="1" hangingPunct="1"/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687512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COMPARISONS AND SNAPSHOTS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133600"/>
            <a:ext cx="8686800" cy="4114800"/>
          </a:xfrm>
        </p:spPr>
        <p:txBody>
          <a:bodyPr/>
          <a:lstStyle/>
          <a:p>
            <a:pPr algn="just">
              <a:defRPr/>
            </a:pPr>
            <a:r>
              <a:rPr lang="en-US" b="1" dirty="0" smtClean="0">
                <a:solidFill>
                  <a:srgbClr val="050403"/>
                </a:solidFill>
              </a:rPr>
              <a:t>Compare any two of the interregional trading systems:</a:t>
            </a:r>
            <a:endParaRPr lang="en-US" dirty="0" smtClean="0">
              <a:solidFill>
                <a:srgbClr val="050403"/>
              </a:solidFill>
            </a:endParaRPr>
          </a:p>
          <a:p>
            <a:pPr lvl="1" algn="just">
              <a:defRPr/>
            </a:pPr>
            <a:r>
              <a:rPr lang="en-US" b="1" dirty="0" smtClean="0">
                <a:solidFill>
                  <a:srgbClr val="050403"/>
                </a:solidFill>
                <a:ea typeface="+mn-ea"/>
                <a:cs typeface="+mn-cs"/>
              </a:rPr>
              <a:t> Mesoamerica</a:t>
            </a:r>
            <a:endParaRPr lang="en-US" dirty="0" smtClean="0">
              <a:solidFill>
                <a:srgbClr val="050403"/>
              </a:solidFill>
              <a:ea typeface="+mn-ea"/>
              <a:cs typeface="+mn-cs"/>
            </a:endParaRPr>
          </a:p>
          <a:p>
            <a:pPr lvl="1" algn="just">
              <a:defRPr/>
            </a:pPr>
            <a:r>
              <a:rPr lang="en-US" b="1" dirty="0" smtClean="0">
                <a:solidFill>
                  <a:srgbClr val="050403"/>
                </a:solidFill>
                <a:ea typeface="+mn-ea"/>
                <a:cs typeface="+mn-cs"/>
              </a:rPr>
              <a:t>Mediterranean</a:t>
            </a:r>
            <a:endParaRPr lang="en-US" dirty="0" smtClean="0">
              <a:solidFill>
                <a:srgbClr val="050403"/>
              </a:solidFill>
              <a:ea typeface="+mn-ea"/>
              <a:cs typeface="+mn-cs"/>
            </a:endParaRPr>
          </a:p>
          <a:p>
            <a:pPr lvl="1" algn="just">
              <a:defRPr/>
            </a:pPr>
            <a:r>
              <a:rPr lang="en-US" b="1" dirty="0" smtClean="0">
                <a:solidFill>
                  <a:srgbClr val="050403"/>
                </a:solidFill>
                <a:ea typeface="+mn-ea"/>
                <a:cs typeface="+mn-cs"/>
              </a:rPr>
              <a:t>Southwest Asia</a:t>
            </a:r>
            <a:endParaRPr lang="en-US" dirty="0" smtClean="0">
              <a:solidFill>
                <a:srgbClr val="050403"/>
              </a:solidFill>
              <a:ea typeface="+mn-ea"/>
              <a:cs typeface="+mn-cs"/>
            </a:endParaRPr>
          </a:p>
          <a:p>
            <a:pPr lvl="1" algn="just">
              <a:defRPr/>
            </a:pPr>
            <a:r>
              <a:rPr lang="en-US" b="1" dirty="0" smtClean="0">
                <a:solidFill>
                  <a:srgbClr val="050403"/>
                </a:solidFill>
                <a:ea typeface="+mn-ea"/>
                <a:cs typeface="+mn-cs"/>
              </a:rPr>
              <a:t>South Asia</a:t>
            </a:r>
            <a:endParaRPr lang="en-US" dirty="0" smtClean="0">
              <a:solidFill>
                <a:srgbClr val="050403"/>
              </a:solidFill>
              <a:ea typeface="+mn-ea"/>
              <a:cs typeface="+mn-cs"/>
            </a:endParaRPr>
          </a:p>
          <a:p>
            <a:pPr lvl="1" algn="just">
              <a:defRPr/>
            </a:pPr>
            <a:r>
              <a:rPr lang="en-US" b="1" dirty="0" smtClean="0">
                <a:solidFill>
                  <a:srgbClr val="050403"/>
                </a:solidFill>
                <a:ea typeface="+mn-ea"/>
                <a:cs typeface="+mn-cs"/>
              </a:rPr>
              <a:t>East Asia</a:t>
            </a:r>
            <a:endParaRPr lang="en-US" dirty="0" smtClean="0">
              <a:solidFill>
                <a:srgbClr val="050403"/>
              </a:solidFill>
              <a:ea typeface="+mn-ea"/>
              <a:cs typeface="+mn-cs"/>
            </a:endParaRPr>
          </a:p>
          <a:p>
            <a:pPr algn="just">
              <a:defRPr/>
            </a:pPr>
            <a:r>
              <a:rPr lang="en-US" b="1" dirty="0" smtClean="0">
                <a:solidFill>
                  <a:srgbClr val="050403"/>
                </a:solidFill>
              </a:rPr>
              <a:t>Compare and contrast the popular movements and settlement patterns of any two of these peoples: Indo-Europeans/Chariot Peoples, Germans, Polynesian, or Bantu. </a:t>
            </a:r>
            <a:endParaRPr lang="en-US" dirty="0" smtClean="0">
              <a:solidFill>
                <a:srgbClr val="050403"/>
              </a:solidFill>
            </a:endParaRPr>
          </a:p>
          <a:p>
            <a:pPr algn="just">
              <a:defRPr/>
            </a:pPr>
            <a:endParaRPr lang="en-US" dirty="0">
              <a:solidFill>
                <a:srgbClr val="05040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9143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05000"/>
            <a:ext cx="8610600" cy="4187952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Nile Valley: New Kingdom Egypt</a:t>
            </a:r>
          </a:p>
          <a:p>
            <a:r>
              <a:rPr lang="en-US" sz="2800" b="1" dirty="0" smtClean="0"/>
              <a:t>Africa: Kush-Meroe, Axum</a:t>
            </a:r>
          </a:p>
          <a:p>
            <a:r>
              <a:rPr lang="en-US" sz="2800" b="1" dirty="0" smtClean="0"/>
              <a:t>Mesopotamia: Assyria, Persian Empires</a:t>
            </a:r>
          </a:p>
          <a:p>
            <a:r>
              <a:rPr lang="en-US" sz="2800" b="1" dirty="0" smtClean="0"/>
              <a:t>Mediterranean: Roman Republic, Empire</a:t>
            </a:r>
          </a:p>
          <a:p>
            <a:r>
              <a:rPr lang="en-US" sz="2800" b="1" dirty="0" smtClean="0"/>
              <a:t>Mediterranean: Hellenic, Hellenistic</a:t>
            </a:r>
          </a:p>
          <a:p>
            <a:r>
              <a:rPr lang="en-US" sz="2800" b="1" dirty="0" smtClean="0"/>
              <a:t>Mediterranean: Israelites, Phoenicians</a:t>
            </a:r>
          </a:p>
          <a:p>
            <a:r>
              <a:rPr lang="en-US" sz="2800" b="1" dirty="0" smtClean="0"/>
              <a:t>India: </a:t>
            </a:r>
            <a:r>
              <a:rPr lang="en-US" sz="2800" b="1" dirty="0" err="1" smtClean="0"/>
              <a:t>Mauryan</a:t>
            </a:r>
            <a:r>
              <a:rPr lang="en-US" sz="2800" b="1" dirty="0" smtClean="0"/>
              <a:t>, </a:t>
            </a:r>
            <a:r>
              <a:rPr lang="en-US" sz="2800" b="1" dirty="0" err="1" smtClean="0"/>
              <a:t>Guptan</a:t>
            </a:r>
            <a:r>
              <a:rPr lang="en-US" sz="2800" b="1" dirty="0" smtClean="0"/>
              <a:t> Dynasties</a:t>
            </a:r>
          </a:p>
          <a:p>
            <a:r>
              <a:rPr lang="en-US" sz="2800" b="1" dirty="0" smtClean="0"/>
              <a:t>China: Late Zhou, Qin, Han</a:t>
            </a:r>
          </a:p>
          <a:p>
            <a:r>
              <a:rPr lang="en-US" sz="2800" b="1" dirty="0" smtClean="0"/>
              <a:t>Mesoamerica: Teotihuacan, Mayans, </a:t>
            </a:r>
            <a:r>
              <a:rPr lang="en-US" sz="2800" b="1" dirty="0" err="1" smtClean="0"/>
              <a:t>Moche</a:t>
            </a:r>
            <a:endParaRPr lang="en-US" sz="2800" b="1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 smtClean="0"/>
              <a:t>CIVILIZATIONS</a:t>
            </a:r>
            <a:endParaRPr 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817626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534400" cy="48768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sz="2000" b="1" dirty="0"/>
              <a:t>Codifications and further developments of existing religious traditions </a:t>
            </a:r>
            <a:r>
              <a:rPr lang="en-US" sz="2000" b="1" dirty="0" smtClean="0"/>
              <a:t>provided a </a:t>
            </a:r>
            <a:r>
              <a:rPr lang="en-US" sz="2000" b="1" dirty="0"/>
              <a:t>bond among the people and an ethical code to live </a:t>
            </a:r>
            <a:r>
              <a:rPr lang="en-US" sz="2000" b="1" dirty="0" smtClean="0"/>
              <a:t>by</a:t>
            </a:r>
          </a:p>
          <a:p>
            <a:pPr lvl="1" algn="just"/>
            <a:r>
              <a:rPr lang="en-US" sz="1800" b="1" dirty="0" smtClean="0"/>
              <a:t>Jews</a:t>
            </a:r>
          </a:p>
          <a:p>
            <a:pPr lvl="1" algn="just"/>
            <a:r>
              <a:rPr lang="en-US" sz="1800" b="1" dirty="0" smtClean="0"/>
              <a:t>Vedic Religion to Hinduism</a:t>
            </a:r>
          </a:p>
          <a:p>
            <a:pPr algn="just"/>
            <a:r>
              <a:rPr lang="en-US" sz="2000" b="1" dirty="0"/>
              <a:t>New belief systems and cultural traditions emerged and spread, often </a:t>
            </a:r>
            <a:r>
              <a:rPr lang="en-US" sz="2000" b="1" dirty="0" smtClean="0"/>
              <a:t>asserting universal </a:t>
            </a:r>
            <a:r>
              <a:rPr lang="en-US" sz="2000" b="1" dirty="0"/>
              <a:t>truths</a:t>
            </a:r>
            <a:r>
              <a:rPr lang="en-US" sz="2000" b="1" dirty="0" smtClean="0"/>
              <a:t>.</a:t>
            </a:r>
          </a:p>
          <a:p>
            <a:pPr lvl="1" algn="just"/>
            <a:r>
              <a:rPr lang="en-US" sz="1800" b="1" dirty="0" smtClean="0"/>
              <a:t>Buddhism</a:t>
            </a:r>
          </a:p>
          <a:p>
            <a:pPr lvl="1" algn="just"/>
            <a:r>
              <a:rPr lang="en-US" sz="1800" b="1" dirty="0" smtClean="0"/>
              <a:t>Confucianism</a:t>
            </a:r>
          </a:p>
          <a:p>
            <a:pPr lvl="1" algn="just"/>
            <a:r>
              <a:rPr lang="en-US" sz="1800" b="1" dirty="0" smtClean="0"/>
              <a:t>Daoism</a:t>
            </a:r>
          </a:p>
          <a:p>
            <a:pPr lvl="1" algn="just"/>
            <a:r>
              <a:rPr lang="en-US" sz="1800" b="1" dirty="0" smtClean="0"/>
              <a:t>Zoroastrianism</a:t>
            </a:r>
          </a:p>
          <a:p>
            <a:pPr lvl="1" algn="just"/>
            <a:r>
              <a:rPr lang="en-US" sz="1800" b="1" dirty="0" smtClean="0"/>
              <a:t>Christianity</a:t>
            </a:r>
          </a:p>
          <a:p>
            <a:pPr lvl="1" algn="just"/>
            <a:r>
              <a:rPr lang="en-US" sz="1800" b="1" dirty="0" smtClean="0"/>
              <a:t>Greco-Roman Philosophy</a:t>
            </a:r>
          </a:p>
          <a:p>
            <a:pPr algn="just"/>
            <a:r>
              <a:rPr lang="en-US" sz="2000" b="1" dirty="0"/>
              <a:t>Belief systems affected gender </a:t>
            </a:r>
            <a:r>
              <a:rPr lang="en-US" sz="2000" b="1" dirty="0" smtClean="0"/>
              <a:t>roles</a:t>
            </a:r>
          </a:p>
          <a:p>
            <a:r>
              <a:rPr lang="en-US" sz="2000" b="1" dirty="0"/>
              <a:t>Other religious and cultural traditions continued parallel to the codified, </a:t>
            </a:r>
            <a:r>
              <a:rPr lang="en-US" sz="2000" b="1" dirty="0" smtClean="0"/>
              <a:t>written belief </a:t>
            </a:r>
            <a:r>
              <a:rPr lang="en-US" sz="2000" b="1" dirty="0"/>
              <a:t>systems in core civilizations</a:t>
            </a:r>
            <a:r>
              <a:rPr lang="en-US" sz="2000" b="1" dirty="0" smtClean="0"/>
              <a:t>.</a:t>
            </a:r>
          </a:p>
          <a:p>
            <a:pPr lvl="1"/>
            <a:r>
              <a:rPr lang="en-US" sz="1900" b="1" dirty="0" smtClean="0"/>
              <a:t>Animism</a:t>
            </a:r>
          </a:p>
          <a:p>
            <a:pPr lvl="1"/>
            <a:r>
              <a:rPr lang="en-US" sz="1900" b="1" dirty="0" smtClean="0"/>
              <a:t>Ancestor Worship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800" b="1" dirty="0" smtClean="0"/>
              <a:t>Development and Codification of </a:t>
            </a:r>
            <a:br>
              <a:rPr lang="en-US" sz="2800" b="1" dirty="0" smtClean="0"/>
            </a:br>
            <a:r>
              <a:rPr lang="en-US" sz="2800" b="1" dirty="0" smtClean="0"/>
              <a:t>Religious and Cultural Traditions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109774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b="1" dirty="0"/>
              <a:t>Artistic expressions, including literature and drama, architecture, and sculpture,</a:t>
            </a:r>
            <a:br>
              <a:rPr lang="en-US" sz="2400" b="1" dirty="0"/>
            </a:br>
            <a:r>
              <a:rPr lang="en-US" sz="2400" b="1" dirty="0"/>
              <a:t>show distinctive cultural </a:t>
            </a:r>
            <a:r>
              <a:rPr lang="en-US" sz="2400" b="1" dirty="0" smtClean="0"/>
              <a:t>developments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b="1" dirty="0"/>
              <a:t>Literature and drama acquired distinctive forms </a:t>
            </a:r>
            <a:r>
              <a:rPr lang="en-US" sz="2800" b="1" dirty="0" smtClean="0"/>
              <a:t> </a:t>
            </a:r>
          </a:p>
          <a:p>
            <a:pPr algn="just"/>
            <a:r>
              <a:rPr lang="en-US" sz="2800" b="1" dirty="0" smtClean="0"/>
              <a:t>Distinctive </a:t>
            </a:r>
            <a:r>
              <a:rPr lang="en-US" sz="2800" b="1" dirty="0"/>
              <a:t>architectural styles </a:t>
            </a:r>
            <a:endParaRPr lang="en-US" sz="2800" b="1" dirty="0" smtClean="0"/>
          </a:p>
          <a:p>
            <a:pPr algn="just"/>
            <a:r>
              <a:rPr lang="en-US" sz="2800" b="1" dirty="0" smtClean="0"/>
              <a:t>The </a:t>
            </a:r>
            <a:r>
              <a:rPr lang="en-US" sz="2800" b="1" dirty="0"/>
              <a:t>convergence of </a:t>
            </a:r>
            <a:r>
              <a:rPr lang="en-US" sz="2800" b="1" dirty="0" smtClean="0"/>
              <a:t>different cultures affected the development </a:t>
            </a:r>
            <a:r>
              <a:rPr lang="en-US" sz="2800" b="1" dirty="0"/>
              <a:t>of unique sculptural </a:t>
            </a:r>
            <a:r>
              <a:rPr lang="en-US" sz="2800" b="1" dirty="0" smtClean="0"/>
              <a:t>developments 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457738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 smtClean="0"/>
              <a:t>DEVELOPMENT OF STATES AND EMPIRES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534400" cy="480060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 b="1" dirty="0"/>
              <a:t>The number and size of imperial societies grew dramatically by </a:t>
            </a:r>
            <a:r>
              <a:rPr lang="en-US" b="1" dirty="0" smtClean="0"/>
              <a:t>imposing political </a:t>
            </a:r>
            <a:r>
              <a:rPr lang="en-US" b="1" dirty="0"/>
              <a:t>unity on areas where previously there had been competing states</a:t>
            </a:r>
            <a:r>
              <a:rPr lang="en-US" b="1" dirty="0" smtClean="0"/>
              <a:t>.</a:t>
            </a:r>
          </a:p>
          <a:p>
            <a:pPr algn="just"/>
            <a:r>
              <a:rPr lang="en-US" b="1" dirty="0"/>
              <a:t>Empires and states developed new techniques of imperial administration based</a:t>
            </a:r>
            <a:r>
              <a:rPr lang="en-US" b="1" dirty="0" smtClean="0"/>
              <a:t>, in </a:t>
            </a:r>
            <a:r>
              <a:rPr lang="en-US" b="1" dirty="0"/>
              <a:t>part, on the success of earlier political forms</a:t>
            </a:r>
            <a:r>
              <a:rPr lang="en-US" b="1" dirty="0" smtClean="0"/>
              <a:t>.</a:t>
            </a:r>
          </a:p>
          <a:p>
            <a:pPr algn="just"/>
            <a:r>
              <a:rPr lang="en-US" b="1" dirty="0"/>
              <a:t>In order to organize their subjects, the rulers created </a:t>
            </a:r>
            <a:r>
              <a:rPr lang="en-US" b="1" dirty="0" smtClean="0"/>
              <a:t>administrative institutions</a:t>
            </a:r>
            <a:r>
              <a:rPr lang="en-US" b="1" dirty="0"/>
              <a:t>, including centralized governments, elaborate legal systems </a:t>
            </a:r>
            <a:r>
              <a:rPr lang="en-US" b="1" dirty="0" smtClean="0"/>
              <a:t>and bureaucracies</a:t>
            </a:r>
          </a:p>
          <a:p>
            <a:pPr algn="just"/>
            <a:r>
              <a:rPr lang="en-US" b="1" dirty="0"/>
              <a:t>Imperial governments projected military power over larger areas using </a:t>
            </a:r>
            <a:r>
              <a:rPr lang="en-US" b="1" dirty="0" smtClean="0"/>
              <a:t>a variety </a:t>
            </a:r>
            <a:r>
              <a:rPr lang="en-US" b="1" dirty="0"/>
              <a:t>of techniques, including diplomacy; developing supply lines; </a:t>
            </a:r>
            <a:r>
              <a:rPr lang="en-US" b="1" dirty="0" smtClean="0"/>
              <a:t>building fortifications</a:t>
            </a:r>
            <a:r>
              <a:rPr lang="en-US" b="1" dirty="0"/>
              <a:t>, defensive walls and roads; and drawing new groups of </a:t>
            </a:r>
            <a:r>
              <a:rPr lang="en-US" b="1" dirty="0" smtClean="0"/>
              <a:t>military officers </a:t>
            </a:r>
            <a:r>
              <a:rPr lang="en-US" b="1" dirty="0"/>
              <a:t>and soldiers from the local populations or conquered peoples</a:t>
            </a:r>
            <a:r>
              <a:rPr lang="en-US" b="1" dirty="0" smtClean="0"/>
              <a:t>.</a:t>
            </a:r>
          </a:p>
          <a:p>
            <a:pPr algn="just"/>
            <a:r>
              <a:rPr lang="en-US" b="1" dirty="0"/>
              <a:t>Much of the success of the empires rested on their promotion of </a:t>
            </a:r>
            <a:r>
              <a:rPr lang="en-US" b="1" dirty="0" smtClean="0"/>
              <a:t>trade and </a:t>
            </a:r>
            <a:r>
              <a:rPr lang="en-US" b="1" dirty="0"/>
              <a:t>economic integration by building and maintaining roads and </a:t>
            </a:r>
            <a:r>
              <a:rPr lang="en-US" b="1" dirty="0" smtClean="0"/>
              <a:t>issuing currencies</a:t>
            </a:r>
            <a:r>
              <a:rPr lang="en-US" dirty="0"/>
              <a:t>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59841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Imperial societies displayed unique social and economic </a:t>
            </a:r>
            <a:r>
              <a:rPr lang="en-US" sz="2800" b="1" dirty="0" smtClean="0"/>
              <a:t>dimensions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534400" cy="4373563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Cities served as centers of trade, public performance of religious rituals</a:t>
            </a:r>
            <a:r>
              <a:rPr lang="en-US" b="1" dirty="0" smtClean="0"/>
              <a:t>, and </a:t>
            </a:r>
            <a:r>
              <a:rPr lang="en-US" b="1" dirty="0"/>
              <a:t>as political administration for states and </a:t>
            </a:r>
            <a:r>
              <a:rPr lang="en-US" b="1" dirty="0" smtClean="0"/>
              <a:t>empires</a:t>
            </a:r>
          </a:p>
          <a:p>
            <a:r>
              <a:rPr lang="en-US" b="1" dirty="0"/>
              <a:t>The social structures of all empires displayed hierarchies that </a:t>
            </a:r>
            <a:r>
              <a:rPr lang="en-US" b="1" dirty="0" smtClean="0"/>
              <a:t>included cultivators</a:t>
            </a:r>
            <a:r>
              <a:rPr lang="en-US" b="1" dirty="0"/>
              <a:t>, laborers, </a:t>
            </a:r>
            <a:r>
              <a:rPr lang="en-US" b="1" dirty="0" smtClean="0"/>
              <a:t>slaves</a:t>
            </a:r>
            <a:r>
              <a:rPr lang="en-US" b="1" dirty="0"/>
              <a:t>, artisans, merchants, elites and caste groups</a:t>
            </a:r>
            <a:r>
              <a:rPr lang="en-US" b="1" dirty="0" smtClean="0"/>
              <a:t>.</a:t>
            </a:r>
          </a:p>
          <a:p>
            <a:r>
              <a:rPr lang="en-US" b="1" dirty="0"/>
              <a:t>Imperial societies relied on a range of labor systems to maintain the </a:t>
            </a:r>
            <a:r>
              <a:rPr lang="en-US" b="1" dirty="0" smtClean="0"/>
              <a:t>production of </a:t>
            </a:r>
            <a:r>
              <a:rPr lang="en-US" b="1" dirty="0"/>
              <a:t>food and provide rewards for the loyalty of the elites, including </a:t>
            </a:r>
            <a:r>
              <a:rPr lang="en-US" b="1" dirty="0" err="1"/>
              <a:t>corvée</a:t>
            </a:r>
            <a:r>
              <a:rPr lang="en-US" b="1" dirty="0" smtClean="0"/>
              <a:t>, slavery</a:t>
            </a:r>
            <a:r>
              <a:rPr lang="en-US" b="1" dirty="0"/>
              <a:t>, rents and tributes, peasant communities, and family and </a:t>
            </a:r>
            <a:r>
              <a:rPr lang="en-US" b="1" dirty="0" smtClean="0"/>
              <a:t>household production.</a:t>
            </a:r>
          </a:p>
          <a:p>
            <a:r>
              <a:rPr lang="en-US" b="1" dirty="0"/>
              <a:t>Patriarchy continued to shape gender and family relations in all </a:t>
            </a:r>
            <a:r>
              <a:rPr lang="en-US" b="1" dirty="0" smtClean="0"/>
              <a:t>imperial societies </a:t>
            </a:r>
            <a:r>
              <a:rPr lang="en-US" b="1" dirty="0"/>
              <a:t>of this period.</a:t>
            </a:r>
          </a:p>
        </p:txBody>
      </p:sp>
    </p:spTree>
    <p:extLst>
      <p:ext uri="{BB962C8B-B14F-4D97-AF65-F5344CB8AC3E}">
        <p14:creationId xmlns:p14="http://schemas.microsoft.com/office/powerpoint/2010/main" val="3549196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COLLAPSE OF CLASSICAL CIVILIZATIONS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b="1" dirty="0"/>
              <a:t>The Roman, Han, </a:t>
            </a:r>
            <a:r>
              <a:rPr lang="en-US" b="1" dirty="0" err="1"/>
              <a:t>Maurya</a:t>
            </a:r>
            <a:r>
              <a:rPr lang="en-US" b="1" dirty="0"/>
              <a:t> and Gupta empires created political, cultural </a:t>
            </a:r>
            <a:r>
              <a:rPr lang="en-US" b="1" dirty="0" smtClean="0"/>
              <a:t>and administrative </a:t>
            </a:r>
            <a:r>
              <a:rPr lang="en-US" b="1" dirty="0"/>
              <a:t>difficulties that they could not manage, which eventually led </a:t>
            </a:r>
            <a:r>
              <a:rPr lang="en-US" b="1" dirty="0" smtClean="0"/>
              <a:t>to their </a:t>
            </a:r>
            <a:r>
              <a:rPr lang="en-US" b="1" dirty="0"/>
              <a:t>decline, collapse and transformation into successor empires or states</a:t>
            </a:r>
            <a:r>
              <a:rPr lang="en-US" b="1" dirty="0" smtClean="0"/>
              <a:t>.</a:t>
            </a:r>
          </a:p>
          <a:p>
            <a:pPr algn="just"/>
            <a:r>
              <a:rPr lang="en-US" b="1" dirty="0"/>
              <a:t>Through excessive mobilization of resources, imperial governments </a:t>
            </a:r>
            <a:r>
              <a:rPr lang="en-US" b="1" dirty="0" smtClean="0"/>
              <a:t>caused environmental </a:t>
            </a:r>
            <a:r>
              <a:rPr lang="en-US" b="1" dirty="0"/>
              <a:t>damage (such as deforestation, desertification, soil </a:t>
            </a:r>
            <a:r>
              <a:rPr lang="en-US" b="1" dirty="0" smtClean="0"/>
              <a:t>erosion or </a:t>
            </a:r>
            <a:r>
              <a:rPr lang="en-US" b="1" dirty="0"/>
              <a:t>silted rivers) and generated social tensions and economic difficulties </a:t>
            </a:r>
            <a:r>
              <a:rPr lang="en-US" b="1" dirty="0" smtClean="0"/>
              <a:t>by concentrating </a:t>
            </a:r>
            <a:r>
              <a:rPr lang="en-US" b="1" dirty="0"/>
              <a:t>too much wealth in the hands of elites</a:t>
            </a:r>
            <a:r>
              <a:rPr lang="en-US" b="1" dirty="0" smtClean="0"/>
              <a:t>.</a:t>
            </a:r>
          </a:p>
          <a:p>
            <a:pPr algn="just"/>
            <a:r>
              <a:rPr lang="en-US" b="1" dirty="0"/>
              <a:t>External problems resulted from security issues along their frontiers, </a:t>
            </a:r>
            <a:r>
              <a:rPr lang="en-US" b="1" dirty="0" smtClean="0"/>
              <a:t>including the </a:t>
            </a:r>
            <a:r>
              <a:rPr lang="en-US" b="1" dirty="0"/>
              <a:t>threat of invasions</a:t>
            </a:r>
          </a:p>
        </p:txBody>
      </p:sp>
    </p:spTree>
    <p:extLst>
      <p:ext uri="{BB962C8B-B14F-4D97-AF65-F5344CB8AC3E}">
        <p14:creationId xmlns:p14="http://schemas.microsoft.com/office/powerpoint/2010/main" val="1873324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b="1" dirty="0"/>
              <a:t>Emergence of </a:t>
            </a:r>
            <a:r>
              <a:rPr lang="en-US" sz="2400" b="1" dirty="0" err="1"/>
              <a:t>Transregional</a:t>
            </a:r>
            <a:r>
              <a:rPr lang="en-US" sz="2400" b="1" dirty="0"/>
              <a:t> Networks of</a:t>
            </a:r>
            <a:br>
              <a:rPr lang="en-US" sz="2400" b="1" dirty="0"/>
            </a:br>
            <a:r>
              <a:rPr lang="en-US" sz="2400" b="1" dirty="0"/>
              <a:t>Communication and Exchange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/>
              <a:t>Land and water routes created </a:t>
            </a:r>
            <a:r>
              <a:rPr lang="en-US" b="1" dirty="0" err="1"/>
              <a:t>transregional</a:t>
            </a:r>
            <a:r>
              <a:rPr lang="en-US" b="1" dirty="0"/>
              <a:t> trade, communication and </a:t>
            </a:r>
            <a:r>
              <a:rPr lang="en-US" b="1" dirty="0" smtClean="0"/>
              <a:t>exchange networks </a:t>
            </a:r>
            <a:r>
              <a:rPr lang="en-US" b="1" dirty="0"/>
              <a:t>in the Eastern Hemisphere, while separate networks connected </a:t>
            </a:r>
            <a:r>
              <a:rPr lang="en-US" b="1" dirty="0" smtClean="0"/>
              <a:t>the peoples </a:t>
            </a:r>
            <a:r>
              <a:rPr lang="en-US" b="1" dirty="0"/>
              <a:t>and societies of the </a:t>
            </a:r>
            <a:r>
              <a:rPr lang="en-US" b="1" dirty="0" smtClean="0"/>
              <a:t>Americas </a:t>
            </a:r>
            <a:r>
              <a:rPr lang="en-US" b="1" dirty="0"/>
              <a:t>somewhat later</a:t>
            </a:r>
            <a:r>
              <a:rPr lang="en-US" b="1" dirty="0" smtClean="0"/>
              <a:t>.</a:t>
            </a:r>
          </a:p>
          <a:p>
            <a:r>
              <a:rPr lang="en-US" b="1" dirty="0" smtClean="0"/>
              <a:t>Students </a:t>
            </a:r>
            <a:r>
              <a:rPr lang="en-US" b="1" dirty="0"/>
              <a:t>should know how factors, including the climate and location </a:t>
            </a:r>
            <a:r>
              <a:rPr lang="en-US" b="1" dirty="0" smtClean="0"/>
              <a:t>of the </a:t>
            </a:r>
            <a:r>
              <a:rPr lang="en-US" b="1" dirty="0"/>
              <a:t>routes, the typical trade goods, and the ethnicity of people involved, shaped </a:t>
            </a:r>
            <a:r>
              <a:rPr lang="en-US" b="1" dirty="0" smtClean="0"/>
              <a:t>the distinctive </a:t>
            </a:r>
            <a:r>
              <a:rPr lang="en-US" b="1" dirty="0"/>
              <a:t>features of the following trade routes.</a:t>
            </a:r>
          </a:p>
          <a:p>
            <a:pPr lvl="1"/>
            <a:r>
              <a:rPr lang="en-US" b="1" dirty="0"/>
              <a:t>A. Eurasian Silk Roads</a:t>
            </a:r>
          </a:p>
          <a:p>
            <a:pPr lvl="1"/>
            <a:r>
              <a:rPr lang="en-US" b="1" dirty="0"/>
              <a:t>B. Trans-Saharan caravan routes</a:t>
            </a:r>
          </a:p>
          <a:p>
            <a:pPr lvl="1"/>
            <a:r>
              <a:rPr lang="es-ES" b="1" dirty="0"/>
              <a:t>C. </a:t>
            </a:r>
            <a:r>
              <a:rPr lang="es-ES" b="1" dirty="0" err="1"/>
              <a:t>Indian</a:t>
            </a:r>
            <a:r>
              <a:rPr lang="es-ES" b="1" dirty="0"/>
              <a:t> </a:t>
            </a:r>
            <a:r>
              <a:rPr lang="es-ES" b="1" dirty="0" err="1"/>
              <a:t>Ocean</a:t>
            </a:r>
            <a:r>
              <a:rPr lang="es-ES" b="1" dirty="0"/>
              <a:t> sea </a:t>
            </a:r>
            <a:r>
              <a:rPr lang="es-ES" b="1" dirty="0" err="1"/>
              <a:t>lanes</a:t>
            </a:r>
            <a:endParaRPr lang="es-ES" b="1" dirty="0"/>
          </a:p>
          <a:p>
            <a:pPr lvl="1"/>
            <a:r>
              <a:rPr lang="en-US" b="1" dirty="0"/>
              <a:t>D. One of the following: Mediterranean sea lanes; American trade routes; or </a:t>
            </a:r>
            <a:r>
              <a:rPr lang="en-US" b="1" dirty="0" smtClean="0"/>
              <a:t>the north-south </a:t>
            </a:r>
            <a:r>
              <a:rPr lang="en-US" b="1" dirty="0"/>
              <a:t>Eurasian trade routes linking the Baltic region, </a:t>
            </a:r>
            <a:r>
              <a:rPr lang="en-US" b="1" dirty="0" smtClean="0"/>
              <a:t>Constantinople and </a:t>
            </a:r>
            <a:r>
              <a:rPr lang="en-US" b="1" dirty="0"/>
              <a:t>Central Asia</a:t>
            </a:r>
          </a:p>
        </p:txBody>
      </p:sp>
    </p:spTree>
    <p:extLst>
      <p:ext uri="{BB962C8B-B14F-4D97-AF65-F5344CB8AC3E}">
        <p14:creationId xmlns:p14="http://schemas.microsoft.com/office/powerpoint/2010/main" val="3563292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New technologies facilitated long-distance communication and exchange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New </a:t>
            </a:r>
            <a:r>
              <a:rPr lang="en-US" b="1" dirty="0"/>
              <a:t>technologies </a:t>
            </a:r>
            <a:r>
              <a:rPr lang="en-US" b="1" dirty="0" smtClean="0"/>
              <a:t>Permitted </a:t>
            </a:r>
            <a:r>
              <a:rPr lang="en-US" b="1" dirty="0"/>
              <a:t>the </a:t>
            </a:r>
            <a:r>
              <a:rPr lang="en-US" b="1" dirty="0" smtClean="0"/>
              <a:t>use of </a:t>
            </a:r>
            <a:r>
              <a:rPr lang="en-US" b="1" dirty="0"/>
              <a:t>domesticated pack animals </a:t>
            </a:r>
            <a:r>
              <a:rPr lang="en-US" b="1" dirty="0" smtClean="0"/>
              <a:t>to transport </a:t>
            </a:r>
            <a:r>
              <a:rPr lang="en-US" b="1" dirty="0"/>
              <a:t>goods across longer routes.</a:t>
            </a:r>
          </a:p>
          <a:p>
            <a:r>
              <a:rPr lang="en-US" b="1" dirty="0" smtClean="0"/>
              <a:t>Innovations </a:t>
            </a:r>
            <a:r>
              <a:rPr lang="en-US" b="1" dirty="0"/>
              <a:t>in maritime technologies </a:t>
            </a:r>
            <a:r>
              <a:rPr lang="en-US" b="1" dirty="0" smtClean="0"/>
              <a:t>as </a:t>
            </a:r>
            <a:r>
              <a:rPr lang="en-US" b="1" dirty="0"/>
              <a:t>well as advanced knowledge of the monsoon </a:t>
            </a:r>
            <a:r>
              <a:rPr lang="en-US" b="1" dirty="0" smtClean="0"/>
              <a:t>winds </a:t>
            </a:r>
            <a:r>
              <a:rPr lang="en-US" b="1" dirty="0"/>
              <a:t>stimulated </a:t>
            </a:r>
            <a:r>
              <a:rPr lang="en-US" b="1" dirty="0" smtClean="0"/>
              <a:t>exchanges along </a:t>
            </a:r>
            <a:r>
              <a:rPr lang="en-US" b="1" dirty="0"/>
              <a:t>maritime routes from East Africa to East Asia.</a:t>
            </a:r>
          </a:p>
        </p:txBody>
      </p:sp>
    </p:spTree>
    <p:extLst>
      <p:ext uri="{BB962C8B-B14F-4D97-AF65-F5344CB8AC3E}">
        <p14:creationId xmlns:p14="http://schemas.microsoft.com/office/powerpoint/2010/main" val="3016729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30</TotalTime>
  <Words>1032</Words>
  <Application>Microsoft Office PowerPoint</Application>
  <PresentationFormat>On-screen Show (4:3)</PresentationFormat>
  <Paragraphs>93</Paragraphs>
  <Slides>16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Apothecary</vt:lpstr>
      <vt:lpstr>THE CLASSICAL AGE IN WORLD HISTORY</vt:lpstr>
      <vt:lpstr>CIVILIZATIONS</vt:lpstr>
      <vt:lpstr>Development and Codification of  Religious and Cultural Traditions</vt:lpstr>
      <vt:lpstr>Artistic expressions, including literature and drama, architecture, and sculpture, show distinctive cultural developments</vt:lpstr>
      <vt:lpstr>DEVELOPMENT OF STATES AND EMPIRES</vt:lpstr>
      <vt:lpstr>Imperial societies displayed unique social and economic dimensions</vt:lpstr>
      <vt:lpstr>COLLAPSE OF CLASSICAL CIVILIZATIONS</vt:lpstr>
      <vt:lpstr>Emergence of Transregional Networks of Communication and Exchange</vt:lpstr>
      <vt:lpstr>New technologies facilitated long-distance communication and exchange</vt:lpstr>
      <vt:lpstr>OTHER EXCHANGES</vt:lpstr>
      <vt:lpstr>ESSAYS</vt:lpstr>
      <vt:lpstr>COMPARISONS AND SNAPSHOTS</vt:lpstr>
      <vt:lpstr>COMPARISONS AND SNAPSHOTS</vt:lpstr>
      <vt:lpstr>COMPARISONS AND SNAPSHOTS</vt:lpstr>
      <vt:lpstr>COMPARISONS AND SNAPSHOTS</vt:lpstr>
      <vt:lpstr>COMPARISONS AND SNAPSHOTS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CLASSICAL AGE IN WORLD HISTORY</dc:title>
  <dc:creator>Paul Philp</dc:creator>
  <cp:lastModifiedBy>Paul Philp</cp:lastModifiedBy>
  <cp:revision>5</cp:revision>
  <dcterms:created xsi:type="dcterms:W3CDTF">2011-03-28T20:57:58Z</dcterms:created>
  <dcterms:modified xsi:type="dcterms:W3CDTF">2011-03-30T20:55:34Z</dcterms:modified>
</cp:coreProperties>
</file>