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4" r:id="rId6"/>
    <p:sldId id="259" r:id="rId7"/>
    <p:sldId id="260" r:id="rId8"/>
    <p:sldId id="261" r:id="rId9"/>
    <p:sldId id="262"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45" d="100"/>
          <a:sy n="45" d="100"/>
        </p:scale>
        <p:origin x="-104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1D4BA1-13F1-4787-8A19-5EAC5FDC4E4C}" type="slidenum">
              <a:rPr lang="en-US" smtClean="0"/>
              <a:pPr/>
              <a:t>‹#›</a:t>
            </a:fld>
            <a:endParaRPr lang="en-US" dirty="0"/>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3FFB434-2682-4AC9-8E39-8AF42F41F4EF}" type="datetimeFigureOut">
              <a:rPr lang="en-US" smtClean="0"/>
              <a:pPr/>
              <a:t>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81D4BA1-13F1-4787-8A19-5EAC5FDC4E4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FFB434-2682-4AC9-8E39-8AF42F41F4EF}" type="datetimeFigureOut">
              <a:rPr lang="en-US" smtClean="0"/>
              <a:pPr/>
              <a:t>1/9/2013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1D4BA1-13F1-4787-8A19-5EAC5FDC4E4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 to Medical Terminology</a:t>
            </a:r>
            <a:endParaRPr lang="en-US" dirty="0"/>
          </a:p>
        </p:txBody>
      </p:sp>
      <p:sp>
        <p:nvSpPr>
          <p:cNvPr id="3" name="Subtitle 2"/>
          <p:cNvSpPr>
            <a:spLocks noGrp="1"/>
          </p:cNvSpPr>
          <p:nvPr>
            <p:ph type="subTitle" idx="1"/>
          </p:nvPr>
        </p:nvSpPr>
        <p:spPr/>
        <p:txBody>
          <a:bodyPr/>
          <a:lstStyle/>
          <a:p>
            <a:r>
              <a:rPr lang="en-US" dirty="0" smtClean="0"/>
              <a:t>Health Occupations</a:t>
            </a:r>
          </a:p>
          <a:p>
            <a:r>
              <a:rPr lang="en-US" dirty="0" smtClean="0"/>
              <a:t>T. King</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Word Roots	</a:t>
            </a:r>
            <a:endParaRPr lang="en-US" dirty="0"/>
          </a:p>
        </p:txBody>
      </p:sp>
      <p:sp>
        <p:nvSpPr>
          <p:cNvPr id="3" name="Content Placeholder 2"/>
          <p:cNvSpPr>
            <a:spLocks noGrp="1"/>
          </p:cNvSpPr>
          <p:nvPr>
            <p:ph idx="1"/>
          </p:nvPr>
        </p:nvSpPr>
        <p:spPr/>
        <p:txBody>
          <a:bodyPr/>
          <a:lstStyle/>
          <a:p>
            <a:r>
              <a:rPr lang="en-US" dirty="0" smtClean="0"/>
              <a:t>Play/er;  In this word, </a:t>
            </a:r>
            <a:r>
              <a:rPr lang="en-US" i="1" dirty="0" smtClean="0"/>
              <a:t>play</a:t>
            </a:r>
            <a:r>
              <a:rPr lang="en-US" dirty="0" smtClean="0"/>
              <a:t> is the word root.</a:t>
            </a:r>
          </a:p>
          <a:p>
            <a:r>
              <a:rPr lang="en-US" dirty="0" smtClean="0"/>
              <a:t>Arthr/itis;  In this medical term, </a:t>
            </a:r>
            <a:r>
              <a:rPr lang="en-US" i="1" dirty="0" smtClean="0"/>
              <a:t>arthr</a:t>
            </a:r>
            <a:r>
              <a:rPr lang="en-US" dirty="0" smtClean="0"/>
              <a:t> (which means </a:t>
            </a:r>
            <a:r>
              <a:rPr lang="en-US" i="1" dirty="0" smtClean="0"/>
              <a:t>joint</a:t>
            </a:r>
            <a:r>
              <a:rPr lang="en-US" dirty="0" smtClean="0"/>
              <a:t>) is the word root.</a:t>
            </a:r>
          </a:p>
          <a:p>
            <a:r>
              <a:rPr lang="en-US" dirty="0" smtClean="0"/>
              <a:t>Hepat/itis; In this medical term, </a:t>
            </a:r>
            <a:r>
              <a:rPr lang="en-US" i="1" dirty="0" smtClean="0"/>
              <a:t>hepat</a:t>
            </a:r>
            <a:r>
              <a:rPr lang="en-US" dirty="0" smtClean="0"/>
              <a:t> (which means </a:t>
            </a:r>
            <a:r>
              <a:rPr lang="en-US" i="1" dirty="0" smtClean="0"/>
              <a:t>liver</a:t>
            </a:r>
            <a:r>
              <a:rPr lang="en-US" dirty="0" smtClean="0"/>
              <a:t>) is the word root.</a:t>
            </a:r>
          </a:p>
          <a:p>
            <a:endParaRPr lang="en-US" dirty="0" smtClean="0"/>
          </a:p>
          <a:p>
            <a:r>
              <a:rPr lang="en-US" dirty="0" smtClean="0"/>
              <a:t>Complete the following:  A word root is…</a:t>
            </a:r>
          </a:p>
          <a:p>
            <a:r>
              <a:rPr lang="en-US" dirty="0" smtClean="0"/>
              <a:t>The word part that is the core of the word.</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Suffix	</a:t>
            </a:r>
            <a:endParaRPr lang="en-US" dirty="0"/>
          </a:p>
        </p:txBody>
      </p:sp>
      <p:sp>
        <p:nvSpPr>
          <p:cNvPr id="3" name="Content Placeholder 2"/>
          <p:cNvSpPr>
            <a:spLocks noGrp="1"/>
          </p:cNvSpPr>
          <p:nvPr>
            <p:ph idx="1"/>
          </p:nvPr>
        </p:nvSpPr>
        <p:spPr/>
        <p:txBody>
          <a:bodyPr>
            <a:normAutofit/>
          </a:bodyPr>
          <a:lstStyle/>
          <a:p>
            <a:r>
              <a:rPr lang="en-US" dirty="0" smtClean="0"/>
              <a:t>The suffix is a word part attached to the end of the word root to modify its meaning.  </a:t>
            </a:r>
          </a:p>
          <a:p>
            <a:r>
              <a:rPr lang="en-US" dirty="0" smtClean="0"/>
              <a:t>The suffix frequently indicates a procedure, condition, or disease such as    </a:t>
            </a:r>
          </a:p>
          <a:p>
            <a:r>
              <a:rPr lang="en-US" dirty="0" smtClean="0"/>
              <a:t>–scopy, meaning visual examination     (procedure)      </a:t>
            </a:r>
          </a:p>
          <a:p>
            <a:r>
              <a:rPr lang="en-US" dirty="0" smtClean="0"/>
              <a:t>–tomy, meaning surgical incision          (procedure)</a:t>
            </a:r>
          </a:p>
          <a:p>
            <a:r>
              <a:rPr lang="en-US" dirty="0" smtClean="0"/>
              <a:t>-itis, meaning inflammation 		   (condition)</a:t>
            </a:r>
          </a:p>
          <a:p>
            <a:r>
              <a:rPr lang="en-US" dirty="0" smtClean="0"/>
              <a:t>-oma, meaning tumor		              (disease)</a:t>
            </a:r>
          </a:p>
          <a:p>
            <a:pPr lvl="1"/>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Suffix Examples</a:t>
            </a:r>
            <a:endParaRPr lang="en-US" dirty="0"/>
          </a:p>
        </p:txBody>
      </p:sp>
      <p:sp>
        <p:nvSpPr>
          <p:cNvPr id="3" name="Content Placeholder 2"/>
          <p:cNvSpPr>
            <a:spLocks noGrp="1"/>
          </p:cNvSpPr>
          <p:nvPr>
            <p:ph idx="1"/>
          </p:nvPr>
        </p:nvSpPr>
        <p:spPr/>
        <p:txBody>
          <a:bodyPr>
            <a:normAutofit lnSpcReduction="10000"/>
          </a:bodyPr>
          <a:lstStyle/>
          <a:p>
            <a:pPr marL="274320" lvl="1" indent="-274320">
              <a:buClr>
                <a:schemeClr val="accent3"/>
              </a:buClr>
              <a:buSzPct val="95000"/>
            </a:pPr>
            <a:r>
              <a:rPr lang="en-US" dirty="0" smtClean="0"/>
              <a:t>The suffix is used to modify the meaning of a word.  Most medical terms have a suffix.</a:t>
            </a:r>
          </a:p>
          <a:p>
            <a:pPr>
              <a:buNone/>
            </a:pPr>
            <a:endParaRPr lang="en-US" dirty="0" smtClean="0"/>
          </a:p>
          <a:p>
            <a:r>
              <a:rPr lang="en-US" dirty="0" smtClean="0"/>
              <a:t>Play/er  in this word, </a:t>
            </a:r>
            <a:r>
              <a:rPr lang="en-US" i="1" dirty="0" smtClean="0"/>
              <a:t>-er </a:t>
            </a:r>
            <a:r>
              <a:rPr lang="en-US" dirty="0" smtClean="0"/>
              <a:t>is the suffix.</a:t>
            </a:r>
          </a:p>
          <a:p>
            <a:r>
              <a:rPr lang="en-US" dirty="0" smtClean="0"/>
              <a:t>Hepat/ic  in this medical term, </a:t>
            </a:r>
            <a:r>
              <a:rPr lang="en-US" i="1" dirty="0" smtClean="0"/>
              <a:t>-ic </a:t>
            </a:r>
            <a:r>
              <a:rPr lang="en-US" dirty="0" smtClean="0"/>
              <a:t>(which means </a:t>
            </a:r>
            <a:r>
              <a:rPr lang="en-US" i="1" dirty="0" smtClean="0"/>
              <a:t>pertaining to</a:t>
            </a:r>
            <a:r>
              <a:rPr lang="en-US" dirty="0" smtClean="0"/>
              <a:t>) is the suffix.  </a:t>
            </a:r>
          </a:p>
          <a:p>
            <a:pPr lvl="1"/>
            <a:r>
              <a:rPr lang="en-US" i="1" dirty="0" smtClean="0"/>
              <a:t>Hepat</a:t>
            </a:r>
            <a:r>
              <a:rPr lang="en-US" dirty="0" smtClean="0"/>
              <a:t> is the word root for </a:t>
            </a:r>
            <a:r>
              <a:rPr lang="en-US" i="1" dirty="0" smtClean="0"/>
              <a:t>liver</a:t>
            </a:r>
            <a:r>
              <a:rPr lang="en-US" dirty="0" smtClean="0"/>
              <a:t>; therefore </a:t>
            </a:r>
            <a:r>
              <a:rPr lang="en-US" i="1" dirty="0" smtClean="0"/>
              <a:t>hepatic</a:t>
            </a:r>
            <a:r>
              <a:rPr lang="en-US" dirty="0" smtClean="0"/>
              <a:t> means </a:t>
            </a:r>
            <a:r>
              <a:rPr lang="en-US" i="1" dirty="0" smtClean="0"/>
              <a:t>pertaining to the liver</a:t>
            </a:r>
            <a:r>
              <a:rPr lang="en-US" dirty="0" smtClean="0"/>
              <a:t>.</a:t>
            </a:r>
          </a:p>
          <a:p>
            <a:r>
              <a:rPr lang="en-US" dirty="0" smtClean="0"/>
              <a:t>Hepat/itis in this medical term, </a:t>
            </a:r>
            <a:r>
              <a:rPr lang="en-US" i="1" dirty="0" smtClean="0"/>
              <a:t>-itis </a:t>
            </a:r>
            <a:r>
              <a:rPr lang="en-US" dirty="0" smtClean="0"/>
              <a:t>(which means </a:t>
            </a:r>
            <a:r>
              <a:rPr lang="en-US" i="1" dirty="0" smtClean="0"/>
              <a:t>inflammation</a:t>
            </a:r>
            <a:r>
              <a:rPr lang="en-US" dirty="0" smtClean="0"/>
              <a:t>) is the suffix.</a:t>
            </a:r>
          </a:p>
          <a:p>
            <a:r>
              <a:rPr lang="en-US" dirty="0" smtClean="0"/>
              <a:t>The term </a:t>
            </a:r>
            <a:r>
              <a:rPr lang="en-US" i="1" dirty="0" smtClean="0"/>
              <a:t>hepatitis </a:t>
            </a:r>
            <a:r>
              <a:rPr lang="en-US" dirty="0" smtClean="0"/>
              <a:t>means </a:t>
            </a:r>
            <a:r>
              <a:rPr lang="en-US" i="1" dirty="0" smtClean="0"/>
              <a:t>inflammation of the liver</a:t>
            </a:r>
            <a:r>
              <a:rPr lang="en-US" dirty="0" smtClean="0"/>
              <a: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lstStyle/>
          <a:p>
            <a:r>
              <a:rPr lang="en-US" dirty="0" smtClean="0"/>
              <a:t>Complete the following:    The suffix is…</a:t>
            </a:r>
          </a:p>
          <a:p>
            <a:r>
              <a:rPr lang="en-US" dirty="0" smtClean="0"/>
              <a:t>The word part attached to the end of the word root to modify its meaning.</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Prefix	</a:t>
            </a:r>
            <a:endParaRPr lang="en-US" dirty="0"/>
          </a:p>
        </p:txBody>
      </p:sp>
      <p:sp>
        <p:nvSpPr>
          <p:cNvPr id="3" name="Content Placeholder 2"/>
          <p:cNvSpPr>
            <a:spLocks noGrp="1"/>
          </p:cNvSpPr>
          <p:nvPr>
            <p:ph idx="1"/>
          </p:nvPr>
        </p:nvSpPr>
        <p:spPr/>
        <p:txBody>
          <a:bodyPr>
            <a:normAutofit lnSpcReduction="10000"/>
          </a:bodyPr>
          <a:lstStyle/>
          <a:p>
            <a:r>
              <a:rPr lang="en-US" dirty="0" smtClean="0"/>
              <a:t>The prefix is a word part attached to the beginning of a word root to modify its meaning.</a:t>
            </a:r>
          </a:p>
          <a:p>
            <a:r>
              <a:rPr lang="en-US" dirty="0" smtClean="0"/>
              <a:t>Although a prefix can be used to modify the meaning of a word, many medical terms do not have a prefix.</a:t>
            </a:r>
          </a:p>
          <a:p>
            <a:r>
              <a:rPr lang="en-US" dirty="0" smtClean="0"/>
              <a:t>Prefixes can indicate;</a:t>
            </a:r>
          </a:p>
          <a:p>
            <a:pPr lvl="1"/>
            <a:r>
              <a:rPr lang="en-US" dirty="0" smtClean="0"/>
              <a:t>A number such as bi-, meaning two.</a:t>
            </a:r>
          </a:p>
          <a:p>
            <a:pPr lvl="1"/>
            <a:r>
              <a:rPr lang="en-US" dirty="0" smtClean="0"/>
              <a:t>A position, such as sub-, meaning under.</a:t>
            </a:r>
          </a:p>
          <a:p>
            <a:pPr lvl="1"/>
            <a:r>
              <a:rPr lang="en-US" dirty="0" smtClean="0"/>
              <a:t>A direction, such as intra-, meaning within.</a:t>
            </a:r>
          </a:p>
          <a:p>
            <a:pPr lvl="1"/>
            <a:r>
              <a:rPr lang="en-US" dirty="0" smtClean="0"/>
              <a:t>Time, such as brady-, meaning slow</a:t>
            </a:r>
          </a:p>
          <a:p>
            <a:pPr lvl="1"/>
            <a:r>
              <a:rPr lang="en-US" dirty="0" smtClean="0"/>
              <a:t>Negation, such as a-, meaning without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Prefix Examples	</a:t>
            </a:r>
            <a:endParaRPr lang="en-US" dirty="0"/>
          </a:p>
        </p:txBody>
      </p:sp>
      <p:sp>
        <p:nvSpPr>
          <p:cNvPr id="3" name="Content Placeholder 2"/>
          <p:cNvSpPr>
            <a:spLocks noGrp="1"/>
          </p:cNvSpPr>
          <p:nvPr>
            <p:ph idx="1"/>
          </p:nvPr>
        </p:nvSpPr>
        <p:spPr/>
        <p:txBody>
          <a:bodyPr>
            <a:normAutofit lnSpcReduction="10000"/>
          </a:bodyPr>
          <a:lstStyle/>
          <a:p>
            <a:r>
              <a:rPr lang="en-US" dirty="0" smtClean="0"/>
              <a:t>Re/play  	In this word, </a:t>
            </a:r>
            <a:r>
              <a:rPr lang="en-US" i="1" dirty="0" smtClean="0"/>
              <a:t>re-</a:t>
            </a:r>
            <a:r>
              <a:rPr lang="en-US" dirty="0" smtClean="0"/>
              <a:t> is the prefix.</a:t>
            </a:r>
          </a:p>
          <a:p>
            <a:r>
              <a:rPr lang="en-US" dirty="0" smtClean="0"/>
              <a:t>Sub/hepat/ic	In this medical term, </a:t>
            </a:r>
            <a:r>
              <a:rPr lang="en-US" i="1" dirty="0" smtClean="0"/>
              <a:t>sub-</a:t>
            </a:r>
            <a:r>
              <a:rPr lang="en-US" dirty="0" smtClean="0"/>
              <a:t> (which means </a:t>
            </a:r>
            <a:r>
              <a:rPr lang="en-US" i="1" dirty="0" smtClean="0"/>
              <a:t>under</a:t>
            </a:r>
            <a:r>
              <a:rPr lang="en-US" dirty="0" smtClean="0"/>
              <a:t>) is the prefix.</a:t>
            </a:r>
          </a:p>
          <a:p>
            <a:r>
              <a:rPr lang="en-US" dirty="0" smtClean="0"/>
              <a:t>What does the term </a:t>
            </a:r>
            <a:r>
              <a:rPr lang="en-US" i="1" dirty="0" smtClean="0"/>
              <a:t>Subhepatic </a:t>
            </a:r>
            <a:r>
              <a:rPr lang="en-US" dirty="0" smtClean="0"/>
              <a:t>mean?</a:t>
            </a:r>
          </a:p>
          <a:p>
            <a:r>
              <a:rPr lang="en-US" dirty="0" smtClean="0"/>
              <a:t>Subhepatic means </a:t>
            </a:r>
            <a:r>
              <a:rPr lang="en-US" i="1" dirty="0" smtClean="0"/>
              <a:t>pertaining to under the liver</a:t>
            </a:r>
            <a:r>
              <a:rPr lang="en-US" dirty="0" smtClean="0"/>
              <a:t>.</a:t>
            </a:r>
          </a:p>
          <a:p>
            <a:r>
              <a:rPr lang="en-US" dirty="0" smtClean="0"/>
              <a:t>Intra/ven/ous	In this word, </a:t>
            </a:r>
            <a:r>
              <a:rPr lang="en-US" i="1" dirty="0" smtClean="0"/>
              <a:t>intra-</a:t>
            </a:r>
            <a:r>
              <a:rPr lang="en-US" dirty="0" smtClean="0"/>
              <a:t> (which means </a:t>
            </a:r>
            <a:r>
              <a:rPr lang="en-US" i="1" dirty="0" smtClean="0"/>
              <a:t>within</a:t>
            </a:r>
            <a:r>
              <a:rPr lang="en-US" dirty="0" smtClean="0"/>
              <a:t>) is the prefix.</a:t>
            </a:r>
          </a:p>
          <a:p>
            <a:r>
              <a:rPr lang="en-US" dirty="0" smtClean="0"/>
              <a:t>Identify the word root in the medical term </a:t>
            </a:r>
            <a:r>
              <a:rPr lang="en-US" i="1" dirty="0" smtClean="0"/>
              <a:t>Intravenous</a:t>
            </a:r>
            <a:r>
              <a:rPr lang="en-US" dirty="0" smtClean="0"/>
              <a:t>.</a:t>
            </a:r>
          </a:p>
          <a:p>
            <a:r>
              <a:rPr lang="en-US" dirty="0" smtClean="0"/>
              <a:t>The word root is </a:t>
            </a:r>
            <a:r>
              <a:rPr lang="en-US" i="1" dirty="0" smtClean="0"/>
              <a:t>ven, </a:t>
            </a:r>
            <a:r>
              <a:rPr lang="en-US" dirty="0" smtClean="0"/>
              <a:t>which means </a:t>
            </a:r>
            <a:r>
              <a:rPr lang="en-US" i="1" dirty="0" smtClean="0"/>
              <a:t>vein.</a:t>
            </a:r>
            <a:endParaRPr lang="en-US" i="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dirty="0" smtClean="0"/>
              <a:t>What is the suffix in the word intravenous?</a:t>
            </a:r>
          </a:p>
          <a:p>
            <a:r>
              <a:rPr lang="en-US" dirty="0" smtClean="0"/>
              <a:t>The suffix is </a:t>
            </a:r>
            <a:r>
              <a:rPr lang="en-US" i="1" dirty="0" smtClean="0"/>
              <a:t>–ous</a:t>
            </a:r>
            <a:r>
              <a:rPr lang="en-US" dirty="0" smtClean="0"/>
              <a:t>, which means </a:t>
            </a:r>
            <a:r>
              <a:rPr lang="en-US" i="1" dirty="0" smtClean="0"/>
              <a:t>pertaining to</a:t>
            </a:r>
            <a:r>
              <a:rPr lang="en-US" dirty="0" smtClean="0"/>
              <a:t>.</a:t>
            </a:r>
          </a:p>
          <a:p>
            <a:r>
              <a:rPr lang="en-US" dirty="0" smtClean="0"/>
              <a:t>So what does the word </a:t>
            </a:r>
            <a:r>
              <a:rPr lang="en-US" i="1" dirty="0" smtClean="0"/>
              <a:t>intravenous</a:t>
            </a:r>
            <a:r>
              <a:rPr lang="en-US" dirty="0" smtClean="0"/>
              <a:t> mean?</a:t>
            </a:r>
          </a:p>
          <a:p>
            <a:r>
              <a:rPr lang="en-US" dirty="0" smtClean="0"/>
              <a:t>Intravenous means </a:t>
            </a:r>
            <a:r>
              <a:rPr lang="en-US" i="1" dirty="0" smtClean="0"/>
              <a:t>pertaining to within the vein</a:t>
            </a:r>
            <a:r>
              <a:rPr lang="en-US" dirty="0" smtClean="0"/>
              <a:t>.</a:t>
            </a:r>
          </a:p>
          <a:p>
            <a:r>
              <a:rPr lang="en-US" dirty="0" smtClean="0"/>
              <a:t>Complete the following;  The prefix is…</a:t>
            </a:r>
          </a:p>
          <a:p>
            <a:r>
              <a:rPr lang="en-US" dirty="0" smtClean="0"/>
              <a:t>The word part attached to the beginning of a word root to modify its meaning.</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Vowel	</a:t>
            </a:r>
            <a:endParaRPr lang="en-US" dirty="0"/>
          </a:p>
        </p:txBody>
      </p:sp>
      <p:sp>
        <p:nvSpPr>
          <p:cNvPr id="3" name="Content Placeholder 2"/>
          <p:cNvSpPr>
            <a:spLocks noGrp="1"/>
          </p:cNvSpPr>
          <p:nvPr>
            <p:ph idx="1"/>
          </p:nvPr>
        </p:nvSpPr>
        <p:spPr/>
        <p:txBody>
          <a:bodyPr/>
          <a:lstStyle/>
          <a:p>
            <a:r>
              <a:rPr lang="en-US" dirty="0" smtClean="0"/>
              <a:t>The combining vowel is a word part, usually an o, used to ease pronunciation.</a:t>
            </a:r>
          </a:p>
          <a:p>
            <a:r>
              <a:rPr lang="en-US" dirty="0" smtClean="0"/>
              <a:t>The combining vowel is:</a:t>
            </a:r>
          </a:p>
          <a:p>
            <a:pPr lvl="1"/>
            <a:r>
              <a:rPr lang="en-US" dirty="0" smtClean="0"/>
              <a:t>Used to connect two word roots.</a:t>
            </a:r>
          </a:p>
          <a:p>
            <a:pPr lvl="1"/>
            <a:r>
              <a:rPr lang="en-US" dirty="0" smtClean="0"/>
              <a:t>Used to connect a word root and a suffix.</a:t>
            </a:r>
          </a:p>
          <a:p>
            <a:pPr lvl="1"/>
            <a:r>
              <a:rPr lang="en-US" dirty="0" smtClean="0"/>
              <a:t>Not used to connect a prefix and a word root.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Combining Vowels</a:t>
            </a:r>
            <a:endParaRPr lang="en-US" dirty="0"/>
          </a:p>
        </p:txBody>
      </p:sp>
      <p:sp>
        <p:nvSpPr>
          <p:cNvPr id="3" name="Content Placeholder 2"/>
          <p:cNvSpPr>
            <a:spLocks noGrp="1"/>
          </p:cNvSpPr>
          <p:nvPr>
            <p:ph idx="1"/>
          </p:nvPr>
        </p:nvSpPr>
        <p:spPr/>
        <p:txBody>
          <a:bodyPr/>
          <a:lstStyle/>
          <a:p>
            <a:r>
              <a:rPr lang="en-US" dirty="0" smtClean="0"/>
              <a:t>In the word men/o/pause</a:t>
            </a:r>
          </a:p>
          <a:p>
            <a:pPr lvl="1"/>
            <a:r>
              <a:rPr lang="en-US" dirty="0" smtClean="0"/>
              <a:t>O is the combining vowel used between two word roots</a:t>
            </a:r>
          </a:p>
          <a:p>
            <a:r>
              <a:rPr lang="en-US" dirty="0" smtClean="0"/>
              <a:t>In the medical term arthr/o/pathy</a:t>
            </a:r>
          </a:p>
          <a:p>
            <a:pPr lvl="1"/>
            <a:r>
              <a:rPr lang="en-US" dirty="0" smtClean="0"/>
              <a:t>O is the combining vowel used between the word root arthr and the suffix –pathy (which means disease).</a:t>
            </a:r>
          </a:p>
          <a:p>
            <a:r>
              <a:rPr lang="en-US" dirty="0" smtClean="0"/>
              <a:t>In the medical term sub/hepat/ic</a:t>
            </a:r>
          </a:p>
          <a:p>
            <a:pPr lvl="1"/>
            <a:r>
              <a:rPr lang="en-US" dirty="0" smtClean="0"/>
              <a:t>The combining vowel is not used between the prefix sub- and the word root hepat.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smtClean="0"/>
              <a:t>Guidelines for Using Combining Vowels</a:t>
            </a:r>
            <a:endParaRPr lang="en-US" dirty="0"/>
          </a:p>
        </p:txBody>
      </p:sp>
      <p:sp>
        <p:nvSpPr>
          <p:cNvPr id="3" name="Content Placeholder 2"/>
          <p:cNvSpPr>
            <a:spLocks noGrp="1"/>
          </p:cNvSpPr>
          <p:nvPr>
            <p:ph idx="1"/>
          </p:nvPr>
        </p:nvSpPr>
        <p:spPr>
          <a:xfrm>
            <a:off x="457200" y="2133600"/>
            <a:ext cx="8229600" cy="4389120"/>
          </a:xfrm>
        </p:spPr>
        <p:txBody>
          <a:bodyPr/>
          <a:lstStyle/>
          <a:p>
            <a:r>
              <a:rPr lang="en-US" b="1" u="sng" dirty="0" smtClean="0"/>
              <a:t>Guideline #1</a:t>
            </a:r>
            <a:r>
              <a:rPr lang="en-US" dirty="0" smtClean="0"/>
              <a:t>:  When connecting a word root and a suffix, a combining vowel </a:t>
            </a:r>
            <a:r>
              <a:rPr lang="en-US" b="1" u="sng" dirty="0" smtClean="0"/>
              <a:t>IS USED</a:t>
            </a:r>
            <a:r>
              <a:rPr lang="en-US" b="1" dirty="0" smtClean="0"/>
              <a:t> </a:t>
            </a:r>
            <a:r>
              <a:rPr lang="en-US" dirty="0" smtClean="0"/>
              <a:t>if the </a:t>
            </a:r>
            <a:r>
              <a:rPr lang="en-US" b="1" u="sng" dirty="0" smtClean="0"/>
              <a:t>suffix DOES NOT begin with a vowel</a:t>
            </a:r>
            <a:r>
              <a:rPr lang="en-US" dirty="0" smtClean="0"/>
              <a:t>.</a:t>
            </a:r>
          </a:p>
          <a:p>
            <a:pPr>
              <a:buNone/>
            </a:pPr>
            <a:endParaRPr lang="en-US" dirty="0" smtClean="0"/>
          </a:p>
          <a:p>
            <a:r>
              <a:rPr lang="en-US" b="1" i="1" dirty="0" smtClean="0"/>
              <a:t>Guideline #1 Example </a:t>
            </a:r>
          </a:p>
          <a:p>
            <a:pPr lvl="1"/>
            <a:r>
              <a:rPr lang="en-US" dirty="0" smtClean="0"/>
              <a:t>In the medical term arthr/o/pathy the suffix </a:t>
            </a:r>
            <a:r>
              <a:rPr lang="en-US" i="1" dirty="0" smtClean="0"/>
              <a:t>–pathy </a:t>
            </a:r>
            <a:r>
              <a:rPr lang="en-US" dirty="0" smtClean="0"/>
              <a:t>does not begin with a vowel; therefore a combining vowel is used.</a:t>
            </a:r>
          </a:p>
          <a:p>
            <a:pPr lvl="1">
              <a:buNone/>
            </a:pP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Word Parts	</a:t>
            </a:r>
            <a:endParaRPr lang="en-US" dirty="0"/>
          </a:p>
        </p:txBody>
      </p:sp>
      <p:sp>
        <p:nvSpPr>
          <p:cNvPr id="3" name="Content Placeholder 2"/>
          <p:cNvSpPr>
            <a:spLocks noGrp="1"/>
          </p:cNvSpPr>
          <p:nvPr>
            <p:ph idx="1"/>
          </p:nvPr>
        </p:nvSpPr>
        <p:spPr/>
        <p:txBody>
          <a:bodyPr/>
          <a:lstStyle/>
          <a:p>
            <a:r>
              <a:rPr lang="en-US" b="1" dirty="0" smtClean="0"/>
              <a:t>Objectives:</a:t>
            </a:r>
          </a:p>
          <a:p>
            <a:pPr lvl="1"/>
            <a:r>
              <a:rPr lang="en-US" dirty="0" smtClean="0"/>
              <a:t>Identify and define the four word parts.</a:t>
            </a:r>
          </a:p>
          <a:p>
            <a:pPr lvl="1"/>
            <a:r>
              <a:rPr lang="en-US" dirty="0" smtClean="0"/>
              <a:t>Identify and define a combining form.</a:t>
            </a:r>
          </a:p>
          <a:p>
            <a:pPr lvl="1"/>
            <a:r>
              <a:rPr lang="en-US" dirty="0" smtClean="0"/>
              <a:t>Analyze and define medical terms.</a:t>
            </a:r>
          </a:p>
          <a:p>
            <a:pPr lvl="1"/>
            <a:r>
              <a:rPr lang="en-US" dirty="0" smtClean="0"/>
              <a:t>Build medical terms for given definitions.</a:t>
            </a:r>
          </a:p>
          <a:p>
            <a:pPr lvl="1">
              <a:buNone/>
            </a:pP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b="1" u="sng" dirty="0" smtClean="0"/>
              <a:t>Guideline #2</a:t>
            </a:r>
            <a:r>
              <a:rPr lang="en-US" dirty="0" smtClean="0"/>
              <a:t>:  When connecting a word root and a suffix, a combining vowel is </a:t>
            </a:r>
            <a:r>
              <a:rPr lang="en-US" b="1" u="sng" dirty="0" smtClean="0"/>
              <a:t>USUALLY NOT USED</a:t>
            </a:r>
            <a:r>
              <a:rPr lang="en-US" dirty="0" smtClean="0"/>
              <a:t> if the </a:t>
            </a:r>
            <a:r>
              <a:rPr lang="en-US" b="1" u="sng" dirty="0" smtClean="0"/>
              <a:t>suffix DOES BEGIN with a vowel</a:t>
            </a:r>
            <a:r>
              <a:rPr lang="en-US" dirty="0" smtClean="0"/>
              <a:t>.</a:t>
            </a:r>
          </a:p>
          <a:p>
            <a:endParaRPr lang="en-US" dirty="0" smtClean="0"/>
          </a:p>
          <a:p>
            <a:r>
              <a:rPr lang="en-US" b="1" u="sng" dirty="0" smtClean="0"/>
              <a:t>Guideline #2 Example</a:t>
            </a:r>
            <a:r>
              <a:rPr lang="en-US" dirty="0" smtClean="0"/>
              <a:t>:  </a:t>
            </a:r>
          </a:p>
          <a:p>
            <a:pPr lvl="1"/>
            <a:r>
              <a:rPr lang="en-US" dirty="0" smtClean="0"/>
              <a:t>In the medical term hepat/ic, the suffix  </a:t>
            </a:r>
            <a:r>
              <a:rPr lang="en-US" i="1" dirty="0" smtClean="0"/>
              <a:t>-ic </a:t>
            </a:r>
            <a:r>
              <a:rPr lang="en-US" dirty="0" smtClean="0"/>
              <a:t>begins with the vowel </a:t>
            </a:r>
            <a:r>
              <a:rPr lang="en-US" i="1" dirty="0" smtClean="0"/>
              <a:t>i</a:t>
            </a:r>
            <a:r>
              <a:rPr lang="en-US" dirty="0" smtClean="0"/>
              <a:t>; therefore a combining vowel is not used.</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b="1" u="sng" dirty="0" smtClean="0"/>
              <a:t>Guideline #3</a:t>
            </a:r>
            <a:r>
              <a:rPr lang="en-US" dirty="0" smtClean="0"/>
              <a:t>:  When connecting two word roots, a combining vowel is usually used even if vowels are present at the junction.</a:t>
            </a:r>
          </a:p>
          <a:p>
            <a:endParaRPr lang="en-US" dirty="0" smtClean="0"/>
          </a:p>
          <a:p>
            <a:r>
              <a:rPr lang="en-US" b="1" u="sng" dirty="0" smtClean="0"/>
              <a:t>Guideline #3 Example</a:t>
            </a:r>
            <a:r>
              <a:rPr lang="en-US" dirty="0" smtClean="0"/>
              <a:t>:</a:t>
            </a:r>
          </a:p>
          <a:p>
            <a:pPr lvl="1"/>
            <a:r>
              <a:rPr lang="en-US" dirty="0" smtClean="0"/>
              <a:t>In the medical term oste/o/arthr/itis </a:t>
            </a:r>
            <a:r>
              <a:rPr lang="en-US" i="1" dirty="0" smtClean="0"/>
              <a:t>o</a:t>
            </a:r>
            <a:r>
              <a:rPr lang="en-US" dirty="0" smtClean="0"/>
              <a:t> is the combining vowel used, even though the word root </a:t>
            </a:r>
            <a:r>
              <a:rPr lang="en-US" i="1" dirty="0" smtClean="0"/>
              <a:t>oste</a:t>
            </a:r>
            <a:r>
              <a:rPr lang="en-US" dirty="0" smtClean="0"/>
              <a:t> (which means bone) ends with the vowel </a:t>
            </a:r>
            <a:r>
              <a:rPr lang="en-US" i="1" dirty="0" smtClean="0"/>
              <a:t>e</a:t>
            </a:r>
            <a:r>
              <a:rPr lang="en-US" dirty="0" smtClean="0"/>
              <a:t>, and the word root </a:t>
            </a:r>
            <a:r>
              <a:rPr lang="en-US" i="1" dirty="0" smtClean="0"/>
              <a:t>arthr</a:t>
            </a:r>
            <a:r>
              <a:rPr lang="en-US" dirty="0" smtClean="0"/>
              <a:t> begins with the vowel </a:t>
            </a:r>
            <a:r>
              <a:rPr lang="en-US" i="1" dirty="0" smtClean="0"/>
              <a:t>a</a:t>
            </a:r>
            <a:r>
              <a:rPr lang="en-US" dirty="0" smtClean="0"/>
              <a: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b="1" u="sng" dirty="0" smtClean="0"/>
              <a:t>Guideline #4</a:t>
            </a:r>
            <a:r>
              <a:rPr lang="en-US" dirty="0" smtClean="0"/>
              <a:t>:  When connecting a prefix and a word root, a combining vowel is not used.</a:t>
            </a:r>
          </a:p>
          <a:p>
            <a:endParaRPr lang="en-US" dirty="0" smtClean="0"/>
          </a:p>
          <a:p>
            <a:r>
              <a:rPr lang="en-US" b="1" u="sng" dirty="0" smtClean="0"/>
              <a:t>Guideline #4 Example</a:t>
            </a:r>
            <a:r>
              <a:rPr lang="en-US" dirty="0" smtClean="0"/>
              <a:t>:</a:t>
            </a:r>
          </a:p>
          <a:p>
            <a:pPr lvl="1"/>
            <a:r>
              <a:rPr lang="en-US" dirty="0" smtClean="0"/>
              <a:t>In the medical term sub/hepat/ic, the combining vowel is not used between the prefix </a:t>
            </a:r>
            <a:r>
              <a:rPr lang="en-US" i="1" dirty="0" smtClean="0"/>
              <a:t>sub-</a:t>
            </a:r>
            <a:r>
              <a:rPr lang="en-US" dirty="0" smtClean="0"/>
              <a:t> and the word root </a:t>
            </a:r>
            <a:r>
              <a:rPr lang="en-US" i="1" dirty="0" smtClean="0"/>
              <a:t>hepat</a:t>
            </a:r>
            <a:r>
              <a:rPr lang="en-US" dirty="0" smtClean="0"/>
              <a:t>.</a:t>
            </a:r>
          </a:p>
          <a:p>
            <a:pPr lvl="1"/>
            <a:endParaRPr lang="en-US" dirty="0" smtClean="0"/>
          </a:p>
          <a:p>
            <a:pPr lvl="1">
              <a:buNone/>
            </a:pPr>
            <a:endParaRPr lang="en-US" dirty="0" smtClean="0"/>
          </a:p>
          <a:p>
            <a:pPr lvl="1">
              <a:buNone/>
            </a:pPr>
            <a:r>
              <a:rPr lang="en-US" b="1" i="1" dirty="0" smtClean="0"/>
              <a:t>*The combining vowel is used to ease pronunciation;</a:t>
            </a:r>
          </a:p>
          <a:p>
            <a:pPr lvl="1">
              <a:buNone/>
            </a:pPr>
            <a:r>
              <a:rPr lang="en-US" b="1" i="1" dirty="0" smtClean="0"/>
              <a:t>therefore not all medical terms have combing vowels.</a:t>
            </a:r>
            <a:endParaRPr lang="en-US" b="1" i="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wipe(down)">
                                      <p:cBhvr>
                                        <p:cTn id="18" dur="500"/>
                                        <p:tgtEl>
                                          <p:spTgt spid="3">
                                            <p:txEl>
                                              <p:pRg st="6" end="6"/>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wipe(down)">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Form</a:t>
            </a:r>
            <a:endParaRPr lang="en-US" dirty="0"/>
          </a:p>
        </p:txBody>
      </p:sp>
      <p:sp>
        <p:nvSpPr>
          <p:cNvPr id="3" name="Content Placeholder 2"/>
          <p:cNvSpPr>
            <a:spLocks noGrp="1"/>
          </p:cNvSpPr>
          <p:nvPr>
            <p:ph idx="1"/>
          </p:nvPr>
        </p:nvSpPr>
        <p:spPr/>
        <p:txBody>
          <a:bodyPr/>
          <a:lstStyle/>
          <a:p>
            <a:r>
              <a:rPr lang="en-US" dirty="0" smtClean="0"/>
              <a:t>A combining form is a word root with the combining vowel attached, separated by a vertical slash.</a:t>
            </a:r>
          </a:p>
          <a:p>
            <a:r>
              <a:rPr lang="en-US" dirty="0" smtClean="0"/>
              <a:t>Examples</a:t>
            </a:r>
          </a:p>
          <a:p>
            <a:pPr lvl="1"/>
            <a:r>
              <a:rPr lang="en-US" dirty="0" smtClean="0"/>
              <a:t>arthr/o</a:t>
            </a:r>
          </a:p>
          <a:p>
            <a:pPr lvl="1"/>
            <a:r>
              <a:rPr lang="en-US" dirty="0" smtClean="0"/>
              <a:t>oste/o</a:t>
            </a:r>
          </a:p>
          <a:p>
            <a:pPr lvl="1"/>
            <a:r>
              <a:rPr lang="en-US" dirty="0" smtClean="0"/>
              <a:t>ven/o</a:t>
            </a:r>
          </a:p>
          <a:p>
            <a:pPr lvl="1">
              <a:buNone/>
            </a:pPr>
            <a:endParaRPr lang="en-US" dirty="0" smtClean="0"/>
          </a:p>
          <a:p>
            <a:r>
              <a:rPr lang="en-US" dirty="0" smtClean="0"/>
              <a:t>The combining form is not a word part per se; rather it is the word root and the combining vowel.  </a:t>
            </a:r>
          </a:p>
          <a:p>
            <a:pPr lvl="1">
              <a:buNone/>
            </a:pP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p:txBody>
          <a:bodyPr/>
          <a:lstStyle/>
          <a:p>
            <a:r>
              <a:rPr lang="en-US" b="1" u="sng" dirty="0" smtClean="0"/>
              <a:t>Word root</a:t>
            </a:r>
            <a:r>
              <a:rPr lang="en-US" dirty="0" smtClean="0"/>
              <a:t>- core of a word; for example, </a:t>
            </a:r>
            <a:r>
              <a:rPr lang="en-US" i="1" dirty="0" smtClean="0"/>
              <a:t>hepat</a:t>
            </a:r>
          </a:p>
          <a:p>
            <a:r>
              <a:rPr lang="en-US" b="1" u="sng" dirty="0" smtClean="0"/>
              <a:t>Suffix</a:t>
            </a:r>
            <a:r>
              <a:rPr lang="en-US" dirty="0" smtClean="0"/>
              <a:t>- attached at the end of a word root to modify its meaning; for example, </a:t>
            </a:r>
            <a:r>
              <a:rPr lang="en-US" i="1" dirty="0" smtClean="0"/>
              <a:t>-ic</a:t>
            </a:r>
            <a:r>
              <a:rPr lang="en-US" dirty="0" smtClean="0"/>
              <a:t>.</a:t>
            </a:r>
          </a:p>
          <a:p>
            <a:r>
              <a:rPr lang="en-US" b="1" u="sng" dirty="0" smtClean="0"/>
              <a:t>Prefix</a:t>
            </a:r>
            <a:r>
              <a:rPr lang="en-US" dirty="0" smtClean="0"/>
              <a:t>- attached at the beginning of a word to modify its meaning; for example, </a:t>
            </a:r>
            <a:r>
              <a:rPr lang="en-US" i="1" dirty="0" smtClean="0"/>
              <a:t>Sub-</a:t>
            </a:r>
          </a:p>
          <a:p>
            <a:r>
              <a:rPr lang="en-US" b="1" u="sng" dirty="0" smtClean="0"/>
              <a:t>Combining Vowel</a:t>
            </a:r>
            <a:r>
              <a:rPr lang="en-US" dirty="0" smtClean="0"/>
              <a:t>- usually an o used between two word roots or a word root and a suffix to ease pronunciation; for example </a:t>
            </a:r>
            <a:r>
              <a:rPr lang="en-US" i="1" dirty="0" smtClean="0"/>
              <a:t>hepat o pathy</a:t>
            </a:r>
          </a:p>
          <a:p>
            <a:r>
              <a:rPr lang="en-US" b="1" u="sng" dirty="0" smtClean="0"/>
              <a:t>Combining form</a:t>
            </a:r>
            <a:r>
              <a:rPr lang="en-US" dirty="0" smtClean="0"/>
              <a:t>- word root plus combining vowel separated by a vertical slash; for example, </a:t>
            </a:r>
            <a:r>
              <a:rPr lang="en-US" i="1" dirty="0" smtClean="0"/>
              <a:t>hepat/o.</a:t>
            </a:r>
            <a:endParaRPr lang="en-US" i="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3733800"/>
          </a:xfrm>
        </p:spPr>
        <p:txBody>
          <a:bodyPr>
            <a:normAutofit fontScale="90000"/>
          </a:bodyPr>
          <a:lstStyle/>
          <a:p>
            <a:pPr algn="ctr"/>
            <a:r>
              <a:rPr lang="en-US" b="1" dirty="0" smtClean="0"/>
              <a:t>HAPPY MEDICAL TERM BUILDING</a:t>
            </a:r>
            <a:br>
              <a:rPr lang="en-US" b="1" dirty="0" smtClean="0"/>
            </a:br>
            <a:r>
              <a:rPr lang="en-US" b="1" dirty="0" smtClean="0"/>
              <a:t/>
            </a:r>
            <a:br>
              <a:rPr lang="en-US" b="1" dirty="0" smtClean="0"/>
            </a:br>
            <a:r>
              <a:rPr lang="en-US" b="1" dirty="0" smtClean="0"/>
              <a:t>THE END </a:t>
            </a:r>
            <a:br>
              <a:rPr lang="en-US" b="1" dirty="0" smtClean="0"/>
            </a:br>
            <a:r>
              <a:rPr lang="en-US" b="1" dirty="0" smtClean="0">
                <a:sym typeface="Wingdings" pitchFamily="2" charset="2"/>
              </a:rPr>
              <a:t></a:t>
            </a:r>
            <a:endParaRPr lang="en-US"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Origins of Medical Language	</a:t>
            </a:r>
            <a:endParaRPr lang="en-US" dirty="0"/>
          </a:p>
        </p:txBody>
      </p:sp>
      <p:sp>
        <p:nvSpPr>
          <p:cNvPr id="3" name="Content Placeholder 2"/>
          <p:cNvSpPr>
            <a:spLocks noGrp="1"/>
          </p:cNvSpPr>
          <p:nvPr>
            <p:ph idx="1"/>
          </p:nvPr>
        </p:nvSpPr>
        <p:spPr/>
        <p:txBody>
          <a:bodyPr>
            <a:normAutofit/>
          </a:bodyPr>
          <a:lstStyle/>
          <a:p>
            <a:r>
              <a:rPr lang="en-US" dirty="0" smtClean="0"/>
              <a:t>Medicine has a language of its own.  Medical language, like the language of a people, also has a historic development.  </a:t>
            </a:r>
          </a:p>
          <a:p>
            <a:r>
              <a:rPr lang="en-US" dirty="0" smtClean="0"/>
              <a:t>Current medical vocabulary includes terms built from Greek and Latin word parts, some of which were used by Hippocrates and Aristotle more than 2400 years ago.  Some terms are eponyms, some are acronyms, and some terms are from modern medical language.</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b="1" u="sng" dirty="0" smtClean="0"/>
              <a:t>Eponym</a:t>
            </a:r>
            <a:r>
              <a:rPr lang="en-US" dirty="0" smtClean="0"/>
              <a:t> is a word based on the name of a person, such as Parkinson disease.</a:t>
            </a:r>
          </a:p>
          <a:p>
            <a:r>
              <a:rPr lang="en-US" dirty="0" smtClean="0"/>
              <a:t>Parkinson disease is named after James Parkinson, English physician who first described the disease in 1817 as shaking palsy.</a:t>
            </a:r>
          </a:p>
          <a:p>
            <a:r>
              <a:rPr lang="en-US" dirty="0" smtClean="0"/>
              <a:t>Parkinson disease a common neurologic disease believed to be caused by deterioration of the brain cells that produce dopamine, occurring primarily after the age of 60, characterized by tremors, especially of the fingers and hands, muscle rigidity, shuffling gait, slow speech, and a masklike facial expression.</a:t>
            </a:r>
          </a:p>
          <a:p>
            <a:pPr lvl="1"/>
            <a:endParaRPr lang="en-US" dirty="0" smtClean="0"/>
          </a:p>
          <a:p>
            <a:pPr lvl="1"/>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b="1" u="sng" dirty="0" smtClean="0"/>
              <a:t>Acronym</a:t>
            </a:r>
            <a:r>
              <a:rPr lang="en-US" dirty="0" smtClean="0"/>
              <a:t> is a word formed from the first letters of the words in a set phrase, such as SARS (Severe Acute Respiratory Syndrome) or LASER (Light Amplification by Stimulated Emission of Radiation)</a:t>
            </a:r>
          </a:p>
          <a:p>
            <a:r>
              <a:rPr lang="en-US" dirty="0" smtClean="0"/>
              <a:t>An example of a </a:t>
            </a:r>
            <a:r>
              <a:rPr lang="en-US" b="1" dirty="0" smtClean="0"/>
              <a:t>Greek</a:t>
            </a:r>
            <a:r>
              <a:rPr lang="en-US" dirty="0" smtClean="0"/>
              <a:t> medical term is hemorrhage (hemo- meaning blood and –rrhage meaning excessive flow;  i.e. hemorrhage is excessive flow of blood)</a:t>
            </a:r>
          </a:p>
          <a:p>
            <a:r>
              <a:rPr lang="en-US" dirty="0" smtClean="0"/>
              <a:t>An example of a </a:t>
            </a:r>
            <a:r>
              <a:rPr lang="en-US" b="1" dirty="0" smtClean="0"/>
              <a:t>Latin</a:t>
            </a:r>
            <a:r>
              <a:rPr lang="en-US" dirty="0" smtClean="0"/>
              <a:t> medical term is Femur.  Femur or Femoris is Latin for thigh or thigh bone.</a:t>
            </a:r>
          </a:p>
          <a:p>
            <a:r>
              <a:rPr lang="en-US" dirty="0" smtClean="0"/>
              <a:t>Nuclear medicine scanner is an example of </a:t>
            </a:r>
            <a:r>
              <a:rPr lang="en-US" b="1" dirty="0" smtClean="0"/>
              <a:t>Modern Medical Language</a:t>
            </a:r>
            <a:r>
              <a:rPr lang="en-US" dirty="0" smtClean="0"/>
              <a: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r>
              <a:rPr lang="en-US" dirty="0" smtClean="0"/>
              <a:t>With the advancement of medical and scientific knowledge, medical language changes.  Some words are discarded, the meanings of others are altered, and new words are added.</a:t>
            </a:r>
          </a:p>
          <a:p>
            <a:r>
              <a:rPr lang="en-US" dirty="0" smtClean="0"/>
              <a:t>The majority of medical terms in current use are composed of Greek and Latin word parts.</a:t>
            </a:r>
          </a:p>
          <a:p>
            <a:r>
              <a:rPr lang="en-US" dirty="0" smtClean="0"/>
              <a:t>These terms can be learned by two ways:</a:t>
            </a:r>
          </a:p>
          <a:p>
            <a:pPr lvl="1"/>
            <a:r>
              <a:rPr lang="en-US" dirty="0" smtClean="0"/>
              <a:t>1.  Memorizing medical terms.  (Monotonous </a:t>
            </a:r>
            <a:r>
              <a:rPr lang="en-US" dirty="0" smtClean="0">
                <a:sym typeface="Wingdings" pitchFamily="2" charset="2"/>
              </a:rPr>
              <a:t>)</a:t>
            </a:r>
          </a:p>
          <a:p>
            <a:pPr lvl="1"/>
            <a:r>
              <a:rPr lang="en-US" dirty="0" smtClean="0"/>
              <a:t>2.  Learning word parts and how they fit together to form medical terms.  (Easier </a:t>
            </a:r>
            <a:r>
              <a:rPr lang="en-US" dirty="0" smtClean="0">
                <a:sym typeface="Wingdings" pitchFamily="2" charset="2"/>
              </a:rPr>
              <a:t>)</a:t>
            </a:r>
          </a:p>
          <a:p>
            <a:pPr lvl="1">
              <a:buNone/>
            </a:pPr>
            <a:endParaRPr lang="en-US" dirty="0" smtClean="0">
              <a:sym typeface="Wingdings" pitchFamily="2" charset="2"/>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dirty="0" smtClean="0"/>
              <a:t>Learning word parts and how they fit together provides the key to learning scores of medical terms.</a:t>
            </a:r>
          </a:p>
          <a:p>
            <a:r>
              <a:rPr lang="en-US" dirty="0" smtClean="0"/>
              <a:t>Therefore the word part method is used to learn terms composed of word parts.  </a:t>
            </a:r>
          </a:p>
          <a:p>
            <a:r>
              <a:rPr lang="en-US" dirty="0" smtClean="0"/>
              <a:t>The memorization method is used to learn other terms not built from word parts, such as Alzheimer disease or coronary artery bypass graft.</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Word Parts	</a:t>
            </a:r>
            <a:endParaRPr lang="en-US" dirty="0"/>
          </a:p>
        </p:txBody>
      </p:sp>
      <p:sp>
        <p:nvSpPr>
          <p:cNvPr id="3" name="Content Placeholder 2"/>
          <p:cNvSpPr>
            <a:spLocks noGrp="1"/>
          </p:cNvSpPr>
          <p:nvPr>
            <p:ph idx="1"/>
          </p:nvPr>
        </p:nvSpPr>
        <p:spPr/>
        <p:txBody>
          <a:bodyPr/>
          <a:lstStyle/>
          <a:p>
            <a:r>
              <a:rPr lang="en-US" dirty="0" smtClean="0"/>
              <a:t>Most medical terms built from word parts consist of some or all of the following components:</a:t>
            </a:r>
          </a:p>
          <a:p>
            <a:r>
              <a:rPr lang="en-US" dirty="0" smtClean="0"/>
              <a:t>1.  WORD ROOTS</a:t>
            </a:r>
          </a:p>
          <a:p>
            <a:r>
              <a:rPr lang="en-US" dirty="0" smtClean="0"/>
              <a:t>2.  SUFFIXES</a:t>
            </a:r>
          </a:p>
          <a:p>
            <a:r>
              <a:rPr lang="en-US" dirty="0" smtClean="0"/>
              <a:t>3.  PREFIXES</a:t>
            </a:r>
          </a:p>
          <a:p>
            <a:r>
              <a:rPr lang="en-US" dirty="0" smtClean="0"/>
              <a:t>4.  COMBINING VOWELS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Root	</a:t>
            </a:r>
            <a:endParaRPr lang="en-US" dirty="0"/>
          </a:p>
        </p:txBody>
      </p:sp>
      <p:sp>
        <p:nvSpPr>
          <p:cNvPr id="3" name="Content Placeholder 2"/>
          <p:cNvSpPr>
            <a:spLocks noGrp="1"/>
          </p:cNvSpPr>
          <p:nvPr>
            <p:ph idx="1"/>
          </p:nvPr>
        </p:nvSpPr>
        <p:spPr/>
        <p:txBody>
          <a:bodyPr/>
          <a:lstStyle/>
          <a:p>
            <a:r>
              <a:rPr lang="en-US" dirty="0" smtClean="0"/>
              <a:t>The word root is the word part that is the core of the word.  </a:t>
            </a:r>
          </a:p>
          <a:p>
            <a:r>
              <a:rPr lang="en-US" dirty="0" smtClean="0"/>
              <a:t>The word root contains the fundamental meaning of the word</a:t>
            </a:r>
          </a:p>
          <a:p>
            <a:r>
              <a:rPr lang="en-US" dirty="0" smtClean="0"/>
              <a:t>Since the word root is the core of the word, each medical term contains one or more word roots.</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234</TotalTime>
  <Words>1448</Words>
  <Application>Microsoft Office PowerPoint</Application>
  <PresentationFormat>On-screen Show (4:3)</PresentationFormat>
  <Paragraphs>133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Intro to Medical Terminology</vt:lpstr>
      <vt:lpstr>Introduction to Word Parts </vt:lpstr>
      <vt:lpstr>Origins of Medical Language </vt:lpstr>
      <vt:lpstr>Slide 4</vt:lpstr>
      <vt:lpstr>Slide 5</vt:lpstr>
      <vt:lpstr>Slide 6</vt:lpstr>
      <vt:lpstr>Slide 7</vt:lpstr>
      <vt:lpstr>The Four Word Parts </vt:lpstr>
      <vt:lpstr>Word Root </vt:lpstr>
      <vt:lpstr>Examples of Word Roots </vt:lpstr>
      <vt:lpstr>Suffix </vt:lpstr>
      <vt:lpstr>Suffix Examples</vt:lpstr>
      <vt:lpstr>Slide 13</vt:lpstr>
      <vt:lpstr>Prefix </vt:lpstr>
      <vt:lpstr>Prefix Examples </vt:lpstr>
      <vt:lpstr>Slide 16</vt:lpstr>
      <vt:lpstr>Combining Vowel </vt:lpstr>
      <vt:lpstr>Examples of Combining Vowels</vt:lpstr>
      <vt:lpstr>Guidelines for Using Combining Vowels</vt:lpstr>
      <vt:lpstr>Slide 20</vt:lpstr>
      <vt:lpstr>Slide 21</vt:lpstr>
      <vt:lpstr>Slide 22</vt:lpstr>
      <vt:lpstr>Combining Form</vt:lpstr>
      <vt:lpstr>Summary </vt:lpstr>
      <vt:lpstr>HAPPY MEDICAL TERM BUILDING  THE END  </vt:lpstr>
    </vt:vector>
  </TitlesOfParts>
  <Company>STPSB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Medical Terminology</dc:title>
  <dc:creator>Preferred Customer</dc:creator>
  <cp:lastModifiedBy>Denton ISD</cp:lastModifiedBy>
  <cp:revision>25</cp:revision>
  <dcterms:created xsi:type="dcterms:W3CDTF">2012-01-04T16:19:47Z</dcterms:created>
  <dcterms:modified xsi:type="dcterms:W3CDTF">2013-01-10T05:57:10Z</dcterms:modified>
</cp:coreProperties>
</file>