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20"/>
  </p:notesMasterIdLst>
  <p:handoutMasterIdLst>
    <p:handoutMasterId r:id="rId21"/>
  </p:handoutMasterIdLst>
  <p:sldIdLst>
    <p:sldId id="289" r:id="rId2"/>
    <p:sldId id="283" r:id="rId3"/>
    <p:sldId id="269" r:id="rId4"/>
    <p:sldId id="266" r:id="rId5"/>
    <p:sldId id="265" r:id="rId6"/>
    <p:sldId id="267" r:id="rId7"/>
    <p:sldId id="281" r:id="rId8"/>
    <p:sldId id="275" r:id="rId9"/>
    <p:sldId id="276" r:id="rId10"/>
    <p:sldId id="273" r:id="rId11"/>
    <p:sldId id="274" r:id="rId12"/>
    <p:sldId id="282" r:id="rId13"/>
    <p:sldId id="284" r:id="rId14"/>
    <p:sldId id="291" r:id="rId15"/>
    <p:sldId id="285" r:id="rId16"/>
    <p:sldId id="286" r:id="rId17"/>
    <p:sldId id="290" r:id="rId18"/>
    <p:sldId id="288" r:id="rId19"/>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64" autoAdjust="0"/>
  </p:normalViewPr>
  <p:slideViewPr>
    <p:cSldViewPr>
      <p:cViewPr varScale="1">
        <p:scale>
          <a:sx n="64" d="100"/>
          <a:sy n="64" d="100"/>
        </p:scale>
        <p:origin x="69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eaLnBrk="1" hangingPunct="1">
              <a:defRPr sz="1200">
                <a:latin typeface="Arial" charset="0"/>
              </a:defRPr>
            </a:lvl1pPr>
          </a:lstStyle>
          <a:p>
            <a:pPr>
              <a:defRPr/>
            </a:pPr>
            <a:fld id="{FA23B553-7FE5-4E52-BAD3-CBDC307FE545}" type="datetimeFigureOut">
              <a:rPr lang="en-US"/>
              <a:pPr>
                <a:defRPr/>
              </a:pPr>
              <a:t>9/7/2016</a:t>
            </a:fld>
            <a:endParaRPr lang="en-US"/>
          </a:p>
        </p:txBody>
      </p:sp>
      <p:sp>
        <p:nvSpPr>
          <p:cNvPr id="4" name="Footer Placeholder 3"/>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86600FD-4C1C-4E99-99FA-6C3755390ABB}" type="slidenum">
              <a:rPr lang="en-US"/>
              <a:pPr>
                <a:defRPr/>
              </a:pPr>
              <a:t>‹#›</a:t>
            </a:fld>
            <a:endParaRPr lang="en-US"/>
          </a:p>
        </p:txBody>
      </p:sp>
    </p:spTree>
    <p:extLst>
      <p:ext uri="{BB962C8B-B14F-4D97-AF65-F5344CB8AC3E}">
        <p14:creationId xmlns:p14="http://schemas.microsoft.com/office/powerpoint/2010/main" val="3146055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4819"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6148"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4822"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4823"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eaLnBrk="1" hangingPunct="1">
              <a:defRPr sz="1200"/>
            </a:lvl1pPr>
          </a:lstStyle>
          <a:p>
            <a:pPr>
              <a:defRPr/>
            </a:pPr>
            <a:fld id="{5DF05F64-804A-4EE0-B974-1805741B85B3}" type="slidenum">
              <a:rPr lang="en-GB"/>
              <a:pPr>
                <a:defRPr/>
              </a:pPr>
              <a:t>‹#›</a:t>
            </a:fld>
            <a:endParaRPr lang="en-GB"/>
          </a:p>
        </p:txBody>
      </p:sp>
    </p:spTree>
    <p:extLst>
      <p:ext uri="{BB962C8B-B14F-4D97-AF65-F5344CB8AC3E}">
        <p14:creationId xmlns:p14="http://schemas.microsoft.com/office/powerpoint/2010/main" val="3497529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33A292-BEB3-44D7-8C84-2C5D67957E67}" type="slidenum">
              <a:rPr lang="en-GB" altLang="en-US" smtClean="0"/>
              <a:pPr>
                <a:spcBef>
                  <a:spcPct val="0"/>
                </a:spcBef>
              </a:pPr>
              <a:t>3</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Analogy: The principal of the school would represent the nucleus because he or she would be in control of what goes on throughout the entire school.</a:t>
            </a:r>
            <a:endParaRPr lang="en-GB" altLang="en-US" smtClean="0">
              <a:latin typeface="Arial" panose="020B0604020202020204" pitchFamily="34" charset="0"/>
            </a:endParaRPr>
          </a:p>
        </p:txBody>
      </p:sp>
    </p:spTree>
    <p:extLst>
      <p:ext uri="{BB962C8B-B14F-4D97-AF65-F5344CB8AC3E}">
        <p14:creationId xmlns:p14="http://schemas.microsoft.com/office/powerpoint/2010/main" val="338036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5F5B5F-E8F7-4E4B-BCEE-E2B10D9AC465}" type="slidenum">
              <a:rPr lang="en-GB" altLang="en-US" smtClean="0"/>
              <a:pPr>
                <a:spcBef>
                  <a:spcPct val="0"/>
                </a:spcBef>
              </a:pPr>
              <a:t>4</a:t>
            </a:fld>
            <a:endParaRPr lang="en-GB"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Cell membranes allow materials to enter or exit the cell. </a:t>
            </a:r>
          </a:p>
          <a:p>
            <a:pPr eaLnBrk="1" hangingPunct="1"/>
            <a:r>
              <a:rPr lang="en-GB" altLang="en-US" smtClean="0">
                <a:latin typeface="Arial" panose="020B0604020202020204" pitchFamily="34" charset="0"/>
              </a:rPr>
              <a:t>Analogy:This could be like a security guard in a school that decides who can enter and exit the building.</a:t>
            </a:r>
          </a:p>
        </p:txBody>
      </p:sp>
    </p:spTree>
    <p:extLst>
      <p:ext uri="{BB962C8B-B14F-4D97-AF65-F5344CB8AC3E}">
        <p14:creationId xmlns:p14="http://schemas.microsoft.com/office/powerpoint/2010/main" val="127332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B6E300-7506-418F-9A2E-89E5812AD6B6}" type="slidenum">
              <a:rPr lang="en-GB" altLang="en-US" smtClean="0"/>
              <a:pPr>
                <a:spcBef>
                  <a:spcPct val="0"/>
                </a:spcBef>
              </a:pPr>
              <a:t>5</a:t>
            </a:fld>
            <a:endParaRPr lang="en-GB"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Teacher note: have students use the graphic organizer “Parts of the Cell Chart” to record and review/study the material in this PowerPoint.</a:t>
            </a:r>
          </a:p>
          <a:p>
            <a:pPr eaLnBrk="1" hangingPunct="1"/>
            <a:r>
              <a:rPr lang="en-GB" altLang="en-US" smtClean="0">
                <a:latin typeface="Arial" panose="020B0604020202020204" pitchFamily="34" charset="0"/>
              </a:rPr>
              <a:t>The cell wall is a boundary that protects.</a:t>
            </a:r>
          </a:p>
          <a:p>
            <a:pPr eaLnBrk="1" hangingPunct="1"/>
            <a:r>
              <a:rPr lang="en-GB" altLang="en-US" smtClean="0">
                <a:latin typeface="Arial" panose="020B0604020202020204" pitchFamily="34" charset="0"/>
              </a:rPr>
              <a:t>Analogy: It can be compared to a fence around a property, or brick walls of a building that support the structure.</a:t>
            </a:r>
          </a:p>
        </p:txBody>
      </p:sp>
    </p:spTree>
    <p:extLst>
      <p:ext uri="{BB962C8B-B14F-4D97-AF65-F5344CB8AC3E}">
        <p14:creationId xmlns:p14="http://schemas.microsoft.com/office/powerpoint/2010/main" val="106613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2B641E-9FAA-4EF7-B03C-20C62C2A5C04}" type="slidenum">
              <a:rPr lang="en-GB" altLang="en-US" smtClean="0"/>
              <a:pPr>
                <a:spcBef>
                  <a:spcPct val="0"/>
                </a:spcBef>
              </a:pPr>
              <a:t>6</a:t>
            </a:fld>
            <a:endParaRPr lang="en-GB"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Cytoplasm is where the “action” of the cell occurs- chemicals flow and mix here. </a:t>
            </a:r>
          </a:p>
          <a:p>
            <a:pPr eaLnBrk="1" hangingPunct="1"/>
            <a:r>
              <a:rPr lang="en-GB" altLang="en-US" smtClean="0">
                <a:latin typeface="Arial" panose="020B0604020202020204" pitchFamily="34" charset="0"/>
              </a:rPr>
              <a:t>Analogy: this could be the hallways and walkways where the “action” of the school occurs and students flow and mix.</a:t>
            </a:r>
          </a:p>
        </p:txBody>
      </p:sp>
    </p:spTree>
    <p:extLst>
      <p:ext uri="{BB962C8B-B14F-4D97-AF65-F5344CB8AC3E}">
        <p14:creationId xmlns:p14="http://schemas.microsoft.com/office/powerpoint/2010/main" val="667252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2B0965-EADE-43EA-9B9B-434CB8CA07E5}" type="slidenum">
              <a:rPr lang="en-US" altLang="en-US" smtClean="0"/>
              <a:pPr>
                <a:spcBef>
                  <a:spcPct val="0"/>
                </a:spcBef>
              </a:pPr>
              <a:t>8</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Analogy: The school cafeteria could represent the mitochondria. The cafeteria would be where all of the employees and students of the school get energy to function through the day by eating food. </a:t>
            </a:r>
            <a:endParaRPr lang="en-GB" altLang="en-US" smtClean="0">
              <a:latin typeface="Arial" panose="020B0604020202020204" pitchFamily="34" charset="0"/>
            </a:endParaRPr>
          </a:p>
        </p:txBody>
      </p:sp>
    </p:spTree>
    <p:extLst>
      <p:ext uri="{BB962C8B-B14F-4D97-AF65-F5344CB8AC3E}">
        <p14:creationId xmlns:p14="http://schemas.microsoft.com/office/powerpoint/2010/main" val="247452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B0629A-1FF0-47F4-93B6-2DDD33F1DD67}" type="slidenum">
              <a:rPr lang="en-US" altLang="en-US" smtClean="0"/>
              <a:pPr>
                <a:spcBef>
                  <a:spcPct val="0"/>
                </a:spcBef>
              </a:pPr>
              <a:t>9</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Analogy: Storage areas of the school, such as closets that hold books or other supplies, could represent vacuoles.</a:t>
            </a:r>
            <a:endParaRPr lang="en-GB" altLang="en-US" smtClean="0">
              <a:latin typeface="Arial" panose="020B0604020202020204" pitchFamily="34" charset="0"/>
            </a:endParaRPr>
          </a:p>
        </p:txBody>
      </p:sp>
    </p:spTree>
    <p:extLst>
      <p:ext uri="{BB962C8B-B14F-4D97-AF65-F5344CB8AC3E}">
        <p14:creationId xmlns:p14="http://schemas.microsoft.com/office/powerpoint/2010/main" val="238399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A86020-34FB-432B-B270-210CC3EA983B}" type="slidenum">
              <a:rPr lang="en-US" altLang="en-US" smtClean="0"/>
              <a:pPr>
                <a:spcBef>
                  <a:spcPct val="0"/>
                </a:spcBef>
              </a:pPr>
              <a:t>10</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job of chloroplasts in a cell is to convert energy from the sun into food for the cell. </a:t>
            </a:r>
          </a:p>
          <a:p>
            <a:r>
              <a:rPr lang="en-US" altLang="en-US" smtClean="0">
                <a:latin typeface="Arial" panose="020B0604020202020204" pitchFamily="34" charset="0"/>
              </a:rPr>
              <a:t>Analogy:The solar panels on a school roof can convert solar energy into electricity that the school uses for lights and heat.  This is alike to the function of chloroplasts in a cell because both convert solar energy into energy that they can use daily.</a:t>
            </a:r>
          </a:p>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42197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67C3C9-95D7-468B-BD1A-8C0EC5708074}" type="slidenum">
              <a:rPr lang="en-US" altLang="en-US" smtClean="0"/>
              <a:pPr>
                <a:spcBef>
                  <a:spcPct val="0"/>
                </a:spcBef>
              </a:pPr>
              <a:t>11</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Analogy: the inner workings of the solar panel ( see analogy on previous slide)</a:t>
            </a:r>
          </a:p>
        </p:txBody>
      </p:sp>
    </p:spTree>
    <p:extLst>
      <p:ext uri="{BB962C8B-B14F-4D97-AF65-F5344CB8AC3E}">
        <p14:creationId xmlns:p14="http://schemas.microsoft.com/office/powerpoint/2010/main" val="2943817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6436" y="1524000"/>
            <a:ext cx="6631128" cy="32004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256437" y="4876800"/>
            <a:ext cx="5373499" cy="990600"/>
          </a:xfrm>
        </p:spPr>
        <p:txBody>
          <a:bodyPr>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736045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5" name="Rectangle 4"/>
          <p:cNvSpPr/>
          <p:nvPr/>
        </p:nvSpPr>
        <p:spPr>
          <a:xfrm>
            <a:off x="4046538" y="0"/>
            <a:ext cx="509746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6" name="Rectangle 5"/>
          <p:cNvSpPr/>
          <p:nvPr/>
        </p:nvSpPr>
        <p:spPr>
          <a:xfrm>
            <a:off x="4114800" y="0"/>
            <a:ext cx="5029200"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2" name="Title 1"/>
          <p:cNvSpPr>
            <a:spLocks noGrp="1"/>
          </p:cNvSpPr>
          <p:nvPr>
            <p:ph type="title"/>
          </p:nvPr>
        </p:nvSpPr>
        <p:spPr>
          <a:xfrm>
            <a:off x="456128" y="685800"/>
            <a:ext cx="3201234" cy="3886200"/>
          </a:xfrm>
        </p:spPr>
        <p:txBody>
          <a:bodyPr>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6128" y="4724400"/>
            <a:ext cx="3201234"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133E409-53CC-4500-A91D-ED64F714BCA8}" type="slidenum">
              <a:rPr lang="en-US"/>
              <a:pPr>
                <a:defRPr/>
              </a:pPr>
              <a:t>‹#›</a:t>
            </a:fld>
            <a:endParaRPr lang="en-US"/>
          </a:p>
        </p:txBody>
      </p:sp>
    </p:spTree>
    <p:extLst>
      <p:ext uri="{BB962C8B-B14F-4D97-AF65-F5344CB8AC3E}">
        <p14:creationId xmlns:p14="http://schemas.microsoft.com/office/powerpoint/2010/main" val="333700255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CCF4CC-3503-41CB-896C-ECAC8F0C097C}" type="slidenum">
              <a:rPr lang="en-US"/>
              <a:pPr>
                <a:defRPr/>
              </a:pPr>
              <a:t>‹#›</a:t>
            </a:fld>
            <a:endParaRPr lang="en-US"/>
          </a:p>
        </p:txBody>
      </p:sp>
    </p:spTree>
    <p:extLst>
      <p:ext uri="{BB962C8B-B14F-4D97-AF65-F5344CB8AC3E}">
        <p14:creationId xmlns:p14="http://schemas.microsoft.com/office/powerpoint/2010/main" val="405182606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750" y="685801"/>
            <a:ext cx="914639"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70613" y="685800"/>
            <a:ext cx="6116642"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FF88A9-3954-4F38-BBD1-1B45B0FD39C7}" type="slidenum">
              <a:rPr lang="en-US"/>
              <a:pPr>
                <a:defRPr/>
              </a:pPr>
              <a:t>‹#›</a:t>
            </a:fld>
            <a:endParaRPr lang="en-US"/>
          </a:p>
        </p:txBody>
      </p:sp>
    </p:spTree>
    <p:extLst>
      <p:ext uri="{BB962C8B-B14F-4D97-AF65-F5344CB8AC3E}">
        <p14:creationId xmlns:p14="http://schemas.microsoft.com/office/powerpoint/2010/main" val="49689921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2362200"/>
            <a:ext cx="3770313" cy="3724275"/>
          </a:xfrm>
        </p:spPr>
        <p:txBody>
          <a:bodyPr rtlCol="0">
            <a:normAutofit/>
          </a:bodyPr>
          <a:lstStyle/>
          <a:p>
            <a:pPr lvl="0"/>
            <a:endParaRPr lang="en-US" noProof="0" dirty="0" smtClean="0"/>
          </a:p>
        </p:txBody>
      </p:sp>
      <p:sp>
        <p:nvSpPr>
          <p:cNvPr id="4" name="Text Placeholder 3"/>
          <p:cNvSpPr>
            <a:spLocks noGrp="1"/>
          </p:cNvSpPr>
          <p:nvPr>
            <p:ph type="body"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217728-2B2C-4FC7-AD8D-C2B52C8068C6}" type="slidenum">
              <a:rPr lang="en-US"/>
              <a:pPr>
                <a:defRPr/>
              </a:pPr>
              <a:t>‹#›</a:t>
            </a:fld>
            <a:endParaRPr lang="en-US"/>
          </a:p>
        </p:txBody>
      </p:sp>
    </p:spTree>
    <p:extLst>
      <p:ext uri="{BB962C8B-B14F-4D97-AF65-F5344CB8AC3E}">
        <p14:creationId xmlns:p14="http://schemas.microsoft.com/office/powerpoint/2010/main" val="222462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60913" y="2362200"/>
            <a:ext cx="3770312" cy="3724275"/>
          </a:xfrm>
        </p:spPr>
        <p:txBody>
          <a:bodyPr rtlCol="0">
            <a:normAutofit/>
          </a:bodyPr>
          <a:lstStyle/>
          <a:p>
            <a:pPr lvl="0"/>
            <a:endParaRPr lang="en-US" noProof="0" dirty="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1193EE-E14E-4BDC-BEBE-79FE9C2C0D8C}" type="slidenum">
              <a:rPr lang="en-US"/>
              <a:pPr>
                <a:defRPr/>
              </a:pPr>
              <a:t>‹#›</a:t>
            </a:fld>
            <a:endParaRPr lang="en-US"/>
          </a:p>
        </p:txBody>
      </p:sp>
    </p:spTree>
    <p:extLst>
      <p:ext uri="{BB962C8B-B14F-4D97-AF65-F5344CB8AC3E}">
        <p14:creationId xmlns:p14="http://schemas.microsoft.com/office/powerpoint/2010/main" val="1582313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CDAE5B-0974-41EE-A42C-4B183F81E6DA}" type="slidenum">
              <a:rPr lang="en-US"/>
              <a:pPr>
                <a:defRPr/>
              </a:pPr>
              <a:t>‹#›</a:t>
            </a:fld>
            <a:endParaRPr lang="en-US"/>
          </a:p>
        </p:txBody>
      </p:sp>
    </p:spTree>
    <p:extLst>
      <p:ext uri="{BB962C8B-B14F-4D97-AF65-F5344CB8AC3E}">
        <p14:creationId xmlns:p14="http://schemas.microsoft.com/office/powerpoint/2010/main" val="314828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C7559A-EA99-4CF7-A4C4-58482BFF4D5C}" type="slidenum">
              <a:rPr lang="en-US"/>
              <a:pPr>
                <a:defRPr/>
              </a:pPr>
              <a:t>‹#›</a:t>
            </a:fld>
            <a:endParaRPr lang="en-US"/>
          </a:p>
        </p:txBody>
      </p:sp>
    </p:spTree>
    <p:extLst>
      <p:ext uri="{BB962C8B-B14F-4D97-AF65-F5344CB8AC3E}">
        <p14:creationId xmlns:p14="http://schemas.microsoft.com/office/powerpoint/2010/main" val="31281348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0613" y="3429000"/>
            <a:ext cx="7202776" cy="2286000"/>
          </a:xfrm>
        </p:spPr>
        <p:txBody>
          <a:bodyPr>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970612" y="685800"/>
            <a:ext cx="5659324" cy="1066800"/>
          </a:xfrm>
        </p:spPr>
        <p:txBody>
          <a:bodyPr/>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F7FD6F-93B0-4CAC-9893-9BE66EDD482F}" type="slidenum">
              <a:rPr lang="en-US"/>
              <a:pPr>
                <a:defRPr/>
              </a:pPr>
              <a:t>‹#›</a:t>
            </a:fld>
            <a:endParaRPr lang="en-US"/>
          </a:p>
        </p:txBody>
      </p:sp>
    </p:spTree>
    <p:extLst>
      <p:ext uri="{BB962C8B-B14F-4D97-AF65-F5344CB8AC3E}">
        <p14:creationId xmlns:p14="http://schemas.microsoft.com/office/powerpoint/2010/main" val="339290059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70613" y="1828800"/>
            <a:ext cx="3487057"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6329" y="1828801"/>
            <a:ext cx="348706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F7A9B-EA61-4385-A166-30B1230F269B}" type="slidenum">
              <a:rPr lang="en-US"/>
              <a:pPr>
                <a:defRPr/>
              </a:pPr>
              <a:t>‹#›</a:t>
            </a:fld>
            <a:endParaRPr lang="en-US"/>
          </a:p>
        </p:txBody>
      </p:sp>
    </p:spTree>
    <p:extLst>
      <p:ext uri="{BB962C8B-B14F-4D97-AF65-F5344CB8AC3E}">
        <p14:creationId xmlns:p14="http://schemas.microsoft.com/office/powerpoint/2010/main" val="228578755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0612" y="1676400"/>
            <a:ext cx="3485690"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0613" y="2438400"/>
            <a:ext cx="3487057"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6330" y="1676400"/>
            <a:ext cx="3487059"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6330" y="2438400"/>
            <a:ext cx="348705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B51BA8-93A4-40D5-8662-9737E1D87D45}" type="slidenum">
              <a:rPr lang="en-US"/>
              <a:pPr>
                <a:defRPr/>
              </a:pPr>
              <a:t>‹#›</a:t>
            </a:fld>
            <a:endParaRPr lang="en-US"/>
          </a:p>
        </p:txBody>
      </p:sp>
    </p:spTree>
    <p:extLst>
      <p:ext uri="{BB962C8B-B14F-4D97-AF65-F5344CB8AC3E}">
        <p14:creationId xmlns:p14="http://schemas.microsoft.com/office/powerpoint/2010/main" val="24256111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3E12E9-2F15-4813-8DDF-29DE07DFCCED}" type="slidenum">
              <a:rPr lang="en-US"/>
              <a:pPr>
                <a:defRPr/>
              </a:pPr>
              <a:t>‹#›</a:t>
            </a:fld>
            <a:endParaRPr lang="en-US"/>
          </a:p>
        </p:txBody>
      </p:sp>
    </p:spTree>
    <p:extLst>
      <p:ext uri="{BB962C8B-B14F-4D97-AF65-F5344CB8AC3E}">
        <p14:creationId xmlns:p14="http://schemas.microsoft.com/office/powerpoint/2010/main" val="359152870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4FAF81-8E47-406D-AFD5-E305A802CA70}" type="slidenum">
              <a:rPr lang="en-US"/>
              <a:pPr>
                <a:defRPr/>
              </a:pPr>
              <a:t>‹#›</a:t>
            </a:fld>
            <a:endParaRPr lang="en-US"/>
          </a:p>
        </p:txBody>
      </p:sp>
    </p:spTree>
    <p:extLst>
      <p:ext uri="{BB962C8B-B14F-4D97-AF65-F5344CB8AC3E}">
        <p14:creationId xmlns:p14="http://schemas.microsoft.com/office/powerpoint/2010/main" val="322883272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455613" y="0"/>
            <a:ext cx="366395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6" name="Rectangle 5"/>
          <p:cNvSpPr/>
          <p:nvPr/>
        </p:nvSpPr>
        <p:spPr>
          <a:xfrm>
            <a:off x="525463" y="0"/>
            <a:ext cx="3525837"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2" name="Title 1"/>
          <p:cNvSpPr>
            <a:spLocks noGrp="1"/>
          </p:cNvSpPr>
          <p:nvPr>
            <p:ph type="title"/>
          </p:nvPr>
        </p:nvSpPr>
        <p:spPr>
          <a:xfrm>
            <a:off x="970612" y="685800"/>
            <a:ext cx="2686750" cy="3886200"/>
          </a:xfrm>
        </p:spPr>
        <p:txBody>
          <a:bodyPr>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4572000" y="685800"/>
            <a:ext cx="4114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E4E6AA1-040C-4A13-BF9B-D8E6CACA65F9}" type="slidenum">
              <a:rPr lang="en-US"/>
              <a:pPr>
                <a:defRPr/>
              </a:pPr>
              <a:t>‹#›</a:t>
            </a:fld>
            <a:endParaRPr lang="en-US"/>
          </a:p>
        </p:txBody>
      </p:sp>
    </p:spTree>
    <p:extLst>
      <p:ext uri="{BB962C8B-B14F-4D97-AF65-F5344CB8AC3E}">
        <p14:creationId xmlns:p14="http://schemas.microsoft.com/office/powerpoint/2010/main" val="31624953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455613" y="0"/>
            <a:ext cx="366395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6" name="Rectangle 5"/>
          <p:cNvSpPr/>
          <p:nvPr/>
        </p:nvSpPr>
        <p:spPr>
          <a:xfrm>
            <a:off x="525463" y="0"/>
            <a:ext cx="3525837"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sp>
        <p:nvSpPr>
          <p:cNvPr id="2" name="Title 1"/>
          <p:cNvSpPr>
            <a:spLocks noGrp="1"/>
          </p:cNvSpPr>
          <p:nvPr>
            <p:ph type="title"/>
          </p:nvPr>
        </p:nvSpPr>
        <p:spPr>
          <a:xfrm>
            <a:off x="970612" y="685800"/>
            <a:ext cx="2686750" cy="3886200"/>
          </a:xfrm>
        </p:spPr>
        <p:txBody>
          <a:bodyPr>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9ACD960-4C38-45A4-91F6-107DB0A03CA8}" type="slidenum">
              <a:rPr lang="en-US"/>
              <a:pPr>
                <a:defRPr/>
              </a:pPr>
              <a:t>‹#›</a:t>
            </a:fld>
            <a:endParaRPr lang="en-US"/>
          </a:p>
        </p:txBody>
      </p:sp>
    </p:spTree>
    <p:extLst>
      <p:ext uri="{BB962C8B-B14F-4D97-AF65-F5344CB8AC3E}">
        <p14:creationId xmlns:p14="http://schemas.microsoft.com/office/powerpoint/2010/main" val="28839043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69963" y="381000"/>
            <a:ext cx="7204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969963" y="1828800"/>
            <a:ext cx="72040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00750" y="6400800"/>
            <a:ext cx="990600" cy="276225"/>
          </a:xfrm>
          <a:prstGeom prst="rect">
            <a:avLst/>
          </a:prstGeom>
        </p:spPr>
        <p:txBody>
          <a:bodyPr vert="horz" lIns="91440" tIns="45720" rIns="91440" bIns="45720" rtlCol="0" anchor="ctr"/>
          <a:lstStyle>
            <a:lvl1pPr algn="r" eaLnBrk="1" hangingPunct="1">
              <a:defRPr sz="10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969963" y="6400800"/>
            <a:ext cx="4745037" cy="276225"/>
          </a:xfrm>
          <a:prstGeom prst="rect">
            <a:avLst/>
          </a:prstGeom>
        </p:spPr>
        <p:txBody>
          <a:bodyPr vert="horz" lIns="91440" tIns="45720" rIns="91440" bIns="45720" rtlCol="0" anchor="ctr"/>
          <a:lstStyle>
            <a:lvl1pPr algn="l" eaLnBrk="1" hangingPunct="1">
              <a:defRPr sz="1000" cap="all" baseline="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7258050" y="6400800"/>
            <a:ext cx="915988" cy="2762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7DB14288-05F2-4615-9581-7546BA26CD3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65" r:id="rId1"/>
    <p:sldLayoutId id="2147484154" r:id="rId2"/>
    <p:sldLayoutId id="2147484155" r:id="rId3"/>
    <p:sldLayoutId id="2147484156" r:id="rId4"/>
    <p:sldLayoutId id="2147484157" r:id="rId5"/>
    <p:sldLayoutId id="2147484158" r:id="rId6"/>
    <p:sldLayoutId id="2147484159" r:id="rId7"/>
    <p:sldLayoutId id="2147484166" r:id="rId8"/>
    <p:sldLayoutId id="2147484167" r:id="rId9"/>
    <p:sldLayoutId id="2147484168" r:id="rId10"/>
    <p:sldLayoutId id="2147484160" r:id="rId11"/>
    <p:sldLayoutId id="2147484161" r:id="rId12"/>
    <p:sldLayoutId id="2147484162" r:id="rId13"/>
    <p:sldLayoutId id="2147484163" r:id="rId14"/>
    <p:sldLayoutId id="2147484164" r:id="rId15"/>
  </p:sldLayoutIdLst>
  <p:transition spd="med">
    <p:fade/>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4000" kern="1200">
          <a:solidFill>
            <a:schemeClr val="tx1"/>
          </a:solidFill>
          <a:latin typeface="+mj-lt"/>
          <a:ea typeface="+mj-ea"/>
          <a:cs typeface="+mj-cs"/>
        </a:defRPr>
      </a:lvl1pPr>
      <a:lvl2pPr algn="l" rtl="0" eaLnBrk="0" fontAlgn="base" hangingPunct="0">
        <a:lnSpc>
          <a:spcPct val="80000"/>
        </a:lnSpc>
        <a:spcBef>
          <a:spcPct val="0"/>
        </a:spcBef>
        <a:spcAft>
          <a:spcPct val="0"/>
        </a:spcAft>
        <a:defRPr sz="4000">
          <a:solidFill>
            <a:schemeClr val="tx1"/>
          </a:solidFill>
          <a:latin typeface="Century" pitchFamily="18" charset="0"/>
        </a:defRPr>
      </a:lvl2pPr>
      <a:lvl3pPr algn="l" rtl="0" eaLnBrk="0" fontAlgn="base" hangingPunct="0">
        <a:lnSpc>
          <a:spcPct val="80000"/>
        </a:lnSpc>
        <a:spcBef>
          <a:spcPct val="0"/>
        </a:spcBef>
        <a:spcAft>
          <a:spcPct val="0"/>
        </a:spcAft>
        <a:defRPr sz="4000">
          <a:solidFill>
            <a:schemeClr val="tx1"/>
          </a:solidFill>
          <a:latin typeface="Century" pitchFamily="18" charset="0"/>
        </a:defRPr>
      </a:lvl3pPr>
      <a:lvl4pPr algn="l" rtl="0" eaLnBrk="0" fontAlgn="base" hangingPunct="0">
        <a:lnSpc>
          <a:spcPct val="80000"/>
        </a:lnSpc>
        <a:spcBef>
          <a:spcPct val="0"/>
        </a:spcBef>
        <a:spcAft>
          <a:spcPct val="0"/>
        </a:spcAft>
        <a:defRPr sz="4000">
          <a:solidFill>
            <a:schemeClr val="tx1"/>
          </a:solidFill>
          <a:latin typeface="Century" pitchFamily="18" charset="0"/>
        </a:defRPr>
      </a:lvl4pPr>
      <a:lvl5pPr algn="l" rtl="0" eaLnBrk="0" fontAlgn="base" hangingPunct="0">
        <a:lnSpc>
          <a:spcPct val="80000"/>
        </a:lnSpc>
        <a:spcBef>
          <a:spcPct val="0"/>
        </a:spcBef>
        <a:spcAft>
          <a:spcPct val="0"/>
        </a:spcAft>
        <a:defRPr sz="4000">
          <a:solidFill>
            <a:schemeClr val="tx1"/>
          </a:solidFill>
          <a:latin typeface="Century" pitchFamily="18" charset="0"/>
        </a:defRPr>
      </a:lvl5pPr>
      <a:lvl6pPr marL="457200" algn="l" rtl="0" fontAlgn="base">
        <a:lnSpc>
          <a:spcPct val="80000"/>
        </a:lnSpc>
        <a:spcBef>
          <a:spcPct val="0"/>
        </a:spcBef>
        <a:spcAft>
          <a:spcPct val="0"/>
        </a:spcAft>
        <a:defRPr sz="4000">
          <a:solidFill>
            <a:schemeClr val="tx1"/>
          </a:solidFill>
          <a:latin typeface="Century" pitchFamily="18" charset="0"/>
        </a:defRPr>
      </a:lvl6pPr>
      <a:lvl7pPr marL="914400" algn="l" rtl="0" fontAlgn="base">
        <a:lnSpc>
          <a:spcPct val="80000"/>
        </a:lnSpc>
        <a:spcBef>
          <a:spcPct val="0"/>
        </a:spcBef>
        <a:spcAft>
          <a:spcPct val="0"/>
        </a:spcAft>
        <a:defRPr sz="4000">
          <a:solidFill>
            <a:schemeClr val="tx1"/>
          </a:solidFill>
          <a:latin typeface="Century" pitchFamily="18" charset="0"/>
        </a:defRPr>
      </a:lvl7pPr>
      <a:lvl8pPr marL="1371600" algn="l" rtl="0" fontAlgn="base">
        <a:lnSpc>
          <a:spcPct val="80000"/>
        </a:lnSpc>
        <a:spcBef>
          <a:spcPct val="0"/>
        </a:spcBef>
        <a:spcAft>
          <a:spcPct val="0"/>
        </a:spcAft>
        <a:defRPr sz="4000">
          <a:solidFill>
            <a:schemeClr val="tx1"/>
          </a:solidFill>
          <a:latin typeface="Century" pitchFamily="18" charset="0"/>
        </a:defRPr>
      </a:lvl8pPr>
      <a:lvl9pPr marL="1828800" algn="l" rtl="0" fontAlgn="base">
        <a:lnSpc>
          <a:spcPct val="80000"/>
        </a:lnSpc>
        <a:spcBef>
          <a:spcPct val="0"/>
        </a:spcBef>
        <a:spcAft>
          <a:spcPct val="0"/>
        </a:spcAft>
        <a:defRPr sz="4000">
          <a:solidFill>
            <a:schemeClr val="tx1"/>
          </a:solidFill>
          <a:latin typeface="Century" pitchFamily="18" charset="0"/>
        </a:defRPr>
      </a:lvl9pPr>
    </p:titleStyle>
    <p:bodyStyle>
      <a:lvl1pPr marL="228600" indent="-228600" algn="l" rtl="0" eaLnBrk="0" fontAlgn="base" hangingPunct="0">
        <a:lnSpc>
          <a:spcPct val="90000"/>
        </a:lnSpc>
        <a:spcBef>
          <a:spcPts val="1600"/>
        </a:spcBef>
        <a:spcAft>
          <a:spcPct val="0"/>
        </a:spcAft>
        <a:buFont typeface="Arial" panose="020B0604020202020204" pitchFamily="34" charset="0"/>
        <a:buChar char="•"/>
        <a:defRPr sz="2400" kern="1200">
          <a:solidFill>
            <a:schemeClr val="tx1"/>
          </a:solidFill>
          <a:latin typeface="+mn-lt"/>
          <a:ea typeface="+mn-ea"/>
          <a:cs typeface="+mn-cs"/>
        </a:defRPr>
      </a:lvl1pPr>
      <a:lvl2pPr marL="593725" indent="-228600" algn="l" rtl="0" eaLnBrk="0" fontAlgn="base" hangingPunct="0">
        <a:lnSpc>
          <a:spcPct val="90000"/>
        </a:lnSpc>
        <a:spcBef>
          <a:spcPts val="800"/>
        </a:spcBef>
        <a:spcAft>
          <a:spcPct val="0"/>
        </a:spcAft>
        <a:buFont typeface="Century" panose="02040604050505020304" pitchFamily="18" charset="0"/>
        <a:buChar char="–"/>
        <a:defRPr sz="2000" kern="1200">
          <a:solidFill>
            <a:schemeClr val="tx1"/>
          </a:solidFill>
          <a:latin typeface="+mn-lt"/>
          <a:ea typeface="+mn-ea"/>
          <a:cs typeface="+mn-cs"/>
        </a:defRPr>
      </a:lvl2pPr>
      <a:lvl3pPr marL="958850" indent="-228600" algn="l" rtl="0" eaLnBrk="0" fontAlgn="base" hangingPunct="0">
        <a:lnSpc>
          <a:spcPct val="90000"/>
        </a:lnSpc>
        <a:spcBef>
          <a:spcPts val="600"/>
        </a:spcBef>
        <a:spcAft>
          <a:spcPct val="0"/>
        </a:spcAft>
        <a:buFont typeface="Arial" panose="020B0604020202020204" pitchFamily="34" charset="0"/>
        <a:buChar char="•"/>
        <a:defRPr kern="1200">
          <a:solidFill>
            <a:schemeClr val="tx1"/>
          </a:solidFill>
          <a:latin typeface="+mn-lt"/>
          <a:ea typeface="+mn-ea"/>
          <a:cs typeface="+mn-cs"/>
        </a:defRPr>
      </a:lvl3pPr>
      <a:lvl4pPr marL="1325563" indent="-228600" algn="l" rtl="0" eaLnBrk="0" fontAlgn="base" hangingPunct="0">
        <a:lnSpc>
          <a:spcPct val="9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4pPr>
      <a:lvl5pPr marL="1690688" indent="-228600" algn="l" rtl="0" eaLnBrk="0" fontAlgn="base" hangingPunct="0">
        <a:lnSpc>
          <a:spcPct val="9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9600" dirty="0" smtClean="0">
                <a:latin typeface="Times New Roman" panose="02020603050405020304" pitchFamily="18" charset="0"/>
                <a:cs typeface="Times New Roman" panose="02020603050405020304" pitchFamily="18" charset="0"/>
              </a:rPr>
              <a:t>Cells and Cell Organelles </a:t>
            </a:r>
            <a:endParaRPr lang="en-US" sz="9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2257820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52400" y="-228600"/>
            <a:ext cx="8001000" cy="1216025"/>
          </a:xfrm>
        </p:spPr>
        <p:txBody>
          <a:bodyPr/>
          <a:lstStyle/>
          <a:p>
            <a:pPr eaLnBrk="1" hangingPunct="1"/>
            <a:r>
              <a:rPr lang="en-US" altLang="en-US" u="sng" dirty="0" smtClean="0"/>
              <a:t>CHLOROPLASTS</a:t>
            </a:r>
          </a:p>
        </p:txBody>
      </p:sp>
      <p:sp>
        <p:nvSpPr>
          <p:cNvPr id="40969" name="Rectangle 9"/>
          <p:cNvSpPr>
            <a:spLocks noGrp="1" noChangeArrowheads="1"/>
          </p:cNvSpPr>
          <p:nvPr>
            <p:ph type="body" sz="half" idx="1"/>
          </p:nvPr>
        </p:nvSpPr>
        <p:spPr>
          <a:xfrm>
            <a:off x="217488" y="998538"/>
            <a:ext cx="5878512" cy="3719512"/>
          </a:xfrm>
        </p:spPr>
        <p:txBody>
          <a:bodyPr/>
          <a:lstStyle/>
          <a:p>
            <a:pPr eaLnBrk="1" hangingPunct="1">
              <a:buFont typeface="Wingdings 3" panose="05040102010807070707" pitchFamily="18" charset="2"/>
              <a:buChar char="}"/>
            </a:pPr>
            <a:r>
              <a:rPr lang="en-US" altLang="en-US" sz="3600" u="sng" dirty="0" smtClean="0"/>
              <a:t>Green</a:t>
            </a:r>
            <a:r>
              <a:rPr lang="en-US" altLang="en-US" sz="3600" dirty="0" smtClean="0"/>
              <a:t> organelles that </a:t>
            </a:r>
            <a:r>
              <a:rPr lang="en-US" altLang="en-US" sz="3600" u="sng" dirty="0" smtClean="0"/>
              <a:t>make food</a:t>
            </a:r>
            <a:endParaRPr lang="en-US" altLang="en-US" sz="3600" dirty="0" smtClean="0"/>
          </a:p>
          <a:p>
            <a:pPr eaLnBrk="1" hangingPunct="1">
              <a:buFont typeface="Wingdings 3" panose="05040102010807070707" pitchFamily="18" charset="2"/>
              <a:buChar char="}"/>
            </a:pPr>
            <a:r>
              <a:rPr lang="en-US" altLang="en-US" sz="3600" dirty="0" smtClean="0"/>
              <a:t>Found only in </a:t>
            </a:r>
            <a:r>
              <a:rPr lang="en-US" altLang="en-US" sz="3600" u="sng" dirty="0" smtClean="0"/>
              <a:t>plant</a:t>
            </a:r>
            <a:r>
              <a:rPr lang="en-US" altLang="en-US" sz="3600" dirty="0" smtClean="0"/>
              <a:t> cells</a:t>
            </a:r>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01938"/>
            <a:ext cx="525780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plant_photosynt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68275"/>
            <a:ext cx="3048000" cy="60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718050"/>
            <a:ext cx="32004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22375" y="-152400"/>
            <a:ext cx="7924800" cy="1143000"/>
          </a:xfrm>
        </p:spPr>
        <p:txBody>
          <a:bodyPr/>
          <a:lstStyle/>
          <a:p>
            <a:pPr algn="ctr" eaLnBrk="1" hangingPunct="1"/>
            <a:r>
              <a:rPr lang="en-US" altLang="en-US" u="sng" smtClean="0"/>
              <a:t>CHLOROPHYLL</a:t>
            </a:r>
            <a:r>
              <a:rPr lang="en-US" altLang="en-US" smtClean="0"/>
              <a:t> </a:t>
            </a:r>
          </a:p>
        </p:txBody>
      </p:sp>
      <p:sp>
        <p:nvSpPr>
          <p:cNvPr id="47107" name="Rectangle 3"/>
          <p:cNvSpPr>
            <a:spLocks noGrp="1" noChangeArrowheads="1"/>
          </p:cNvSpPr>
          <p:nvPr>
            <p:ph type="body" sz="half" idx="1"/>
          </p:nvPr>
        </p:nvSpPr>
        <p:spPr>
          <a:xfrm>
            <a:off x="228600" y="1292225"/>
            <a:ext cx="5410200" cy="5260975"/>
          </a:xfrm>
        </p:spPr>
        <p:txBody>
          <a:bodyPr/>
          <a:lstStyle/>
          <a:p>
            <a:pPr eaLnBrk="1" hangingPunct="1">
              <a:buFont typeface="Wingdings 3" panose="05040102010807070707" pitchFamily="18" charset="2"/>
              <a:buChar char="}"/>
            </a:pPr>
            <a:r>
              <a:rPr lang="en-US" altLang="en-US" sz="3200" dirty="0"/>
              <a:t> </a:t>
            </a:r>
            <a:r>
              <a:rPr lang="en-US" altLang="en-US" sz="3200" dirty="0" smtClean="0"/>
              <a:t>Found </a:t>
            </a:r>
            <a:r>
              <a:rPr lang="en-US" altLang="en-US" sz="3200" dirty="0"/>
              <a:t>in </a:t>
            </a:r>
            <a:r>
              <a:rPr lang="en-US" altLang="en-US" sz="3200" u="sng" dirty="0"/>
              <a:t>chloroplasts</a:t>
            </a:r>
          </a:p>
          <a:p>
            <a:pPr eaLnBrk="1" hangingPunct="1">
              <a:buFont typeface="Wingdings 3" panose="05040102010807070707" pitchFamily="18" charset="2"/>
              <a:buChar char="}"/>
            </a:pPr>
            <a:r>
              <a:rPr lang="en-US" altLang="en-US" sz="3200" dirty="0" smtClean="0"/>
              <a:t>green </a:t>
            </a:r>
            <a:r>
              <a:rPr lang="en-US" altLang="en-US" sz="3200" u="sng" dirty="0" smtClean="0"/>
              <a:t>pigment</a:t>
            </a:r>
            <a:r>
              <a:rPr lang="en-US" altLang="en-US" sz="3200" dirty="0" smtClean="0"/>
              <a:t> that gives leaves &amp; stems their </a:t>
            </a:r>
            <a:r>
              <a:rPr lang="en-US" altLang="en-US" sz="3200" u="sng" dirty="0" smtClean="0"/>
              <a:t>color</a:t>
            </a:r>
            <a:r>
              <a:rPr lang="en-US" altLang="en-US" sz="3200" dirty="0" smtClean="0"/>
              <a:t> </a:t>
            </a:r>
          </a:p>
          <a:p>
            <a:pPr eaLnBrk="1" hangingPunct="1">
              <a:buFont typeface="Wingdings 3" panose="05040102010807070707" pitchFamily="18" charset="2"/>
              <a:buChar char="}"/>
            </a:pPr>
            <a:r>
              <a:rPr lang="en-US" altLang="en-US" sz="3200" dirty="0" smtClean="0"/>
              <a:t>Captures </a:t>
            </a:r>
            <a:r>
              <a:rPr lang="en-US" altLang="en-US" sz="3200" u="sng" dirty="0" smtClean="0"/>
              <a:t>sunlight</a:t>
            </a:r>
            <a:r>
              <a:rPr lang="en-US" altLang="en-US" sz="3200" dirty="0" smtClean="0"/>
              <a:t> energy that is used to produce </a:t>
            </a:r>
            <a:r>
              <a:rPr lang="en-US" altLang="en-US" sz="3200" u="sng" dirty="0" smtClean="0"/>
              <a:t>food</a:t>
            </a:r>
            <a:r>
              <a:rPr lang="en-US" altLang="en-US" sz="3200" dirty="0" smtClean="0"/>
              <a:t> called </a:t>
            </a:r>
            <a:r>
              <a:rPr lang="en-US" altLang="en-US" sz="3200" u="sng" dirty="0" smtClean="0"/>
              <a:t>glucose</a:t>
            </a:r>
            <a:endParaRPr lang="en-US" altLang="en-US" sz="3200" dirty="0" smtClean="0"/>
          </a:p>
          <a:p>
            <a:pPr eaLnBrk="1" hangingPunct="1">
              <a:buFont typeface="Wingdings 3" panose="05040102010807070707" pitchFamily="18" charset="2"/>
              <a:buChar char="}"/>
            </a:pPr>
            <a:r>
              <a:rPr lang="en-US" altLang="en-US" sz="3200" dirty="0" smtClean="0"/>
              <a:t>Glucose is a type of </a:t>
            </a:r>
            <a:r>
              <a:rPr lang="en-US" altLang="en-US" sz="3200" u="sng" dirty="0" smtClean="0"/>
              <a:t>sugar</a:t>
            </a:r>
            <a:r>
              <a:rPr lang="en-US" altLang="en-US" sz="3200" dirty="0" smtClean="0"/>
              <a:t> </a:t>
            </a:r>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15875"/>
            <a:ext cx="3462337"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p:cNvPicPr>
            <a:picLocks noChangeAspect="1"/>
          </p:cNvPicPr>
          <p:nvPr/>
        </p:nvPicPr>
        <p:blipFill>
          <a:blip r:embed="rId4">
            <a:extLst>
              <a:ext uri="{28A0092B-C50C-407E-A947-70E740481C1C}">
                <a14:useLocalDpi xmlns:a14="http://schemas.microsoft.com/office/drawing/2010/main" val="0"/>
              </a:ext>
            </a:extLst>
          </a:blip>
          <a:srcRect t="13986" r="5217"/>
          <a:stretch>
            <a:fillRect/>
          </a:stretch>
        </p:blipFill>
        <p:spPr bwMode="auto">
          <a:xfrm>
            <a:off x="5681663" y="2822575"/>
            <a:ext cx="3462337"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152400"/>
            <a:ext cx="7924800" cy="1143000"/>
          </a:xfrm>
        </p:spPr>
        <p:txBody>
          <a:bodyPr/>
          <a:lstStyle/>
          <a:p>
            <a:pPr algn="ctr" eaLnBrk="1" hangingPunct="1"/>
            <a:r>
              <a:rPr lang="en-US" altLang="en-US" smtClean="0"/>
              <a:t>Quick Check! </a:t>
            </a:r>
          </a:p>
        </p:txBody>
      </p:sp>
      <p:sp>
        <p:nvSpPr>
          <p:cNvPr id="3" name="Text Placeholder 2"/>
          <p:cNvSpPr>
            <a:spLocks noGrp="1"/>
          </p:cNvSpPr>
          <p:nvPr>
            <p:ph type="body" sz="half" idx="1"/>
          </p:nvPr>
        </p:nvSpPr>
        <p:spPr>
          <a:xfrm>
            <a:off x="4800600" y="1447800"/>
            <a:ext cx="4343400" cy="5410200"/>
          </a:xfrm>
        </p:spPr>
        <p:txBody>
          <a:bodyPr rtlCol="0">
            <a:normAutofit/>
          </a:bodyPr>
          <a:lstStyle/>
          <a:p>
            <a:pPr marL="0" indent="0" eaLnBrk="1" fontAlgn="auto" hangingPunct="1">
              <a:spcAft>
                <a:spcPts val="0"/>
              </a:spcAft>
              <a:buFont typeface="Arial" panose="020B0604020202020204" pitchFamily="34" charset="0"/>
              <a:buNone/>
              <a:defRPr/>
            </a:pPr>
            <a:r>
              <a:rPr lang="en-US" sz="2800" b="1" dirty="0" smtClean="0"/>
              <a:t>Match the cell part to the job is does: </a:t>
            </a:r>
          </a:p>
          <a:p>
            <a:pPr marL="514350" indent="-514350" eaLnBrk="1" fontAlgn="auto" hangingPunct="1">
              <a:spcAft>
                <a:spcPts val="0"/>
              </a:spcAft>
              <a:buFont typeface="Wingdings 2" pitchFamily="18" charset="2"/>
              <a:buNone/>
              <a:defRPr/>
            </a:pPr>
            <a:r>
              <a:rPr lang="en-US" sz="2800" dirty="0" smtClean="0"/>
              <a:t>A. Green pigment that traps light energy in plants</a:t>
            </a:r>
          </a:p>
          <a:p>
            <a:pPr marL="514350" indent="-514350" eaLnBrk="1" fontAlgn="auto" hangingPunct="1">
              <a:spcAft>
                <a:spcPts val="0"/>
              </a:spcAft>
              <a:buFont typeface="Wingdings 2" pitchFamily="18" charset="2"/>
              <a:buNone/>
              <a:defRPr/>
            </a:pPr>
            <a:r>
              <a:rPr lang="en-US" sz="2800" dirty="0" smtClean="0"/>
              <a:t>B.  Storage compartment</a:t>
            </a:r>
          </a:p>
          <a:p>
            <a:pPr marL="514350" indent="-514350" eaLnBrk="1" fontAlgn="auto" hangingPunct="1">
              <a:spcAft>
                <a:spcPts val="0"/>
              </a:spcAft>
              <a:buFont typeface="Wingdings 2" pitchFamily="18" charset="2"/>
              <a:buNone/>
              <a:defRPr/>
            </a:pPr>
            <a:r>
              <a:rPr lang="en-US" sz="2800" dirty="0" smtClean="0"/>
              <a:t>C.  Release energy for cell</a:t>
            </a:r>
          </a:p>
          <a:p>
            <a:pPr marL="514350" indent="-514350" eaLnBrk="1" fontAlgn="auto" hangingPunct="1">
              <a:spcAft>
                <a:spcPts val="0"/>
              </a:spcAft>
              <a:buFont typeface="Wingdings 2" pitchFamily="18" charset="2"/>
              <a:buNone/>
              <a:defRPr/>
            </a:pPr>
            <a:r>
              <a:rPr lang="en-US" sz="2800" dirty="0" smtClean="0"/>
              <a:t>D.   Organelle that holds chlorophyll for food production in plants</a:t>
            </a:r>
          </a:p>
          <a:p>
            <a:pPr marL="514350" indent="-514350" eaLnBrk="1" fontAlgn="auto" hangingPunct="1">
              <a:spcAft>
                <a:spcPts val="0"/>
              </a:spcAft>
              <a:buFont typeface="Wingdings 2" pitchFamily="18" charset="2"/>
              <a:buAutoNum type="alphaUcPeriod"/>
              <a:defRPr/>
            </a:pPr>
            <a:endParaRPr lang="en-US" sz="2800" dirty="0" smtClean="0"/>
          </a:p>
          <a:p>
            <a:pPr marL="514350" indent="-514350" eaLnBrk="1" fontAlgn="auto" hangingPunct="1">
              <a:spcAft>
                <a:spcPts val="0"/>
              </a:spcAft>
              <a:buFont typeface="Wingdings 2" pitchFamily="18" charset="2"/>
              <a:buAutoNum type="alphaUcPeriod"/>
              <a:defRPr/>
            </a:pPr>
            <a:endParaRPr lang="en-US" sz="2800" dirty="0" smtClean="0"/>
          </a:p>
          <a:p>
            <a:pPr marL="514350" indent="-514350" eaLnBrk="1" fontAlgn="auto" hangingPunct="1">
              <a:spcAft>
                <a:spcPts val="0"/>
              </a:spcAft>
              <a:buFont typeface="Wingdings 2" pitchFamily="18" charset="2"/>
              <a:buAutoNum type="alphaUcPeriod"/>
              <a:defRPr/>
            </a:pPr>
            <a:endParaRPr lang="en-US" sz="2800" dirty="0" smtClean="0"/>
          </a:p>
          <a:p>
            <a:pPr marL="514350" indent="-514350" eaLnBrk="1" fontAlgn="auto" hangingPunct="1">
              <a:spcAft>
                <a:spcPts val="0"/>
              </a:spcAft>
              <a:buFont typeface="Wingdings 2" pitchFamily="18" charset="2"/>
              <a:buAutoNum type="alphaUcPeriod"/>
              <a:defRPr/>
            </a:pPr>
            <a:endParaRPr lang="en-US" sz="2800" dirty="0" smtClean="0"/>
          </a:p>
          <a:p>
            <a:pPr marL="514350" indent="-514350" eaLnBrk="1" fontAlgn="auto" hangingPunct="1">
              <a:spcAft>
                <a:spcPts val="0"/>
              </a:spcAft>
              <a:buFont typeface="Wingdings 2" pitchFamily="18" charset="2"/>
              <a:buAutoNum type="alphaUcPeriod"/>
              <a:defRPr/>
            </a:pPr>
            <a:endParaRPr lang="en-US" sz="2800" dirty="0" smtClean="0"/>
          </a:p>
          <a:p>
            <a:pPr eaLnBrk="1" fontAlgn="auto" hangingPunct="1">
              <a:spcAft>
                <a:spcPts val="0"/>
              </a:spcAft>
              <a:defRPr/>
            </a:pPr>
            <a:endParaRPr lang="en-US" sz="2800" dirty="0"/>
          </a:p>
        </p:txBody>
      </p:sp>
      <p:sp>
        <p:nvSpPr>
          <p:cNvPr id="20" name="Text Placeholder 3"/>
          <p:cNvSpPr txBox="1">
            <a:spLocks/>
          </p:cNvSpPr>
          <p:nvPr/>
        </p:nvSpPr>
        <p:spPr>
          <a:xfrm>
            <a:off x="457200" y="1233488"/>
            <a:ext cx="3886200" cy="4802187"/>
          </a:xfrm>
          <a:prstGeom prst="rect">
            <a:avLst/>
          </a:prstGeom>
        </p:spPr>
        <p:txBody>
          <a:bodyPr>
            <a:normAutofit/>
          </a:bodyPr>
          <a:lst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defRPr/>
            </a:pPr>
            <a:r>
              <a:rPr lang="en-US" b="1" dirty="0" smtClean="0"/>
              <a:t>Number 1-4 </a:t>
            </a:r>
          </a:p>
          <a:p>
            <a:pPr marL="457200" indent="-457200">
              <a:buFont typeface="Arial" pitchFamily="34" charset="0"/>
              <a:buAutoNum type="arabicPeriod"/>
              <a:defRPr/>
            </a:pPr>
            <a:r>
              <a:rPr lang="en-US" b="1" dirty="0" smtClean="0"/>
              <a:t>Mitochondria</a:t>
            </a:r>
            <a:endParaRPr lang="en-US" b="1" dirty="0"/>
          </a:p>
          <a:p>
            <a:pPr marL="457200" indent="-457200">
              <a:buFont typeface="Arial" pitchFamily="34" charset="0"/>
              <a:buAutoNum type="arabicPeriod"/>
              <a:defRPr/>
            </a:pPr>
            <a:r>
              <a:rPr lang="en-US" b="1" dirty="0" smtClean="0"/>
              <a:t>Chloroplasts</a:t>
            </a:r>
          </a:p>
          <a:p>
            <a:pPr marL="457200" indent="-457200">
              <a:buFont typeface="Arial" pitchFamily="34" charset="0"/>
              <a:buAutoNum type="arabicPeriod"/>
              <a:defRPr/>
            </a:pPr>
            <a:r>
              <a:rPr lang="en-US" b="1" dirty="0" smtClean="0"/>
              <a:t>Chlorophyll</a:t>
            </a:r>
          </a:p>
          <a:p>
            <a:pPr marL="457200" indent="-457200">
              <a:buFont typeface="Arial" pitchFamily="34" charset="0"/>
              <a:buAutoNum type="arabicPeriod"/>
              <a:defRPr/>
            </a:pPr>
            <a:r>
              <a:rPr lang="en-US" b="1" dirty="0" err="1" smtClean="0"/>
              <a:t>Vacoule</a:t>
            </a:r>
            <a:endParaRPr lang="en-US" dirty="0" smtClean="0"/>
          </a:p>
          <a:p>
            <a:pPr marL="514350" indent="-514350">
              <a:buFont typeface="Wingdings 2" pitchFamily="18" charset="2"/>
              <a:buAutoNum type="alphaUcPeriod"/>
              <a:defRPr/>
            </a:pPr>
            <a:endParaRPr lang="en-US" dirty="0"/>
          </a:p>
        </p:txBody>
      </p:sp>
      <p:pic>
        <p:nvPicPr>
          <p:cNvPr id="2662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86200"/>
            <a:ext cx="411480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u="sng" dirty="0" smtClean="0"/>
              <a:t>Endoplasmic Reticulum</a:t>
            </a:r>
            <a:endParaRPr lang="en-US" sz="4400" b="1" u="sng" dirty="0"/>
          </a:p>
        </p:txBody>
      </p:sp>
      <p:sp>
        <p:nvSpPr>
          <p:cNvPr id="3" name="Content Placeholder 2"/>
          <p:cNvSpPr>
            <a:spLocks noGrp="1"/>
          </p:cNvSpPr>
          <p:nvPr>
            <p:ph idx="1"/>
          </p:nvPr>
        </p:nvSpPr>
        <p:spPr>
          <a:xfrm>
            <a:off x="381000" y="1804416"/>
            <a:ext cx="4419599" cy="4367784"/>
          </a:xfrm>
        </p:spPr>
        <p:txBody>
          <a:bodyPr/>
          <a:lstStyle/>
          <a:p>
            <a:pPr eaLnBrk="1" hangingPunct="1">
              <a:buFont typeface="Wingdings 3" panose="05040102010807070707" pitchFamily="18" charset="2"/>
              <a:buChar char="}"/>
            </a:pPr>
            <a:r>
              <a:rPr lang="en-US" altLang="en-US" sz="3200" dirty="0" smtClean="0"/>
              <a:t>Forms interconnected network of </a:t>
            </a:r>
            <a:r>
              <a:rPr lang="en-US" altLang="en-US" sz="3200" u="sng" dirty="0" smtClean="0"/>
              <a:t>tube-like</a:t>
            </a:r>
            <a:r>
              <a:rPr lang="en-US" altLang="en-US" sz="3200" dirty="0" smtClean="0"/>
              <a:t> structures</a:t>
            </a:r>
          </a:p>
        </p:txBody>
      </p:sp>
      <p:sp>
        <p:nvSpPr>
          <p:cNvPr id="4" name="Content Placeholder 2"/>
          <p:cNvSpPr txBox="1">
            <a:spLocks/>
          </p:cNvSpPr>
          <p:nvPr/>
        </p:nvSpPr>
        <p:spPr bwMode="auto">
          <a:xfrm>
            <a:off x="4648200" y="1804416"/>
            <a:ext cx="3602037" cy="436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600"/>
              </a:spcBef>
              <a:spcAft>
                <a:spcPct val="0"/>
              </a:spcAft>
              <a:buFont typeface="Arial" panose="020B0604020202020204" pitchFamily="34" charset="0"/>
              <a:buChar char="•"/>
              <a:defRPr sz="2400" kern="1200">
                <a:solidFill>
                  <a:schemeClr val="tx1"/>
                </a:solidFill>
                <a:latin typeface="+mn-lt"/>
                <a:ea typeface="+mn-ea"/>
                <a:cs typeface="+mn-cs"/>
              </a:defRPr>
            </a:lvl1pPr>
            <a:lvl2pPr marL="593725" indent="-228600" algn="l" rtl="0" eaLnBrk="0" fontAlgn="base" hangingPunct="0">
              <a:lnSpc>
                <a:spcPct val="90000"/>
              </a:lnSpc>
              <a:spcBef>
                <a:spcPts val="800"/>
              </a:spcBef>
              <a:spcAft>
                <a:spcPct val="0"/>
              </a:spcAft>
              <a:buFont typeface="Century" panose="02040604050505020304" pitchFamily="18" charset="0"/>
              <a:buChar char="–"/>
              <a:defRPr sz="2000" kern="1200">
                <a:solidFill>
                  <a:schemeClr val="tx1"/>
                </a:solidFill>
                <a:latin typeface="+mn-lt"/>
                <a:ea typeface="+mn-ea"/>
                <a:cs typeface="+mn-cs"/>
              </a:defRPr>
            </a:lvl2pPr>
            <a:lvl3pPr marL="958850" indent="-228600" algn="l" rtl="0" eaLnBrk="0" fontAlgn="base" hangingPunct="0">
              <a:lnSpc>
                <a:spcPct val="90000"/>
              </a:lnSpc>
              <a:spcBef>
                <a:spcPts val="600"/>
              </a:spcBef>
              <a:spcAft>
                <a:spcPct val="0"/>
              </a:spcAft>
              <a:buFont typeface="Arial" panose="020B0604020202020204" pitchFamily="34" charset="0"/>
              <a:buChar char="•"/>
              <a:defRPr kern="1200">
                <a:solidFill>
                  <a:schemeClr val="tx1"/>
                </a:solidFill>
                <a:latin typeface="+mn-lt"/>
                <a:ea typeface="+mn-ea"/>
                <a:cs typeface="+mn-cs"/>
              </a:defRPr>
            </a:lvl3pPr>
            <a:lvl4pPr marL="1325563" indent="-228600" algn="l" rtl="0" eaLnBrk="0" fontAlgn="base" hangingPunct="0">
              <a:lnSpc>
                <a:spcPct val="9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4pPr>
            <a:lvl5pPr marL="1690688" indent="-228600" algn="l" rtl="0" eaLnBrk="0" fontAlgn="base" hangingPunct="0">
              <a:lnSpc>
                <a:spcPct val="9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a:lstStyle>
          <a:p>
            <a:pPr marL="0" indent="0" eaLnBrk="1" hangingPunct="1">
              <a:buNone/>
            </a:pPr>
            <a:endParaRPr lang="en-US" altLang="en-US" sz="3200" dirty="0"/>
          </a:p>
        </p:txBody>
      </p:sp>
      <p:sp>
        <p:nvSpPr>
          <p:cNvPr id="5" name="Content Placeholder 2"/>
          <p:cNvSpPr txBox="1">
            <a:spLocks/>
          </p:cNvSpPr>
          <p:nvPr/>
        </p:nvSpPr>
        <p:spPr bwMode="auto">
          <a:xfrm>
            <a:off x="9902826" y="3970825"/>
            <a:ext cx="3795434" cy="702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600"/>
              </a:spcBef>
              <a:spcAft>
                <a:spcPct val="0"/>
              </a:spcAft>
              <a:buFont typeface="Arial" panose="020B0604020202020204" pitchFamily="34" charset="0"/>
              <a:buChar char="•"/>
              <a:defRPr sz="2400" kern="1200">
                <a:solidFill>
                  <a:schemeClr val="tx1"/>
                </a:solidFill>
                <a:latin typeface="+mn-lt"/>
                <a:ea typeface="+mn-ea"/>
                <a:cs typeface="+mn-cs"/>
              </a:defRPr>
            </a:lvl1pPr>
            <a:lvl2pPr marL="593725" indent="-228600" algn="l" rtl="0" eaLnBrk="0" fontAlgn="base" hangingPunct="0">
              <a:lnSpc>
                <a:spcPct val="90000"/>
              </a:lnSpc>
              <a:spcBef>
                <a:spcPts val="800"/>
              </a:spcBef>
              <a:spcAft>
                <a:spcPct val="0"/>
              </a:spcAft>
              <a:buFont typeface="Century" panose="02040604050505020304" pitchFamily="18" charset="0"/>
              <a:buChar char="–"/>
              <a:defRPr sz="2000" kern="1200">
                <a:solidFill>
                  <a:schemeClr val="tx1"/>
                </a:solidFill>
                <a:latin typeface="+mn-lt"/>
                <a:ea typeface="+mn-ea"/>
                <a:cs typeface="+mn-cs"/>
              </a:defRPr>
            </a:lvl2pPr>
            <a:lvl3pPr marL="958850" indent="-228600" algn="l" rtl="0" eaLnBrk="0" fontAlgn="base" hangingPunct="0">
              <a:lnSpc>
                <a:spcPct val="90000"/>
              </a:lnSpc>
              <a:spcBef>
                <a:spcPts val="600"/>
              </a:spcBef>
              <a:spcAft>
                <a:spcPct val="0"/>
              </a:spcAft>
              <a:buFont typeface="Arial" panose="020B0604020202020204" pitchFamily="34" charset="0"/>
              <a:buChar char="•"/>
              <a:defRPr kern="1200">
                <a:solidFill>
                  <a:schemeClr val="tx1"/>
                </a:solidFill>
                <a:latin typeface="+mn-lt"/>
                <a:ea typeface="+mn-ea"/>
                <a:cs typeface="+mn-cs"/>
              </a:defRPr>
            </a:lvl3pPr>
            <a:lvl4pPr marL="1325563" indent="-228600" algn="l" rtl="0" eaLnBrk="0" fontAlgn="base" hangingPunct="0">
              <a:lnSpc>
                <a:spcPct val="9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4pPr>
            <a:lvl5pPr marL="1690688" indent="-228600" algn="l" rtl="0" eaLnBrk="0" fontAlgn="base" hangingPunct="0">
              <a:lnSpc>
                <a:spcPct val="9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a:lstStyle>
          <a:p>
            <a:pPr marL="0" indent="0" eaLnBrk="1" hangingPunct="1">
              <a:buNone/>
            </a:pPr>
            <a:endParaRPr lang="en-US" altLang="en-US" sz="3200" dirty="0"/>
          </a:p>
        </p:txBody>
      </p:sp>
      <p:pic>
        <p:nvPicPr>
          <p:cNvPr id="1026" name="Picture 2" descr="Image result for endoplasmic reticu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09800"/>
            <a:ext cx="374159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23032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u="sng" dirty="0" smtClean="0"/>
              <a:t>Endoplasmic Reticulum</a:t>
            </a:r>
            <a:endParaRPr lang="en-US" sz="4400" b="1" u="sng" dirty="0"/>
          </a:p>
        </p:txBody>
      </p:sp>
      <p:sp>
        <p:nvSpPr>
          <p:cNvPr id="3" name="Content Placeholder 2"/>
          <p:cNvSpPr>
            <a:spLocks noGrp="1"/>
          </p:cNvSpPr>
          <p:nvPr>
            <p:ph idx="1"/>
          </p:nvPr>
        </p:nvSpPr>
        <p:spPr>
          <a:xfrm>
            <a:off x="381000" y="1804416"/>
            <a:ext cx="4419599" cy="4367784"/>
          </a:xfrm>
        </p:spPr>
        <p:txBody>
          <a:bodyPr/>
          <a:lstStyle/>
          <a:p>
            <a:pPr eaLnBrk="1" hangingPunct="1">
              <a:buFont typeface="Wingdings 3" panose="05040102010807070707" pitchFamily="18" charset="2"/>
              <a:buChar char="}"/>
            </a:pPr>
            <a:r>
              <a:rPr lang="en-US" altLang="en-US" sz="3200" dirty="0" smtClean="0"/>
              <a:t>Forms interconnected network of </a:t>
            </a:r>
            <a:r>
              <a:rPr lang="en-US" altLang="en-US" sz="3200" u="sng" dirty="0" smtClean="0"/>
              <a:t>tube-like</a:t>
            </a:r>
            <a:r>
              <a:rPr lang="en-US" altLang="en-US" sz="3200" dirty="0" smtClean="0"/>
              <a:t> structures</a:t>
            </a:r>
          </a:p>
          <a:p>
            <a:pPr eaLnBrk="1" hangingPunct="1">
              <a:buFont typeface="Wingdings 3" panose="05040102010807070707" pitchFamily="18" charset="2"/>
              <a:buChar char="}"/>
            </a:pPr>
            <a:r>
              <a:rPr lang="en-US" altLang="en-US" sz="3200" dirty="0" smtClean="0"/>
              <a:t>It is the </a:t>
            </a:r>
            <a:r>
              <a:rPr lang="en-US" altLang="en-US" sz="3200" u="sng" dirty="0" smtClean="0"/>
              <a:t>protein transport</a:t>
            </a:r>
            <a:r>
              <a:rPr lang="en-US" altLang="en-US" sz="3200" dirty="0" smtClean="0"/>
              <a:t> system for the cell</a:t>
            </a:r>
          </a:p>
        </p:txBody>
      </p:sp>
      <p:sp>
        <p:nvSpPr>
          <p:cNvPr id="4" name="Content Placeholder 2"/>
          <p:cNvSpPr txBox="1">
            <a:spLocks/>
          </p:cNvSpPr>
          <p:nvPr/>
        </p:nvSpPr>
        <p:spPr bwMode="auto">
          <a:xfrm>
            <a:off x="4648200" y="1804416"/>
            <a:ext cx="3602037" cy="436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600"/>
              </a:spcBef>
              <a:spcAft>
                <a:spcPct val="0"/>
              </a:spcAft>
              <a:buFont typeface="Arial" panose="020B0604020202020204" pitchFamily="34" charset="0"/>
              <a:buChar char="•"/>
              <a:defRPr sz="2400" kern="1200">
                <a:solidFill>
                  <a:schemeClr val="tx1"/>
                </a:solidFill>
                <a:latin typeface="+mn-lt"/>
                <a:ea typeface="+mn-ea"/>
                <a:cs typeface="+mn-cs"/>
              </a:defRPr>
            </a:lvl1pPr>
            <a:lvl2pPr marL="593725" indent="-228600" algn="l" rtl="0" eaLnBrk="0" fontAlgn="base" hangingPunct="0">
              <a:lnSpc>
                <a:spcPct val="90000"/>
              </a:lnSpc>
              <a:spcBef>
                <a:spcPts val="800"/>
              </a:spcBef>
              <a:spcAft>
                <a:spcPct val="0"/>
              </a:spcAft>
              <a:buFont typeface="Century" panose="02040604050505020304" pitchFamily="18" charset="0"/>
              <a:buChar char="–"/>
              <a:defRPr sz="2000" kern="1200">
                <a:solidFill>
                  <a:schemeClr val="tx1"/>
                </a:solidFill>
                <a:latin typeface="+mn-lt"/>
                <a:ea typeface="+mn-ea"/>
                <a:cs typeface="+mn-cs"/>
              </a:defRPr>
            </a:lvl2pPr>
            <a:lvl3pPr marL="958850" indent="-228600" algn="l" rtl="0" eaLnBrk="0" fontAlgn="base" hangingPunct="0">
              <a:lnSpc>
                <a:spcPct val="90000"/>
              </a:lnSpc>
              <a:spcBef>
                <a:spcPts val="600"/>
              </a:spcBef>
              <a:spcAft>
                <a:spcPct val="0"/>
              </a:spcAft>
              <a:buFont typeface="Arial" panose="020B0604020202020204" pitchFamily="34" charset="0"/>
              <a:buChar char="•"/>
              <a:defRPr kern="1200">
                <a:solidFill>
                  <a:schemeClr val="tx1"/>
                </a:solidFill>
                <a:latin typeface="+mn-lt"/>
                <a:ea typeface="+mn-ea"/>
                <a:cs typeface="+mn-cs"/>
              </a:defRPr>
            </a:lvl3pPr>
            <a:lvl4pPr marL="1325563" indent="-228600" algn="l" rtl="0" eaLnBrk="0" fontAlgn="base" hangingPunct="0">
              <a:lnSpc>
                <a:spcPct val="9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4pPr>
            <a:lvl5pPr marL="1690688" indent="-228600" algn="l" rtl="0" eaLnBrk="0" fontAlgn="base" hangingPunct="0">
              <a:lnSpc>
                <a:spcPct val="9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a:lstStyle>
          <a:p>
            <a:pPr marL="0" indent="0" eaLnBrk="1" hangingPunct="1">
              <a:buNone/>
            </a:pPr>
            <a:endParaRPr lang="en-US" altLang="en-US" sz="3200" dirty="0"/>
          </a:p>
        </p:txBody>
      </p:sp>
      <p:sp>
        <p:nvSpPr>
          <p:cNvPr id="5" name="Content Placeholder 2"/>
          <p:cNvSpPr txBox="1">
            <a:spLocks/>
          </p:cNvSpPr>
          <p:nvPr/>
        </p:nvSpPr>
        <p:spPr bwMode="auto">
          <a:xfrm>
            <a:off x="9902826" y="3970825"/>
            <a:ext cx="3795434" cy="702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600"/>
              </a:spcBef>
              <a:spcAft>
                <a:spcPct val="0"/>
              </a:spcAft>
              <a:buFont typeface="Arial" panose="020B0604020202020204" pitchFamily="34" charset="0"/>
              <a:buChar char="•"/>
              <a:defRPr sz="2400" kern="1200">
                <a:solidFill>
                  <a:schemeClr val="tx1"/>
                </a:solidFill>
                <a:latin typeface="+mn-lt"/>
                <a:ea typeface="+mn-ea"/>
                <a:cs typeface="+mn-cs"/>
              </a:defRPr>
            </a:lvl1pPr>
            <a:lvl2pPr marL="593725" indent="-228600" algn="l" rtl="0" eaLnBrk="0" fontAlgn="base" hangingPunct="0">
              <a:lnSpc>
                <a:spcPct val="90000"/>
              </a:lnSpc>
              <a:spcBef>
                <a:spcPts val="800"/>
              </a:spcBef>
              <a:spcAft>
                <a:spcPct val="0"/>
              </a:spcAft>
              <a:buFont typeface="Century" panose="02040604050505020304" pitchFamily="18" charset="0"/>
              <a:buChar char="–"/>
              <a:defRPr sz="2000" kern="1200">
                <a:solidFill>
                  <a:schemeClr val="tx1"/>
                </a:solidFill>
                <a:latin typeface="+mn-lt"/>
                <a:ea typeface="+mn-ea"/>
                <a:cs typeface="+mn-cs"/>
              </a:defRPr>
            </a:lvl2pPr>
            <a:lvl3pPr marL="958850" indent="-228600" algn="l" rtl="0" eaLnBrk="0" fontAlgn="base" hangingPunct="0">
              <a:lnSpc>
                <a:spcPct val="90000"/>
              </a:lnSpc>
              <a:spcBef>
                <a:spcPts val="600"/>
              </a:spcBef>
              <a:spcAft>
                <a:spcPct val="0"/>
              </a:spcAft>
              <a:buFont typeface="Arial" panose="020B0604020202020204" pitchFamily="34" charset="0"/>
              <a:buChar char="•"/>
              <a:defRPr kern="1200">
                <a:solidFill>
                  <a:schemeClr val="tx1"/>
                </a:solidFill>
                <a:latin typeface="+mn-lt"/>
                <a:ea typeface="+mn-ea"/>
                <a:cs typeface="+mn-cs"/>
              </a:defRPr>
            </a:lvl3pPr>
            <a:lvl4pPr marL="1325563" indent="-228600" algn="l" rtl="0" eaLnBrk="0" fontAlgn="base" hangingPunct="0">
              <a:lnSpc>
                <a:spcPct val="9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4pPr>
            <a:lvl5pPr marL="1690688" indent="-228600" algn="l" rtl="0" eaLnBrk="0" fontAlgn="base" hangingPunct="0">
              <a:lnSpc>
                <a:spcPct val="9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a:lstStyle>
          <a:p>
            <a:pPr marL="0" indent="0" eaLnBrk="1" hangingPunct="1">
              <a:buNone/>
            </a:pPr>
            <a:endParaRPr lang="en-US" altLang="en-US" sz="3200" dirty="0"/>
          </a:p>
        </p:txBody>
      </p:sp>
      <p:pic>
        <p:nvPicPr>
          <p:cNvPr id="1026" name="Picture 2" descr="Image result for endoplasmic reticu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09800"/>
            <a:ext cx="374159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81841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204075" cy="1143000"/>
          </a:xfrm>
        </p:spPr>
        <p:txBody>
          <a:bodyPr/>
          <a:lstStyle/>
          <a:p>
            <a:r>
              <a:rPr lang="en-US" sz="4800" b="1" u="sng" dirty="0" smtClean="0"/>
              <a:t>Lysosomes</a:t>
            </a:r>
            <a:endParaRPr lang="en-US" sz="4800" b="1" u="sng" dirty="0"/>
          </a:p>
        </p:txBody>
      </p:sp>
      <p:sp>
        <p:nvSpPr>
          <p:cNvPr id="7" name="Content Placeholder 2"/>
          <p:cNvSpPr txBox="1">
            <a:spLocks/>
          </p:cNvSpPr>
          <p:nvPr/>
        </p:nvSpPr>
        <p:spPr bwMode="auto">
          <a:xfrm>
            <a:off x="381000" y="1600200"/>
            <a:ext cx="5029200" cy="436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600"/>
              </a:spcBef>
              <a:spcAft>
                <a:spcPct val="0"/>
              </a:spcAft>
              <a:buFont typeface="Arial" panose="020B0604020202020204" pitchFamily="34" charset="0"/>
              <a:buChar char="•"/>
              <a:defRPr sz="2400" kern="1200">
                <a:solidFill>
                  <a:schemeClr val="tx1"/>
                </a:solidFill>
                <a:latin typeface="+mn-lt"/>
                <a:ea typeface="+mn-ea"/>
                <a:cs typeface="+mn-cs"/>
              </a:defRPr>
            </a:lvl1pPr>
            <a:lvl2pPr marL="593725" indent="-228600" algn="l" rtl="0" eaLnBrk="0" fontAlgn="base" hangingPunct="0">
              <a:lnSpc>
                <a:spcPct val="90000"/>
              </a:lnSpc>
              <a:spcBef>
                <a:spcPts val="800"/>
              </a:spcBef>
              <a:spcAft>
                <a:spcPct val="0"/>
              </a:spcAft>
              <a:buFont typeface="Century" panose="02040604050505020304" pitchFamily="18" charset="0"/>
              <a:buChar char="–"/>
              <a:defRPr sz="2000" kern="1200">
                <a:solidFill>
                  <a:schemeClr val="tx1"/>
                </a:solidFill>
                <a:latin typeface="+mn-lt"/>
                <a:ea typeface="+mn-ea"/>
                <a:cs typeface="+mn-cs"/>
              </a:defRPr>
            </a:lvl2pPr>
            <a:lvl3pPr marL="958850" indent="-228600" algn="l" rtl="0" eaLnBrk="0" fontAlgn="base" hangingPunct="0">
              <a:lnSpc>
                <a:spcPct val="90000"/>
              </a:lnSpc>
              <a:spcBef>
                <a:spcPts val="600"/>
              </a:spcBef>
              <a:spcAft>
                <a:spcPct val="0"/>
              </a:spcAft>
              <a:buFont typeface="Arial" panose="020B0604020202020204" pitchFamily="34" charset="0"/>
              <a:buChar char="•"/>
              <a:defRPr kern="1200">
                <a:solidFill>
                  <a:schemeClr val="tx1"/>
                </a:solidFill>
                <a:latin typeface="+mn-lt"/>
                <a:ea typeface="+mn-ea"/>
                <a:cs typeface="+mn-cs"/>
              </a:defRPr>
            </a:lvl3pPr>
            <a:lvl4pPr marL="1325563" indent="-228600" algn="l" rtl="0" eaLnBrk="0" fontAlgn="base" hangingPunct="0">
              <a:lnSpc>
                <a:spcPct val="9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4pPr>
            <a:lvl5pPr marL="1690688" indent="-228600" algn="l" rtl="0" eaLnBrk="0" fontAlgn="base" hangingPunct="0">
              <a:lnSpc>
                <a:spcPct val="9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a:lstStyle>
          <a:p>
            <a:pPr eaLnBrk="1" hangingPunct="1">
              <a:buFont typeface="Wingdings 3" panose="05040102010807070707" pitchFamily="18" charset="2"/>
              <a:buChar char="}"/>
            </a:pPr>
            <a:r>
              <a:rPr lang="en-US" altLang="en-US" sz="4400" dirty="0" smtClean="0"/>
              <a:t>Hold enzymes that are used in </a:t>
            </a:r>
            <a:r>
              <a:rPr lang="en-US" altLang="en-US" sz="4400" u="sng" dirty="0" smtClean="0"/>
              <a:t>digestion</a:t>
            </a:r>
            <a:r>
              <a:rPr lang="en-US" altLang="en-US" sz="4400" dirty="0" smtClean="0"/>
              <a:t> and </a:t>
            </a:r>
            <a:r>
              <a:rPr lang="en-US" altLang="en-US" sz="4400" u="sng" dirty="0" smtClean="0"/>
              <a:t>waste</a:t>
            </a:r>
            <a:r>
              <a:rPr lang="en-US" altLang="en-US" sz="4400" dirty="0" smtClean="0"/>
              <a:t> removal</a:t>
            </a:r>
          </a:p>
        </p:txBody>
      </p:sp>
      <p:pic>
        <p:nvPicPr>
          <p:cNvPr id="2054" name="Picture 6" descr="Image result for lysos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211" y="355092"/>
            <a:ext cx="347513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447800" y="4191000"/>
            <a:ext cx="6477000" cy="2469896"/>
          </a:xfrm>
          <a:prstGeom prst="rect">
            <a:avLst/>
          </a:prstGeom>
        </p:spPr>
      </p:pic>
    </p:spTree>
    <p:extLst>
      <p:ext uri="{BB962C8B-B14F-4D97-AF65-F5344CB8AC3E}">
        <p14:creationId xmlns:p14="http://schemas.microsoft.com/office/powerpoint/2010/main" val="138330252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u="sng" dirty="0" smtClean="0"/>
              <a:t>Golgi Body</a:t>
            </a:r>
            <a:endParaRPr lang="en-US" sz="5400" b="1" u="sng" dirty="0"/>
          </a:p>
        </p:txBody>
      </p:sp>
      <p:sp>
        <p:nvSpPr>
          <p:cNvPr id="3" name="Text Placeholder 2"/>
          <p:cNvSpPr>
            <a:spLocks noGrp="1"/>
          </p:cNvSpPr>
          <p:nvPr>
            <p:ph type="body" sz="half" idx="1"/>
          </p:nvPr>
        </p:nvSpPr>
        <p:spPr/>
        <p:txBody>
          <a:bodyPr/>
          <a:lstStyle/>
          <a:p>
            <a:pPr>
              <a:buFont typeface="Wingdings" panose="05000000000000000000" pitchFamily="2" charset="2"/>
              <a:buChar char="Ø"/>
            </a:pPr>
            <a:r>
              <a:rPr lang="en-US" sz="3600" dirty="0" smtClean="0"/>
              <a:t> Processes and packages molecules like </a:t>
            </a:r>
            <a:r>
              <a:rPr lang="en-US" sz="3600" u="sng" dirty="0" smtClean="0"/>
              <a:t>proteins</a:t>
            </a:r>
            <a:r>
              <a:rPr lang="en-US" sz="3600" dirty="0" smtClean="0"/>
              <a:t> and </a:t>
            </a:r>
            <a:r>
              <a:rPr lang="en-US" sz="3600" u="sng" dirty="0" smtClean="0"/>
              <a:t>fats</a:t>
            </a:r>
            <a:r>
              <a:rPr lang="en-US" sz="3600" dirty="0" smtClean="0"/>
              <a:t> that are made within the cell. </a:t>
            </a:r>
            <a:endParaRPr lang="en-US" sz="3600" dirty="0"/>
          </a:p>
        </p:txBody>
      </p:sp>
      <p:pic>
        <p:nvPicPr>
          <p:cNvPr id="3074" name="Picture 2" descr="Image result for golgi body"/>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057400"/>
            <a:ext cx="4138998"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36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762000"/>
            <a:ext cx="7924800" cy="1143000"/>
          </a:xfrm>
        </p:spPr>
        <p:txBody>
          <a:bodyPr/>
          <a:lstStyle/>
          <a:p>
            <a:r>
              <a:rPr lang="en-US" sz="5400" b="1" u="sng" dirty="0" smtClean="0"/>
              <a:t>Ribosomes</a:t>
            </a:r>
            <a:endParaRPr lang="en-US" sz="5400" b="1" u="sng" dirty="0"/>
          </a:p>
        </p:txBody>
      </p:sp>
      <p:sp>
        <p:nvSpPr>
          <p:cNvPr id="3" name="Text Placeholder 2"/>
          <p:cNvSpPr>
            <a:spLocks noGrp="1"/>
          </p:cNvSpPr>
          <p:nvPr>
            <p:ph type="body" sz="half" idx="1"/>
          </p:nvPr>
        </p:nvSpPr>
        <p:spPr>
          <a:xfrm>
            <a:off x="293559" y="2351903"/>
            <a:ext cx="3770313" cy="3724275"/>
          </a:xfrm>
        </p:spPr>
        <p:txBody>
          <a:bodyPr/>
          <a:lstStyle/>
          <a:p>
            <a:pPr>
              <a:buFont typeface="Wingdings" panose="05000000000000000000" pitchFamily="2" charset="2"/>
              <a:buChar char="Ø"/>
            </a:pPr>
            <a:r>
              <a:rPr lang="en-US" sz="3600" u="sng" dirty="0" smtClean="0"/>
              <a:t>Protein </a:t>
            </a:r>
            <a:r>
              <a:rPr lang="en-US" sz="3600" dirty="0" smtClean="0"/>
              <a:t>factories. </a:t>
            </a:r>
          </a:p>
          <a:p>
            <a:pPr>
              <a:buFont typeface="Wingdings" panose="05000000000000000000" pitchFamily="2" charset="2"/>
              <a:buChar char="Ø"/>
            </a:pPr>
            <a:r>
              <a:rPr lang="en-US" sz="3600" dirty="0" smtClean="0"/>
              <a:t>Can be found </a:t>
            </a:r>
            <a:r>
              <a:rPr lang="en-US" sz="3600" u="sng" dirty="0" smtClean="0"/>
              <a:t>floating </a:t>
            </a:r>
            <a:r>
              <a:rPr lang="en-US" sz="3600" dirty="0" smtClean="0"/>
              <a:t>free or attached to the rough </a:t>
            </a:r>
            <a:r>
              <a:rPr lang="en-US" sz="3600" u="sng" dirty="0" smtClean="0"/>
              <a:t>ER.</a:t>
            </a:r>
            <a:endParaRPr lang="en-US" sz="3600" u="sng" dirty="0"/>
          </a:p>
        </p:txBody>
      </p:sp>
      <p:sp>
        <p:nvSpPr>
          <p:cNvPr id="5" name="AutoShape 2" descr="Image result for riboso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4063872" y="304800"/>
            <a:ext cx="4979952" cy="2581275"/>
          </a:xfrm>
          <a:prstGeom prst="rect">
            <a:avLst/>
          </a:prstGeom>
        </p:spPr>
      </p:pic>
      <p:pic>
        <p:nvPicPr>
          <p:cNvPr id="8" name="Picture 7"/>
          <p:cNvPicPr>
            <a:picLocks noChangeAspect="1"/>
          </p:cNvPicPr>
          <p:nvPr/>
        </p:nvPicPr>
        <p:blipFill>
          <a:blip r:embed="rId3"/>
          <a:stretch>
            <a:fillRect/>
          </a:stretch>
        </p:blipFill>
        <p:spPr>
          <a:xfrm>
            <a:off x="5334000" y="3322681"/>
            <a:ext cx="2743200" cy="2743200"/>
          </a:xfrm>
          <a:prstGeom prst="rect">
            <a:avLst/>
          </a:prstGeom>
        </p:spPr>
      </p:pic>
    </p:spTree>
    <p:extLst>
      <p:ext uri="{BB962C8B-B14F-4D97-AF65-F5344CB8AC3E}">
        <p14:creationId xmlns:p14="http://schemas.microsoft.com/office/powerpoint/2010/main" val="950683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152400"/>
            <a:ext cx="7924800" cy="1143000"/>
          </a:xfrm>
        </p:spPr>
        <p:txBody>
          <a:bodyPr/>
          <a:lstStyle/>
          <a:p>
            <a:pPr algn="ctr"/>
            <a:r>
              <a:rPr lang="en-US" dirty="0" smtClean="0"/>
              <a:t>Quick Check</a:t>
            </a:r>
            <a:endParaRPr lang="en-US" dirty="0"/>
          </a:p>
        </p:txBody>
      </p:sp>
      <p:sp>
        <p:nvSpPr>
          <p:cNvPr id="3" name="Text Placeholder 2"/>
          <p:cNvSpPr>
            <a:spLocks noGrp="1"/>
          </p:cNvSpPr>
          <p:nvPr>
            <p:ph type="body" sz="half" idx="1"/>
          </p:nvPr>
        </p:nvSpPr>
        <p:spPr>
          <a:xfrm>
            <a:off x="609600" y="1143000"/>
            <a:ext cx="3770313" cy="5333999"/>
          </a:xfrm>
        </p:spPr>
        <p:txBody>
          <a:bodyPr/>
          <a:lstStyle/>
          <a:p>
            <a:pPr marL="0" indent="0">
              <a:buNone/>
            </a:pPr>
            <a:r>
              <a:rPr lang="en-US" sz="3600" dirty="0" smtClean="0"/>
              <a:t>Number 1-4</a:t>
            </a:r>
          </a:p>
          <a:p>
            <a:pPr marL="0" indent="0">
              <a:buNone/>
            </a:pPr>
            <a:r>
              <a:rPr lang="en-US" sz="3600" dirty="0" smtClean="0"/>
              <a:t> 1. Endoplasmic Reticulum</a:t>
            </a:r>
          </a:p>
          <a:p>
            <a:pPr marL="457200" indent="-457200">
              <a:buAutoNum type="arabicPeriod" startAt="2"/>
            </a:pPr>
            <a:r>
              <a:rPr lang="en-US" sz="3600" dirty="0" smtClean="0"/>
              <a:t>Lysosome</a:t>
            </a:r>
          </a:p>
          <a:p>
            <a:pPr marL="457200" indent="-457200">
              <a:buAutoNum type="arabicPeriod" startAt="2"/>
            </a:pPr>
            <a:r>
              <a:rPr lang="en-US" sz="3600" dirty="0" smtClean="0"/>
              <a:t>Golgi Body</a:t>
            </a:r>
          </a:p>
          <a:p>
            <a:pPr marL="457200" indent="-457200">
              <a:buAutoNum type="arabicPeriod" startAt="2"/>
            </a:pPr>
            <a:r>
              <a:rPr lang="en-US" sz="3600" dirty="0" smtClean="0"/>
              <a:t>Ribosomes</a:t>
            </a:r>
            <a:endParaRPr lang="en-US" sz="3600" dirty="0"/>
          </a:p>
        </p:txBody>
      </p:sp>
      <p:sp>
        <p:nvSpPr>
          <p:cNvPr id="5" name="Text Placeholder 2"/>
          <p:cNvSpPr txBox="1">
            <a:spLocks/>
          </p:cNvSpPr>
          <p:nvPr/>
        </p:nvSpPr>
        <p:spPr bwMode="auto">
          <a:xfrm>
            <a:off x="4495800" y="990600"/>
            <a:ext cx="4379913" cy="659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600"/>
              </a:spcBef>
              <a:spcAft>
                <a:spcPct val="0"/>
              </a:spcAft>
              <a:buFont typeface="Arial" panose="020B0604020202020204" pitchFamily="34" charset="0"/>
              <a:buChar char="•"/>
              <a:defRPr sz="2400" kern="1200">
                <a:solidFill>
                  <a:schemeClr val="tx1"/>
                </a:solidFill>
                <a:latin typeface="+mn-lt"/>
                <a:ea typeface="+mn-ea"/>
                <a:cs typeface="+mn-cs"/>
              </a:defRPr>
            </a:lvl1pPr>
            <a:lvl2pPr marL="593725" indent="-228600" algn="l" rtl="0" eaLnBrk="0" fontAlgn="base" hangingPunct="0">
              <a:lnSpc>
                <a:spcPct val="90000"/>
              </a:lnSpc>
              <a:spcBef>
                <a:spcPts val="800"/>
              </a:spcBef>
              <a:spcAft>
                <a:spcPct val="0"/>
              </a:spcAft>
              <a:buFont typeface="Century" panose="02040604050505020304" pitchFamily="18" charset="0"/>
              <a:buChar char="–"/>
              <a:defRPr sz="2000" kern="1200">
                <a:solidFill>
                  <a:schemeClr val="tx1"/>
                </a:solidFill>
                <a:latin typeface="+mn-lt"/>
                <a:ea typeface="+mn-ea"/>
                <a:cs typeface="+mn-cs"/>
              </a:defRPr>
            </a:lvl2pPr>
            <a:lvl3pPr marL="958850" indent="-228600" algn="l" rtl="0" eaLnBrk="0" fontAlgn="base" hangingPunct="0">
              <a:lnSpc>
                <a:spcPct val="90000"/>
              </a:lnSpc>
              <a:spcBef>
                <a:spcPts val="600"/>
              </a:spcBef>
              <a:spcAft>
                <a:spcPct val="0"/>
              </a:spcAft>
              <a:buFont typeface="Arial" panose="020B0604020202020204" pitchFamily="34" charset="0"/>
              <a:buChar char="•"/>
              <a:defRPr kern="1200">
                <a:solidFill>
                  <a:schemeClr val="tx1"/>
                </a:solidFill>
                <a:latin typeface="+mn-lt"/>
                <a:ea typeface="+mn-ea"/>
                <a:cs typeface="+mn-cs"/>
              </a:defRPr>
            </a:lvl3pPr>
            <a:lvl4pPr marL="1325563" indent="-228600" algn="l" rtl="0" eaLnBrk="0" fontAlgn="base" hangingPunct="0">
              <a:lnSpc>
                <a:spcPct val="9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4pPr>
            <a:lvl5pPr marL="1690688" indent="-228600" algn="l" rtl="0" eaLnBrk="0" fontAlgn="base" hangingPunct="0">
              <a:lnSpc>
                <a:spcPct val="9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a:lstStyle>
          <a:p>
            <a:pPr marL="0" indent="0">
              <a:buNone/>
            </a:pPr>
            <a:r>
              <a:rPr lang="en-US" sz="2800" dirty="0" smtClean="0"/>
              <a:t>Match all cell parts with job it does:</a:t>
            </a:r>
          </a:p>
          <a:p>
            <a:pPr marL="457200" indent="-457200">
              <a:buAutoNum type="alphaUcPeriod"/>
            </a:pPr>
            <a:r>
              <a:rPr lang="en-US" sz="2800" dirty="0" smtClean="0"/>
              <a:t>It is the waste disposal for the cell.</a:t>
            </a:r>
          </a:p>
          <a:p>
            <a:pPr marL="457200" indent="-457200">
              <a:buAutoNum type="alphaUcPeriod"/>
            </a:pPr>
            <a:r>
              <a:rPr lang="en-US" sz="2800" dirty="0" smtClean="0"/>
              <a:t>This organelle is the packaging plant for the cell.</a:t>
            </a:r>
          </a:p>
          <a:p>
            <a:pPr marL="457200" indent="-457200">
              <a:buAutoNum type="alphaUcPeriod"/>
            </a:pPr>
            <a:r>
              <a:rPr lang="en-US" sz="2800" dirty="0" smtClean="0"/>
              <a:t>Organelle that transports proteins around the cell. </a:t>
            </a:r>
          </a:p>
          <a:p>
            <a:pPr marL="457200" indent="-457200">
              <a:buAutoNum type="alphaUcPeriod"/>
            </a:pPr>
            <a:r>
              <a:rPr lang="en-US" sz="2800" dirty="0" smtClean="0"/>
              <a:t>Makes protein. </a:t>
            </a:r>
          </a:p>
          <a:p>
            <a:pPr marL="457200" indent="-457200">
              <a:buAutoNum type="alphaUcPeriod"/>
            </a:pPr>
            <a:endParaRPr lang="en-US" sz="2800" dirty="0"/>
          </a:p>
        </p:txBody>
      </p:sp>
    </p:spTree>
    <p:extLst>
      <p:ext uri="{BB962C8B-B14F-4D97-AF65-F5344CB8AC3E}">
        <p14:creationId xmlns:p14="http://schemas.microsoft.com/office/powerpoint/2010/main" val="3650174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181600"/>
          </a:xfrm>
        </p:spPr>
      </p:pic>
      <p:sp>
        <p:nvSpPr>
          <p:cNvPr id="8" name="Title 1"/>
          <p:cNvSpPr txBox="1">
            <a:spLocks/>
          </p:cNvSpPr>
          <p:nvPr/>
        </p:nvSpPr>
        <p:spPr>
          <a:xfrm>
            <a:off x="457200" y="5181600"/>
            <a:ext cx="8534400" cy="1371600"/>
          </a:xfrm>
          <a:prstGeom prst="rect">
            <a:avLst/>
          </a:prstGeom>
        </p:spPr>
        <p:txBody>
          <a:bodyPr anchor="b">
            <a:normAutofit fontScale="90000" lnSpcReduction="10000"/>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marL="571500" indent="-571500">
              <a:buFont typeface="Arial" panose="020B0604020202020204" pitchFamily="34" charset="0"/>
              <a:buChar char="•"/>
              <a:defRPr/>
            </a:pPr>
            <a:r>
              <a:rPr lang="en-US" dirty="0" smtClean="0"/>
              <a:t>The </a:t>
            </a:r>
            <a:r>
              <a:rPr lang="en-US" b="1" u="sng" dirty="0" smtClean="0"/>
              <a:t>cell</a:t>
            </a:r>
            <a:r>
              <a:rPr lang="en-US" dirty="0" smtClean="0"/>
              <a:t> is the basic structural and functional unit of all known living organisms.</a:t>
            </a:r>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951"/>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762000" y="381000"/>
            <a:ext cx="7924800" cy="1143000"/>
          </a:xfrm>
        </p:spPr>
        <p:txBody>
          <a:bodyPr/>
          <a:lstStyle/>
          <a:p>
            <a:pPr eaLnBrk="1" hangingPunct="1"/>
            <a:r>
              <a:rPr lang="en-US" altLang="en-US" u="sng" smtClean="0"/>
              <a:t>NUCLEUS</a:t>
            </a:r>
            <a:r>
              <a:rPr lang="en-US" altLang="en-US" smtClean="0"/>
              <a:t> </a:t>
            </a:r>
          </a:p>
        </p:txBody>
      </p:sp>
      <p:sp>
        <p:nvSpPr>
          <p:cNvPr id="16388" name="Rectangle 4"/>
          <p:cNvSpPr>
            <a:spLocks noGrp="1" noChangeArrowheads="1"/>
          </p:cNvSpPr>
          <p:nvPr>
            <p:ph type="body" sz="half" idx="2"/>
          </p:nvPr>
        </p:nvSpPr>
        <p:spPr>
          <a:xfrm>
            <a:off x="4400550" y="1752600"/>
            <a:ext cx="4743450" cy="3724275"/>
          </a:xfrm>
        </p:spPr>
        <p:txBody>
          <a:bodyPr rtlCol="0">
            <a:normAutofit fontScale="85000" lnSpcReduction="20000"/>
          </a:bodyPr>
          <a:lstStyle/>
          <a:p>
            <a:pPr marL="365125" indent="-255588" eaLnBrk="1" fontAlgn="auto" hangingPunct="1">
              <a:spcAft>
                <a:spcPts val="0"/>
              </a:spcAft>
              <a:buFont typeface="Wingdings 3" pitchFamily="18" charset="2"/>
              <a:buChar char=""/>
              <a:defRPr/>
            </a:pPr>
            <a:r>
              <a:rPr lang="en-US" sz="3200" dirty="0" smtClean="0"/>
              <a:t>Directs all </a:t>
            </a:r>
            <a:r>
              <a:rPr lang="en-US" sz="3200" u="sng" dirty="0" smtClean="0"/>
              <a:t>cell activities</a:t>
            </a:r>
            <a:r>
              <a:rPr lang="en-US" sz="3200" dirty="0" smtClean="0"/>
              <a:t>  </a:t>
            </a:r>
          </a:p>
          <a:p>
            <a:pPr marL="365125" indent="-255588" eaLnBrk="1" fontAlgn="auto" hangingPunct="1">
              <a:spcAft>
                <a:spcPts val="0"/>
              </a:spcAft>
              <a:buFont typeface="Wingdings 3" pitchFamily="18" charset="2"/>
              <a:buChar char=""/>
              <a:defRPr/>
            </a:pPr>
            <a:r>
              <a:rPr lang="en-US" sz="3200" dirty="0" smtClean="0"/>
              <a:t>Contains </a:t>
            </a:r>
            <a:r>
              <a:rPr lang="en-US" sz="3200" u="sng" dirty="0" smtClean="0"/>
              <a:t>instructions</a:t>
            </a:r>
            <a:r>
              <a:rPr lang="en-US" sz="3200" dirty="0" smtClean="0"/>
              <a:t> for everything the cell does</a:t>
            </a:r>
          </a:p>
          <a:p>
            <a:pPr marL="365125" indent="-255588" eaLnBrk="1" fontAlgn="auto" hangingPunct="1">
              <a:spcAft>
                <a:spcPts val="0"/>
              </a:spcAft>
              <a:buFont typeface="Wingdings 3" pitchFamily="18" charset="2"/>
              <a:buChar char=""/>
              <a:defRPr/>
            </a:pPr>
            <a:r>
              <a:rPr lang="en-US" sz="3200" dirty="0" smtClean="0"/>
              <a:t>These instructions are found on </a:t>
            </a:r>
            <a:r>
              <a:rPr lang="en-US" sz="3200" u="sng" dirty="0" smtClean="0"/>
              <a:t>DNA</a:t>
            </a:r>
            <a:r>
              <a:rPr lang="en-US" sz="3200" dirty="0" smtClean="0"/>
              <a:t> </a:t>
            </a:r>
            <a:endParaRPr lang="en-US" sz="3200" dirty="0" smtClean="0">
              <a:sym typeface="SureThingSymbols" pitchFamily="18" charset="2"/>
            </a:endParaRPr>
          </a:p>
          <a:p>
            <a:pPr marL="365125" indent="-255588" eaLnBrk="1" fontAlgn="auto" hangingPunct="1">
              <a:spcAft>
                <a:spcPts val="0"/>
              </a:spcAft>
              <a:buFont typeface="Wingdings 3" pitchFamily="18" charset="2"/>
              <a:buChar char=""/>
              <a:defRPr/>
            </a:pPr>
            <a:r>
              <a:rPr lang="en-US" sz="3200" dirty="0" smtClean="0"/>
              <a:t>Usually the </a:t>
            </a:r>
            <a:r>
              <a:rPr lang="en-US" sz="3200" u="sng" dirty="0" smtClean="0"/>
              <a:t>largest</a:t>
            </a:r>
            <a:r>
              <a:rPr lang="en-US" sz="3200" dirty="0" smtClean="0"/>
              <a:t> organelle</a:t>
            </a:r>
          </a:p>
          <a:p>
            <a:pPr marL="365125" indent="-255588" eaLnBrk="1" fontAlgn="auto" hangingPunct="1">
              <a:spcAft>
                <a:spcPts val="0"/>
              </a:spcAft>
              <a:buFont typeface="Wingdings 3" pitchFamily="18" charset="2"/>
              <a:buChar char=""/>
              <a:defRPr/>
            </a:pPr>
            <a:r>
              <a:rPr lang="en-US" sz="3200" dirty="0" smtClean="0"/>
              <a:t>Found in both plant and animal cells.</a:t>
            </a: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63" y="1752600"/>
            <a:ext cx="43068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228600" y="-36513"/>
            <a:ext cx="7924800" cy="1143001"/>
          </a:xfrm>
        </p:spPr>
        <p:txBody>
          <a:bodyPr/>
          <a:lstStyle/>
          <a:p>
            <a:pPr eaLnBrk="1" hangingPunct="1"/>
            <a:r>
              <a:rPr lang="en-US" altLang="en-US" u="sng" smtClean="0"/>
              <a:t>CELL MEMBRANE</a:t>
            </a:r>
            <a:r>
              <a:rPr lang="en-US" altLang="en-US" smtClean="0"/>
              <a:t> </a:t>
            </a:r>
          </a:p>
        </p:txBody>
      </p:sp>
      <p:sp>
        <p:nvSpPr>
          <p:cNvPr id="13315" name="Rectangle 3"/>
          <p:cNvSpPr>
            <a:spLocks noGrp="1" noChangeArrowheads="1"/>
          </p:cNvSpPr>
          <p:nvPr>
            <p:ph type="body" sz="half" idx="1"/>
          </p:nvPr>
        </p:nvSpPr>
        <p:spPr>
          <a:xfrm>
            <a:off x="304800" y="1454150"/>
            <a:ext cx="5181600" cy="5403850"/>
          </a:xfrm>
        </p:spPr>
        <p:txBody>
          <a:bodyPr/>
          <a:lstStyle/>
          <a:p>
            <a:pPr eaLnBrk="1" hangingPunct="1">
              <a:buFont typeface="Wingdings 3" panose="05040102010807070707" pitchFamily="18" charset="2"/>
              <a:buChar char=""/>
            </a:pPr>
            <a:r>
              <a:rPr lang="en-US" altLang="en-US" sz="4000" dirty="0" smtClean="0"/>
              <a:t>Allows </a:t>
            </a:r>
            <a:r>
              <a:rPr lang="en-US" altLang="en-US" sz="4000" u="sng" dirty="0" smtClean="0"/>
              <a:t>food</a:t>
            </a:r>
            <a:r>
              <a:rPr lang="en-US" altLang="en-US" sz="4000" dirty="0" smtClean="0"/>
              <a:t>, </a:t>
            </a:r>
            <a:r>
              <a:rPr lang="en-US" altLang="en-US" sz="4000" u="sng" dirty="0" smtClean="0"/>
              <a:t>oxygen</a:t>
            </a:r>
            <a:r>
              <a:rPr lang="en-US" altLang="en-US" sz="4000" dirty="0" smtClean="0"/>
              <a:t>, &amp; </a:t>
            </a:r>
            <a:r>
              <a:rPr lang="en-US" altLang="en-US" sz="4000" u="sng" dirty="0" smtClean="0"/>
              <a:t>water</a:t>
            </a:r>
            <a:r>
              <a:rPr lang="en-US" altLang="en-US" sz="4000" dirty="0" smtClean="0"/>
              <a:t> into the cell </a:t>
            </a:r>
          </a:p>
          <a:p>
            <a:pPr eaLnBrk="1" hangingPunct="1">
              <a:buFont typeface="Wingdings 3" panose="05040102010807070707" pitchFamily="18" charset="2"/>
              <a:buChar char=""/>
            </a:pPr>
            <a:r>
              <a:rPr lang="en-US" altLang="en-US" sz="4000" dirty="0" smtClean="0"/>
              <a:t>Lets </a:t>
            </a:r>
            <a:r>
              <a:rPr lang="en-US" altLang="en-US" sz="4000" u="sng" dirty="0" smtClean="0"/>
              <a:t>waste</a:t>
            </a:r>
            <a:r>
              <a:rPr lang="en-US" altLang="en-US" sz="4000" dirty="0" smtClean="0"/>
              <a:t> products out of the cell</a:t>
            </a:r>
          </a:p>
          <a:p>
            <a:pPr eaLnBrk="1" hangingPunct="1">
              <a:buFont typeface="Wingdings 3" panose="05040102010807070707" pitchFamily="18" charset="2"/>
              <a:buChar char=""/>
            </a:pPr>
            <a:r>
              <a:rPr lang="en-US" altLang="en-US" sz="4000" dirty="0" smtClean="0"/>
              <a:t>Outer covering,  </a:t>
            </a:r>
            <a:r>
              <a:rPr lang="en-US" altLang="en-US" sz="4000" u="sng" dirty="0" smtClean="0"/>
              <a:t>protective layer</a:t>
            </a:r>
            <a:r>
              <a:rPr lang="en-US" altLang="en-US" sz="4000" dirty="0" smtClean="0"/>
              <a:t> around </a:t>
            </a:r>
            <a:r>
              <a:rPr lang="en-US" altLang="en-US" sz="4000" b="1" u="sng" dirty="0" smtClean="0"/>
              <a:t>ALL</a:t>
            </a:r>
            <a:r>
              <a:rPr lang="en-US" altLang="en-US" sz="4000" dirty="0" smtClean="0"/>
              <a:t> cells</a:t>
            </a:r>
          </a:p>
          <a:p>
            <a:pPr eaLnBrk="1" hangingPunct="1">
              <a:buFont typeface="Wingdings 3" panose="05040102010807070707" pitchFamily="18" charset="2"/>
              <a:buChar char=""/>
            </a:pPr>
            <a:endParaRPr lang="en-US" altLang="en-US" sz="3200" dirty="0" smtClean="0"/>
          </a:p>
        </p:txBody>
      </p:sp>
      <p:pic>
        <p:nvPicPr>
          <p:cNvPr id="11268" name="Picture 10" descr="cytoplasm"/>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95950" y="3429000"/>
            <a:ext cx="2971800" cy="3048000"/>
          </a:xfrm>
        </p:spPr>
      </p:pic>
      <p:pic>
        <p:nvPicPr>
          <p:cNvPr id="1126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454150"/>
            <a:ext cx="37734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5"/>
          <p:cNvSpPr>
            <a:spLocks noGrp="1" noChangeArrowheads="1"/>
          </p:cNvSpPr>
          <p:nvPr>
            <p:ph type="title"/>
          </p:nvPr>
        </p:nvSpPr>
        <p:spPr>
          <a:xfrm>
            <a:off x="457200" y="304800"/>
            <a:ext cx="7202488" cy="1143000"/>
          </a:xfrm>
        </p:spPr>
        <p:txBody>
          <a:bodyPr/>
          <a:lstStyle/>
          <a:p>
            <a:pPr eaLnBrk="1" hangingPunct="1"/>
            <a:r>
              <a:rPr lang="en-US" altLang="en-US" u="sng" smtClean="0"/>
              <a:t>CELL WALL</a:t>
            </a:r>
          </a:p>
        </p:txBody>
      </p:sp>
      <p:sp>
        <p:nvSpPr>
          <p:cNvPr id="12291" name="Rectangle 3"/>
          <p:cNvSpPr>
            <a:spLocks noGrp="1" noChangeArrowheads="1"/>
          </p:cNvSpPr>
          <p:nvPr>
            <p:ph idx="1"/>
          </p:nvPr>
        </p:nvSpPr>
        <p:spPr>
          <a:xfrm>
            <a:off x="152400" y="1905000"/>
            <a:ext cx="6096000" cy="4953000"/>
          </a:xfrm>
        </p:spPr>
        <p:txBody>
          <a:bodyPr/>
          <a:lstStyle/>
          <a:p>
            <a:pPr eaLnBrk="1" hangingPunct="1">
              <a:buFont typeface="Wingdings 3" panose="05040102010807070707" pitchFamily="18" charset="2"/>
              <a:buChar char=""/>
            </a:pPr>
            <a:r>
              <a:rPr lang="en-US" altLang="en-US" sz="3600" u="sng" dirty="0" smtClean="0"/>
              <a:t>Protects</a:t>
            </a:r>
            <a:r>
              <a:rPr lang="en-US" altLang="en-US" sz="3600" dirty="0" smtClean="0"/>
              <a:t> the cell</a:t>
            </a:r>
          </a:p>
          <a:p>
            <a:pPr eaLnBrk="1" hangingPunct="1">
              <a:buFont typeface="Wingdings 3" panose="05040102010807070707" pitchFamily="18" charset="2"/>
              <a:buChar char=""/>
            </a:pPr>
            <a:r>
              <a:rPr lang="en-US" altLang="en-US" sz="3600" dirty="0" smtClean="0"/>
              <a:t>Gives it </a:t>
            </a:r>
            <a:r>
              <a:rPr lang="en-US" altLang="en-US" sz="3600" u="sng" dirty="0" smtClean="0"/>
              <a:t>shape</a:t>
            </a:r>
            <a:endParaRPr lang="en-US" altLang="en-US" sz="3600" dirty="0" smtClean="0"/>
          </a:p>
          <a:p>
            <a:pPr eaLnBrk="1" hangingPunct="1">
              <a:buFont typeface="Wingdings 3" panose="05040102010807070707" pitchFamily="18" charset="2"/>
              <a:buChar char=""/>
            </a:pPr>
            <a:r>
              <a:rPr lang="en-US" altLang="en-US" sz="3600" dirty="0" smtClean="0"/>
              <a:t>Made of </a:t>
            </a:r>
            <a:r>
              <a:rPr lang="en-US" altLang="en-US" sz="3600" u="sng" dirty="0" smtClean="0"/>
              <a:t>cellulose</a:t>
            </a:r>
          </a:p>
          <a:p>
            <a:pPr eaLnBrk="1" hangingPunct="1">
              <a:buFont typeface="Wingdings 3" panose="05040102010807070707" pitchFamily="18" charset="2"/>
              <a:buChar char=""/>
            </a:pPr>
            <a:r>
              <a:rPr lang="en-US" altLang="en-US" sz="3600" dirty="0" smtClean="0"/>
              <a:t>Found in </a:t>
            </a:r>
            <a:r>
              <a:rPr lang="en-US" altLang="en-US" sz="3600" u="sng" dirty="0" smtClean="0"/>
              <a:t>plants</a:t>
            </a:r>
            <a:r>
              <a:rPr lang="en-US" altLang="en-US" sz="3600" dirty="0" smtClean="0"/>
              <a:t>, </a:t>
            </a:r>
            <a:r>
              <a:rPr lang="en-US" altLang="en-US" sz="3600" u="sng" dirty="0" smtClean="0"/>
              <a:t>algae</a:t>
            </a:r>
            <a:r>
              <a:rPr lang="en-US" altLang="en-US" sz="3600" dirty="0" smtClean="0"/>
              <a:t>, </a:t>
            </a:r>
            <a:r>
              <a:rPr lang="en-US" altLang="en-US" sz="3600" u="sng" dirty="0" smtClean="0"/>
              <a:t>fungi</a:t>
            </a:r>
            <a:r>
              <a:rPr lang="en-US" altLang="en-US" sz="3600" dirty="0" smtClean="0"/>
              <a:t>, &amp; most </a:t>
            </a:r>
            <a:r>
              <a:rPr lang="en-US" altLang="en-US" sz="3600" u="sng" dirty="0" smtClean="0"/>
              <a:t>prokaryotes</a:t>
            </a:r>
            <a:r>
              <a:rPr lang="en-US" altLang="en-US" sz="3600" dirty="0" smtClean="0"/>
              <a:t>.</a:t>
            </a:r>
          </a:p>
          <a:p>
            <a:pPr eaLnBrk="1" hangingPunct="1">
              <a:buFont typeface="Wingdings 3" panose="05040102010807070707" pitchFamily="18" charset="2"/>
              <a:buChar char=""/>
            </a:pPr>
            <a:endParaRPr lang="en-US" altLang="en-US" u="sng" dirty="0" smtClean="0"/>
          </a:p>
        </p:txBody>
      </p:sp>
      <p:pic>
        <p:nvPicPr>
          <p:cNvPr id="1331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260725"/>
            <a:ext cx="26924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28600"/>
            <a:ext cx="44450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US" altLang="en-US" u="sng" smtClean="0"/>
              <a:t>CYTOPLASM</a:t>
            </a:r>
            <a:r>
              <a:rPr lang="en-US" altLang="en-US" smtClean="0"/>
              <a:t> </a:t>
            </a:r>
          </a:p>
        </p:txBody>
      </p:sp>
      <p:sp>
        <p:nvSpPr>
          <p:cNvPr id="14339" name="Rectangle 3"/>
          <p:cNvSpPr>
            <a:spLocks noGrp="1" noChangeArrowheads="1"/>
          </p:cNvSpPr>
          <p:nvPr>
            <p:ph idx="1"/>
          </p:nvPr>
        </p:nvSpPr>
        <p:spPr>
          <a:xfrm>
            <a:off x="381000" y="2057400"/>
            <a:ext cx="4495800" cy="3657600"/>
          </a:xfrm>
        </p:spPr>
        <p:txBody>
          <a:bodyPr/>
          <a:lstStyle/>
          <a:p>
            <a:pPr eaLnBrk="1" hangingPunct="1">
              <a:buFont typeface="Wingdings 3" panose="05040102010807070707" pitchFamily="18" charset="2"/>
              <a:buChar char="}"/>
            </a:pPr>
            <a:r>
              <a:rPr lang="en-US" altLang="en-US" sz="3200" u="sng" dirty="0" smtClean="0"/>
              <a:t>Gel-like</a:t>
            </a:r>
            <a:r>
              <a:rPr lang="en-US" altLang="en-US" sz="3200" dirty="0" smtClean="0"/>
              <a:t> substance</a:t>
            </a:r>
          </a:p>
          <a:p>
            <a:pPr eaLnBrk="1" hangingPunct="1">
              <a:buFont typeface="Wingdings 3" panose="05040102010807070707" pitchFamily="18" charset="2"/>
              <a:buChar char="}"/>
            </a:pPr>
            <a:r>
              <a:rPr lang="en-US" altLang="en-US" sz="3200" u="sng" dirty="0" smtClean="0"/>
              <a:t>Inside </a:t>
            </a:r>
            <a:r>
              <a:rPr lang="en-US" altLang="en-US" sz="3200" dirty="0" smtClean="0"/>
              <a:t>the cell membrane </a:t>
            </a:r>
          </a:p>
          <a:p>
            <a:pPr eaLnBrk="1" hangingPunct="1">
              <a:buFont typeface="Wingdings 3" panose="05040102010807070707" pitchFamily="18" charset="2"/>
              <a:buChar char="}"/>
            </a:pPr>
            <a:r>
              <a:rPr lang="en-US" altLang="en-US" sz="3200" dirty="0" smtClean="0"/>
              <a:t>Holds the </a:t>
            </a:r>
            <a:r>
              <a:rPr lang="en-US" altLang="en-US" sz="3200" u="sng" dirty="0" smtClean="0"/>
              <a:t>organelles</a:t>
            </a:r>
            <a:r>
              <a:rPr lang="en-US" altLang="en-US" sz="3200" dirty="0" smtClean="0"/>
              <a:t> in place</a:t>
            </a:r>
          </a:p>
          <a:p>
            <a:pPr eaLnBrk="1" hangingPunct="1">
              <a:buFont typeface="Wingdings 3" panose="05040102010807070707" pitchFamily="18" charset="2"/>
              <a:buChar char="}"/>
            </a:pPr>
            <a:r>
              <a:rPr lang="en-US" altLang="en-US" sz="3200" dirty="0" smtClean="0"/>
              <a:t>70-90% </a:t>
            </a:r>
            <a:r>
              <a:rPr lang="en-US" altLang="en-US" sz="3200" u="sng" dirty="0" smtClean="0"/>
              <a:t>water</a:t>
            </a:r>
          </a:p>
        </p:txBody>
      </p:sp>
      <p:pic>
        <p:nvPicPr>
          <p:cNvPr id="15364" name="Picture 4" descr="CYTOPLASM #2"/>
          <p:cNvPicPr>
            <a:picLocks noChangeAspect="1" noChangeArrowheads="1"/>
          </p:cNvPicPr>
          <p:nvPr/>
        </p:nvPicPr>
        <p:blipFill>
          <a:blip r:embed="rId3">
            <a:extLst>
              <a:ext uri="{28A0092B-C50C-407E-A947-70E740481C1C}">
                <a14:useLocalDpi xmlns:a14="http://schemas.microsoft.com/office/drawing/2010/main" val="0"/>
              </a:ext>
            </a:extLst>
          </a:blip>
          <a:srcRect t="28584"/>
          <a:stretch>
            <a:fillRect/>
          </a:stretch>
        </p:blipFill>
        <p:spPr bwMode="auto">
          <a:xfrm>
            <a:off x="4721225" y="381000"/>
            <a:ext cx="42703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3352800"/>
            <a:ext cx="4348162"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04800"/>
            <a:ext cx="7924800" cy="1143000"/>
          </a:xfrm>
        </p:spPr>
        <p:txBody>
          <a:bodyPr/>
          <a:lstStyle/>
          <a:p>
            <a:pPr algn="ctr" eaLnBrk="1" hangingPunct="1"/>
            <a:r>
              <a:rPr lang="en-US" altLang="en-US" smtClean="0"/>
              <a:t>Quick Check! </a:t>
            </a:r>
          </a:p>
        </p:txBody>
      </p:sp>
      <p:sp>
        <p:nvSpPr>
          <p:cNvPr id="4" name="Text Placeholder 3"/>
          <p:cNvSpPr>
            <a:spLocks noGrp="1"/>
          </p:cNvSpPr>
          <p:nvPr>
            <p:ph type="body" sz="half" idx="2"/>
          </p:nvPr>
        </p:nvSpPr>
        <p:spPr>
          <a:xfrm>
            <a:off x="4648200" y="1295400"/>
            <a:ext cx="4343400" cy="5495925"/>
          </a:xfrm>
        </p:spPr>
        <p:txBody>
          <a:bodyPr rtlCol="0">
            <a:normAutofit/>
          </a:bodyPr>
          <a:lstStyle/>
          <a:p>
            <a:pPr marL="0" indent="0" eaLnBrk="1" fontAlgn="auto" hangingPunct="1">
              <a:spcAft>
                <a:spcPts val="0"/>
              </a:spcAft>
              <a:buFont typeface="Arial" panose="020B0604020202020204" pitchFamily="34" charset="0"/>
              <a:buNone/>
              <a:defRPr/>
            </a:pPr>
            <a:r>
              <a:rPr lang="en-US" sz="2800" b="1" dirty="0"/>
              <a:t>Match the cell part to the job is does: </a:t>
            </a:r>
          </a:p>
          <a:p>
            <a:pPr marL="514350" indent="-514350" eaLnBrk="1" fontAlgn="auto" hangingPunct="1">
              <a:spcAft>
                <a:spcPts val="0"/>
              </a:spcAft>
              <a:buFont typeface="Wingdings 2" pitchFamily="18" charset="2"/>
              <a:buNone/>
              <a:defRPr/>
            </a:pPr>
            <a:r>
              <a:rPr lang="en-US" sz="2800" dirty="0"/>
              <a:t>A.  Controls the cell</a:t>
            </a:r>
          </a:p>
          <a:p>
            <a:pPr marL="514350" indent="-514350" eaLnBrk="1" fontAlgn="auto" hangingPunct="1">
              <a:spcAft>
                <a:spcPts val="0"/>
              </a:spcAft>
              <a:buFont typeface="Wingdings 2" pitchFamily="18" charset="2"/>
              <a:buNone/>
              <a:defRPr/>
            </a:pPr>
            <a:r>
              <a:rPr lang="en-US" sz="2800" dirty="0"/>
              <a:t>B.  Outer protective </a:t>
            </a:r>
            <a:r>
              <a:rPr lang="en-US" sz="2800" dirty="0" smtClean="0"/>
              <a:t>layer in plants</a:t>
            </a:r>
            <a:r>
              <a:rPr lang="en-US" sz="2800" dirty="0"/>
              <a:t> </a:t>
            </a:r>
            <a:r>
              <a:rPr lang="en-US" sz="2800" dirty="0" smtClean="0"/>
              <a:t>and prokaryotes</a:t>
            </a:r>
            <a:endParaRPr lang="en-US" sz="2800" dirty="0"/>
          </a:p>
          <a:p>
            <a:pPr marL="514350" indent="-514350" eaLnBrk="1" fontAlgn="auto" hangingPunct="1">
              <a:spcAft>
                <a:spcPts val="0"/>
              </a:spcAft>
              <a:buFont typeface="Wingdings 2" pitchFamily="18" charset="2"/>
              <a:buNone/>
              <a:defRPr/>
            </a:pPr>
            <a:r>
              <a:rPr lang="en-US" sz="2800" dirty="0"/>
              <a:t>C.  Controls what enters and leaves the cell</a:t>
            </a:r>
          </a:p>
          <a:p>
            <a:pPr marL="514350" indent="-514350" eaLnBrk="1" fontAlgn="auto" hangingPunct="1">
              <a:spcAft>
                <a:spcPts val="0"/>
              </a:spcAft>
              <a:buFont typeface="Wingdings 2" pitchFamily="18" charset="2"/>
              <a:buNone/>
              <a:defRPr/>
            </a:pPr>
            <a:r>
              <a:rPr lang="en-US" sz="2800" dirty="0"/>
              <a:t>D.  Fills the cell, allowing chemical reactions to occur</a:t>
            </a:r>
          </a:p>
          <a:p>
            <a:pPr marL="514350" indent="-514350" eaLnBrk="1" fontAlgn="auto" hangingPunct="1">
              <a:spcAft>
                <a:spcPts val="0"/>
              </a:spcAft>
              <a:buFont typeface="Wingdings 2" pitchFamily="18" charset="2"/>
              <a:buAutoNum type="alphaUcPeriod"/>
              <a:defRPr/>
            </a:pPr>
            <a:endParaRPr lang="en-US" dirty="0"/>
          </a:p>
        </p:txBody>
      </p:sp>
      <p:sp>
        <p:nvSpPr>
          <p:cNvPr id="20" name="Text Placeholder 3"/>
          <p:cNvSpPr txBox="1">
            <a:spLocks/>
          </p:cNvSpPr>
          <p:nvPr/>
        </p:nvSpPr>
        <p:spPr>
          <a:xfrm>
            <a:off x="274638" y="1066800"/>
            <a:ext cx="3886200" cy="4802188"/>
          </a:xfrm>
          <a:prstGeom prst="rect">
            <a:avLst/>
          </a:prstGeom>
        </p:spPr>
        <p:txBody>
          <a:bodyPr>
            <a:normAutofit/>
          </a:bodyPr>
          <a:lst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defRPr/>
            </a:pPr>
            <a:r>
              <a:rPr lang="en-US" b="1" dirty="0" smtClean="0"/>
              <a:t>Number 1-4 </a:t>
            </a:r>
          </a:p>
          <a:p>
            <a:pPr marL="457200" indent="-457200">
              <a:buFont typeface="Arial" pitchFamily="34" charset="0"/>
              <a:buAutoNum type="arabicPeriod"/>
              <a:defRPr/>
            </a:pPr>
            <a:r>
              <a:rPr lang="en-US" b="1" dirty="0" smtClean="0"/>
              <a:t>Cytoplasm</a:t>
            </a:r>
          </a:p>
          <a:p>
            <a:pPr marL="457200" indent="-457200">
              <a:buFont typeface="Arial" pitchFamily="34" charset="0"/>
              <a:buAutoNum type="arabicPeriod"/>
              <a:defRPr/>
            </a:pPr>
            <a:r>
              <a:rPr lang="en-US" b="1" dirty="0" smtClean="0"/>
              <a:t>Cell Wall</a:t>
            </a:r>
          </a:p>
          <a:p>
            <a:pPr marL="457200" indent="-457200">
              <a:buFont typeface="Arial" pitchFamily="34" charset="0"/>
              <a:buAutoNum type="arabicPeriod"/>
              <a:defRPr/>
            </a:pPr>
            <a:r>
              <a:rPr lang="en-US" b="1" dirty="0" smtClean="0"/>
              <a:t>Cell Membrane</a:t>
            </a:r>
          </a:p>
          <a:p>
            <a:pPr marL="457200" indent="-457200">
              <a:buFont typeface="Arial" pitchFamily="34" charset="0"/>
              <a:buAutoNum type="arabicPeriod"/>
              <a:defRPr/>
            </a:pPr>
            <a:r>
              <a:rPr lang="en-US" b="1" dirty="0" smtClean="0"/>
              <a:t>Nucleus</a:t>
            </a:r>
            <a:endParaRPr lang="en-US" dirty="0" smtClean="0"/>
          </a:p>
          <a:p>
            <a:pPr marL="514350" indent="-514350">
              <a:buFont typeface="Wingdings 2" pitchFamily="18" charset="2"/>
              <a:buAutoNum type="alphaUcPeriod"/>
              <a:defRPr/>
            </a:pPr>
            <a:endParaRPr lang="en-US" dirty="0"/>
          </a:p>
        </p:txBody>
      </p:sp>
      <p:pic>
        <p:nvPicPr>
          <p:cNvPr id="174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8" y="3810000"/>
            <a:ext cx="41179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152400"/>
            <a:ext cx="7924800" cy="1143000"/>
          </a:xfrm>
        </p:spPr>
        <p:txBody>
          <a:bodyPr/>
          <a:lstStyle/>
          <a:p>
            <a:pPr algn="ctr" eaLnBrk="1" hangingPunct="1"/>
            <a:r>
              <a:rPr lang="en-US" altLang="en-US" u="sng" smtClean="0"/>
              <a:t>MITOCHONDRIA</a:t>
            </a:r>
            <a:r>
              <a:rPr lang="en-US" altLang="en-US" smtClean="0"/>
              <a:t> </a:t>
            </a:r>
          </a:p>
        </p:txBody>
      </p:sp>
      <p:sp>
        <p:nvSpPr>
          <p:cNvPr id="49155" name="Rectangle 3"/>
          <p:cNvSpPr>
            <a:spLocks noGrp="1" noChangeArrowheads="1"/>
          </p:cNvSpPr>
          <p:nvPr>
            <p:ph type="body" sz="half" idx="1"/>
          </p:nvPr>
        </p:nvSpPr>
        <p:spPr>
          <a:xfrm>
            <a:off x="4167188" y="1295400"/>
            <a:ext cx="4976812" cy="5534025"/>
          </a:xfrm>
        </p:spPr>
        <p:txBody>
          <a:bodyPr/>
          <a:lstStyle/>
          <a:p>
            <a:pPr eaLnBrk="1" hangingPunct="1">
              <a:buFont typeface="Wingdings 3" panose="05040102010807070707" pitchFamily="18" charset="2"/>
              <a:buChar char="}"/>
            </a:pPr>
            <a:r>
              <a:rPr lang="en-US" altLang="en-US" sz="3200" dirty="0" smtClean="0"/>
              <a:t>Release </a:t>
            </a:r>
            <a:r>
              <a:rPr lang="en-US" altLang="en-US" sz="3200" u="sng" dirty="0" smtClean="0"/>
              <a:t>energy</a:t>
            </a:r>
            <a:r>
              <a:rPr lang="en-US" altLang="en-US" sz="3200" dirty="0" smtClean="0"/>
              <a:t> from </a:t>
            </a:r>
            <a:r>
              <a:rPr lang="en-US" altLang="en-US" sz="3200" u="sng" dirty="0" smtClean="0"/>
              <a:t>food</a:t>
            </a:r>
            <a:r>
              <a:rPr lang="en-US" altLang="en-US" sz="3200" dirty="0" smtClean="0"/>
              <a:t> </a:t>
            </a:r>
          </a:p>
          <a:p>
            <a:pPr eaLnBrk="1" hangingPunct="1">
              <a:buFont typeface="Wingdings 3" panose="05040102010807070707" pitchFamily="18" charset="2"/>
              <a:buChar char="}"/>
            </a:pPr>
            <a:r>
              <a:rPr lang="en-US" altLang="en-US" sz="3200" dirty="0" smtClean="0"/>
              <a:t>This energy is released by breaking down food into </a:t>
            </a:r>
            <a:r>
              <a:rPr lang="en-US" altLang="en-US" sz="3200" u="sng" dirty="0" smtClean="0"/>
              <a:t>carbon dioxide</a:t>
            </a:r>
            <a:r>
              <a:rPr lang="en-US" altLang="en-US" sz="3200" dirty="0" smtClean="0"/>
              <a:t> </a:t>
            </a:r>
          </a:p>
          <a:p>
            <a:pPr eaLnBrk="1" hangingPunct="1">
              <a:buFont typeface="Wingdings 3" panose="05040102010807070707" pitchFamily="18" charset="2"/>
              <a:buChar char="}"/>
            </a:pPr>
            <a:r>
              <a:rPr lang="en-US" altLang="en-US" sz="3200" dirty="0" smtClean="0"/>
              <a:t>Humans have an average of </a:t>
            </a:r>
            <a:r>
              <a:rPr lang="en-US" altLang="en-US" sz="3200" u="sng" dirty="0" smtClean="0"/>
              <a:t>200 per cell</a:t>
            </a:r>
          </a:p>
          <a:p>
            <a:pPr eaLnBrk="1" hangingPunct="1">
              <a:buFont typeface="Wingdings 3" panose="05040102010807070707" pitchFamily="18" charset="2"/>
              <a:buChar char="}"/>
            </a:pPr>
            <a:r>
              <a:rPr lang="en-US" altLang="en-US" sz="3200" dirty="0" smtClean="0"/>
              <a:t>Found in </a:t>
            </a:r>
            <a:r>
              <a:rPr lang="en-US" altLang="en-US" sz="3200" u="sng" dirty="0" smtClean="0"/>
              <a:t>ALL</a:t>
            </a:r>
            <a:r>
              <a:rPr lang="en-US" altLang="en-US" sz="3200" dirty="0" smtClean="0"/>
              <a:t> cells </a:t>
            </a:r>
          </a:p>
        </p:txBody>
      </p:sp>
      <p:pic>
        <p:nvPicPr>
          <p:cNvPr id="18436" name="Picture 5" descr="mitochrond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4217988"/>
            <a:ext cx="396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
          <p:cNvPicPr>
            <a:picLocks noChangeAspect="1"/>
          </p:cNvPicPr>
          <p:nvPr/>
        </p:nvPicPr>
        <p:blipFill>
          <a:blip r:embed="rId4">
            <a:extLst>
              <a:ext uri="{28A0092B-C50C-407E-A947-70E740481C1C}">
                <a14:useLocalDpi xmlns:a14="http://schemas.microsoft.com/office/drawing/2010/main" val="0"/>
              </a:ext>
            </a:extLst>
          </a:blip>
          <a:srcRect r="29483" b="17010"/>
          <a:stretch>
            <a:fillRect/>
          </a:stretch>
        </p:blipFill>
        <p:spPr bwMode="auto">
          <a:xfrm>
            <a:off x="0" y="1143000"/>
            <a:ext cx="4130675"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67000" y="-379413"/>
            <a:ext cx="8001000" cy="1216026"/>
          </a:xfrm>
        </p:spPr>
        <p:txBody>
          <a:bodyPr/>
          <a:lstStyle/>
          <a:p>
            <a:pPr algn="ctr" eaLnBrk="1" hangingPunct="1"/>
            <a:r>
              <a:rPr lang="en-US" altLang="en-US" u="sng" smtClean="0"/>
              <a:t>VACUOLES</a:t>
            </a:r>
            <a:r>
              <a:rPr lang="en-US" altLang="en-US" smtClean="0"/>
              <a:t> </a:t>
            </a:r>
          </a:p>
        </p:txBody>
      </p:sp>
      <p:sp>
        <p:nvSpPr>
          <p:cNvPr id="57348" name="Rectangle 4"/>
          <p:cNvSpPr>
            <a:spLocks noGrp="1" noChangeArrowheads="1"/>
          </p:cNvSpPr>
          <p:nvPr>
            <p:ph type="body" sz="half" idx="2"/>
          </p:nvPr>
        </p:nvSpPr>
        <p:spPr>
          <a:xfrm>
            <a:off x="4829175" y="1143000"/>
            <a:ext cx="4279900" cy="5399088"/>
          </a:xfrm>
        </p:spPr>
        <p:txBody>
          <a:bodyPr/>
          <a:lstStyle/>
          <a:p>
            <a:pPr eaLnBrk="1" hangingPunct="1">
              <a:buFont typeface="Wingdings 3" panose="05040102010807070707" pitchFamily="18" charset="2"/>
              <a:buChar char="}"/>
            </a:pPr>
            <a:r>
              <a:rPr lang="en-US" altLang="en-US" sz="3600" dirty="0" smtClean="0"/>
              <a:t>Temporary </a:t>
            </a:r>
            <a:r>
              <a:rPr lang="en-US" altLang="en-US" sz="3600" u="sng" dirty="0" smtClean="0"/>
              <a:t>storage </a:t>
            </a:r>
            <a:r>
              <a:rPr lang="en-US" altLang="en-US" sz="3600" dirty="0" smtClean="0"/>
              <a:t>spaces </a:t>
            </a:r>
          </a:p>
          <a:p>
            <a:pPr eaLnBrk="1" hangingPunct="1">
              <a:buFont typeface="Wingdings 3" panose="05040102010807070707" pitchFamily="18" charset="2"/>
              <a:buChar char="}"/>
            </a:pPr>
            <a:r>
              <a:rPr lang="en-US" altLang="en-US" sz="3600" dirty="0" smtClean="0"/>
              <a:t>Store </a:t>
            </a:r>
            <a:r>
              <a:rPr lang="en-US" altLang="en-US" sz="3600" u="sng" dirty="0" smtClean="0"/>
              <a:t>food</a:t>
            </a:r>
            <a:r>
              <a:rPr lang="en-US" altLang="en-US" sz="3600" dirty="0" smtClean="0"/>
              <a:t>, </a:t>
            </a:r>
            <a:r>
              <a:rPr lang="en-US" altLang="en-US" sz="3600" u="sng" dirty="0" smtClean="0"/>
              <a:t>water</a:t>
            </a:r>
            <a:r>
              <a:rPr lang="en-US" altLang="en-US" sz="3600" dirty="0" smtClean="0"/>
              <a:t>, </a:t>
            </a:r>
            <a:r>
              <a:rPr lang="en-US" altLang="en-US" sz="3600" u="sng" dirty="0" smtClean="0"/>
              <a:t>waste</a:t>
            </a:r>
          </a:p>
          <a:p>
            <a:pPr eaLnBrk="1" hangingPunct="1">
              <a:buFont typeface="Wingdings 3" panose="05040102010807070707" pitchFamily="18" charset="2"/>
              <a:buChar char="}"/>
            </a:pPr>
            <a:r>
              <a:rPr lang="en-US" altLang="en-US" sz="3600" u="sng" dirty="0" smtClean="0"/>
              <a:t>Plant cells </a:t>
            </a:r>
            <a:r>
              <a:rPr lang="en-US" altLang="en-US" sz="3600" dirty="0" smtClean="0"/>
              <a:t>usually have </a:t>
            </a:r>
            <a:r>
              <a:rPr lang="en-US" altLang="en-US" sz="3600" u="sng" dirty="0" smtClean="0"/>
              <a:t>larger</a:t>
            </a:r>
            <a:r>
              <a:rPr lang="en-US" altLang="en-US" sz="3600" dirty="0" smtClean="0"/>
              <a:t> vacuoles than </a:t>
            </a:r>
            <a:r>
              <a:rPr lang="en-US" altLang="en-US" sz="3600" u="sng" dirty="0" smtClean="0"/>
              <a:t>animal cells</a:t>
            </a:r>
          </a:p>
        </p:txBody>
      </p:sp>
      <p:pic>
        <p:nvPicPr>
          <p:cNvPr id="204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0386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25" y="3429000"/>
            <a:ext cx="432117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odgrain">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Woodgrain</Template>
  <TotalTime>2615</TotalTime>
  <Words>722</Words>
  <Application>Microsoft Office PowerPoint</Application>
  <PresentationFormat>On-screen Show (4:3)</PresentationFormat>
  <Paragraphs>109</Paragraphs>
  <Slides>18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Century</vt:lpstr>
      <vt:lpstr>SureThingSymbols</vt:lpstr>
      <vt:lpstr>Times New Roman</vt:lpstr>
      <vt:lpstr>Wingdings</vt:lpstr>
      <vt:lpstr>Wingdings 2</vt:lpstr>
      <vt:lpstr>Wingdings 3</vt:lpstr>
      <vt:lpstr>Woodgrain</vt:lpstr>
      <vt:lpstr>Cells and Cell Organelles </vt:lpstr>
      <vt:lpstr>PowerPoint Presentation</vt:lpstr>
      <vt:lpstr>NUCLEUS </vt:lpstr>
      <vt:lpstr>CELL MEMBRANE </vt:lpstr>
      <vt:lpstr>CELL WALL</vt:lpstr>
      <vt:lpstr>CYTOPLASM </vt:lpstr>
      <vt:lpstr>Quick Check! </vt:lpstr>
      <vt:lpstr>MITOCHONDRIA </vt:lpstr>
      <vt:lpstr>VACUOLES </vt:lpstr>
      <vt:lpstr>CHLOROPLASTS</vt:lpstr>
      <vt:lpstr>CHLOROPHYLL </vt:lpstr>
      <vt:lpstr>Quick Check! </vt:lpstr>
      <vt:lpstr>Endoplasmic Reticulum</vt:lpstr>
      <vt:lpstr>Endoplasmic Reticulum</vt:lpstr>
      <vt:lpstr>Lysosomes</vt:lpstr>
      <vt:lpstr>Golgi Body</vt:lpstr>
      <vt:lpstr>Ribosomes</vt:lpstr>
      <vt:lpstr>Quick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“Cells” Section 1: “Cell Structure Pages 38 – 40</dc:title>
  <dc:creator>Becky</dc:creator>
  <cp:lastModifiedBy>Linn, Charles M</cp:lastModifiedBy>
  <cp:revision>134</cp:revision>
  <cp:lastPrinted>2012-10-11T15:36:56Z</cp:lastPrinted>
  <dcterms:created xsi:type="dcterms:W3CDTF">2007-09-04T21:40:52Z</dcterms:created>
  <dcterms:modified xsi:type="dcterms:W3CDTF">2016-09-07T14:18:27Z</dcterms:modified>
</cp:coreProperties>
</file>