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318" r:id="rId3"/>
    <p:sldId id="329" r:id="rId4"/>
    <p:sldId id="346" r:id="rId5"/>
    <p:sldId id="339" r:id="rId6"/>
    <p:sldId id="343" r:id="rId7"/>
    <p:sldId id="344" r:id="rId8"/>
    <p:sldId id="340" r:id="rId9"/>
    <p:sldId id="345" r:id="rId10"/>
    <p:sldId id="341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DFB"/>
    <a:srgbClr val="4E78F0"/>
    <a:srgbClr val="828282"/>
    <a:srgbClr val="6E90FE"/>
    <a:srgbClr val="8086FC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92" d="100"/>
          <a:sy n="92" d="100"/>
        </p:scale>
        <p:origin x="66" y="15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3/21/2016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6249988" cy="2362200"/>
          </a:xfrm>
        </p:spPr>
        <p:txBody>
          <a:bodyPr>
            <a:normAutofit/>
          </a:bodyPr>
          <a:lstStyle/>
          <a:p>
            <a:r>
              <a:rPr lang="en-US" i="1" dirty="0" smtClean="0"/>
              <a:t>The Great </a:t>
            </a:r>
            <a:r>
              <a:rPr lang="en-US" i="1" dirty="0" smtClean="0"/>
              <a:t>Gatsby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 smtClean="0"/>
              <a:t>CEC Review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3" y="1752600"/>
            <a:ext cx="11199812" cy="5105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skerville Old Face" panose="02020602080505020303" pitchFamily="18" charset="0"/>
              </a:rPr>
              <a:t>Your claim will be an arguable opinion (stated as fact) that you will "prove" with your evidence.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Do not use phrases like: </a:t>
            </a:r>
          </a:p>
          <a:p>
            <a:pPr lvl="1"/>
            <a:r>
              <a:rPr lang="en-US" sz="3100" dirty="0">
                <a:latin typeface="Baskerville Old Face" panose="02020602080505020303" pitchFamily="18" charset="0"/>
              </a:rPr>
              <a:t>“In my opinion…”</a:t>
            </a:r>
          </a:p>
          <a:p>
            <a:pPr lvl="1"/>
            <a:r>
              <a:rPr lang="en-US" sz="3100" dirty="0">
                <a:latin typeface="Baskerville Old Face" panose="02020602080505020303" pitchFamily="18" charset="0"/>
              </a:rPr>
              <a:t>“I think…”</a:t>
            </a:r>
          </a:p>
          <a:p>
            <a:pPr lvl="1"/>
            <a:r>
              <a:rPr lang="en-US" sz="3100" dirty="0">
                <a:latin typeface="Baskerville Old Face" panose="02020602080505020303" pitchFamily="18" charset="0"/>
              </a:rPr>
              <a:t>“I believe…”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Do not “talk” to the reader.</a:t>
            </a:r>
          </a:p>
          <a:p>
            <a:pPr lvl="1"/>
            <a:r>
              <a:rPr lang="en-US" sz="3100" dirty="0">
                <a:latin typeface="Baskerville Old Face" panose="02020602080505020303" pitchFamily="18" charset="0"/>
              </a:rPr>
              <a:t>“I am going to answer the question…”</a:t>
            </a:r>
          </a:p>
          <a:p>
            <a:pPr lvl="1"/>
            <a:r>
              <a:rPr lang="en-US" sz="3100" dirty="0">
                <a:latin typeface="Baskerville Old Face" panose="02020602080505020303" pitchFamily="18" charset="0"/>
              </a:rPr>
              <a:t>“I think you should agree with me</a:t>
            </a:r>
            <a:r>
              <a:rPr lang="en-US" sz="3100" dirty="0" smtClean="0">
                <a:latin typeface="Baskerville Old Face" panose="02020602080505020303" pitchFamily="18" charset="0"/>
              </a:rPr>
              <a:t>…”</a:t>
            </a:r>
            <a:endParaRPr lang="en-US" sz="31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3" y="1752600"/>
            <a:ext cx="11199812" cy="5105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Includes the author and title that you’re discussing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Restates the question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Answers the question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In </a:t>
            </a:r>
            <a:r>
              <a:rPr lang="en-US" sz="3200" i="1" dirty="0" smtClean="0">
                <a:solidFill>
                  <a:srgbClr val="FF0000"/>
                </a:solidFill>
              </a:rPr>
              <a:t>The Great Gatsby</a:t>
            </a:r>
            <a:r>
              <a:rPr lang="en-US" sz="3200" dirty="0" smtClean="0">
                <a:solidFill>
                  <a:srgbClr val="FF0000"/>
                </a:solidFill>
              </a:rPr>
              <a:t>, what is our first impression of Nick, the narrator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In </a:t>
            </a:r>
            <a:r>
              <a:rPr lang="en-US" sz="3200" i="1" dirty="0" smtClean="0">
                <a:solidFill>
                  <a:srgbClr val="00B050"/>
                </a:solidFill>
              </a:rPr>
              <a:t>The Great Gatsby</a:t>
            </a:r>
            <a:r>
              <a:rPr lang="en-US" sz="3200" dirty="0" smtClean="0">
                <a:solidFill>
                  <a:srgbClr val="00B050"/>
                </a:solidFill>
              </a:rPr>
              <a:t>, F. Scott Fitzgerald </a:t>
            </a:r>
            <a:r>
              <a:rPr lang="en-US" sz="3200" dirty="0" smtClean="0">
                <a:solidFill>
                  <a:srgbClr val="FFC000"/>
                </a:solidFill>
              </a:rPr>
              <a:t>gives the impression that </a:t>
            </a:r>
            <a:r>
              <a:rPr lang="en-US" sz="3200" dirty="0" smtClean="0">
                <a:solidFill>
                  <a:srgbClr val="0070C0"/>
                </a:solidFill>
              </a:rPr>
              <a:t>Nick is a particularly gifted listener.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76400"/>
            <a:ext cx="11047413" cy="518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Must be introduced with some of your own wording.</a:t>
            </a:r>
          </a:p>
          <a:p>
            <a:r>
              <a:rPr lang="en-US" sz="3200" dirty="0" smtClean="0"/>
              <a:t>Avoid using a complete sentence from the novel.</a:t>
            </a:r>
          </a:p>
          <a:p>
            <a:r>
              <a:rPr lang="en-US" sz="3200" dirty="0" smtClean="0"/>
              <a:t>Document with the page number in parentheses.</a:t>
            </a:r>
          </a:p>
          <a:p>
            <a:endParaRPr lang="en-US" sz="3200" dirty="0"/>
          </a:p>
          <a:p>
            <a:r>
              <a:rPr lang="en-US" sz="3200" dirty="0" smtClean="0"/>
              <a:t>“In consequence I’m inclined to reserve all judgments, a habit that has opened up many curious natures to me and also made me the victim of not a few veteran bores.”  </a:t>
            </a:r>
          </a:p>
        </p:txBody>
      </p:sp>
    </p:spTree>
    <p:extLst>
      <p:ext uri="{BB962C8B-B14F-4D97-AF65-F5344CB8AC3E}">
        <p14:creationId xmlns:p14="http://schemas.microsoft.com/office/powerpoint/2010/main" val="40517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76400"/>
            <a:ext cx="11047413" cy="518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Must be introduced with some of your own wording.</a:t>
            </a:r>
          </a:p>
          <a:p>
            <a:r>
              <a:rPr lang="en-US" sz="3200" dirty="0" smtClean="0"/>
              <a:t>Avoid using a complete sentence from the novel.</a:t>
            </a:r>
          </a:p>
          <a:p>
            <a:r>
              <a:rPr lang="en-US" sz="3200" dirty="0" smtClean="0"/>
              <a:t>Document with the page number in parentheses.</a:t>
            </a:r>
          </a:p>
          <a:p>
            <a:endParaRPr lang="en-US" sz="3200" dirty="0"/>
          </a:p>
          <a:p>
            <a:r>
              <a:rPr lang="en-US" sz="3200" dirty="0" smtClean="0"/>
              <a:t>“In consequence I’m </a:t>
            </a:r>
            <a:r>
              <a:rPr lang="en-US" sz="3200" dirty="0" smtClean="0">
                <a:solidFill>
                  <a:srgbClr val="FF0000"/>
                </a:solidFill>
              </a:rPr>
              <a:t>inclined to reserve all judgments</a:t>
            </a:r>
            <a:r>
              <a:rPr lang="en-US" sz="3200" dirty="0" smtClean="0"/>
              <a:t>, a habit that has opened up many curious natures to me and also made me the victim of not a few veteran bores.”  </a:t>
            </a:r>
          </a:p>
        </p:txBody>
      </p:sp>
    </p:spTree>
    <p:extLst>
      <p:ext uri="{BB962C8B-B14F-4D97-AF65-F5344CB8AC3E}">
        <p14:creationId xmlns:p14="http://schemas.microsoft.com/office/powerpoint/2010/main" val="12047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676400"/>
            <a:ext cx="11047413" cy="518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Must be introduced with some of your own wording.</a:t>
            </a:r>
          </a:p>
          <a:p>
            <a:r>
              <a:rPr lang="en-US" sz="3200" dirty="0" smtClean="0"/>
              <a:t>Avoid using a complete sentence from the novel.</a:t>
            </a:r>
          </a:p>
          <a:p>
            <a:r>
              <a:rPr lang="en-US" sz="3200" dirty="0" smtClean="0"/>
              <a:t>Document with the page number in parentheses.</a:t>
            </a:r>
          </a:p>
          <a:p>
            <a:endParaRPr lang="en-US" sz="3200" dirty="0"/>
          </a:p>
          <a:p>
            <a:r>
              <a:rPr lang="en-US" sz="3200" dirty="0" smtClean="0"/>
              <a:t>“In consequence I’m </a:t>
            </a:r>
            <a:r>
              <a:rPr lang="en-US" sz="3200" dirty="0" smtClean="0">
                <a:solidFill>
                  <a:srgbClr val="FF0000"/>
                </a:solidFill>
              </a:rPr>
              <a:t>inclined to reserve all judgments</a:t>
            </a:r>
            <a:r>
              <a:rPr lang="en-US" sz="3200" dirty="0" smtClean="0"/>
              <a:t>, a habit that has opened up many curious natures to me and also made me the victim of not a few veteran bores.” 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Nick reveals that his father taught him to be “inclined to reserve all judgments” of others (3).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905000"/>
            <a:ext cx="11123612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Explain how your quote provides evidence for your answer.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3400" dirty="0"/>
              <a:t>You can begin with phrases such as: </a:t>
            </a:r>
            <a:endParaRPr lang="en-US" sz="3400" dirty="0" smtClean="0"/>
          </a:p>
          <a:p>
            <a:pPr marL="746126" lvl="4" indent="-223838">
              <a:spcBef>
                <a:spcPts val="1800"/>
              </a:spcBef>
            </a:pPr>
            <a:r>
              <a:rPr lang="en-US" sz="3200" dirty="0" smtClean="0"/>
              <a:t>“</a:t>
            </a:r>
            <a:r>
              <a:rPr lang="en-US" sz="3200" dirty="0"/>
              <a:t>This </a:t>
            </a:r>
            <a:r>
              <a:rPr lang="en-US" sz="3200" dirty="0" smtClean="0"/>
              <a:t>(action or character trait) emphasizes</a:t>
            </a:r>
            <a:r>
              <a:rPr lang="en-US" sz="3200" dirty="0"/>
              <a:t>…”, </a:t>
            </a:r>
            <a:endParaRPr lang="en-US" sz="3200" dirty="0" smtClean="0"/>
          </a:p>
          <a:p>
            <a:pPr marL="746126" lvl="4" indent="-223838">
              <a:spcBef>
                <a:spcPts val="1800"/>
              </a:spcBef>
            </a:pPr>
            <a:r>
              <a:rPr lang="en-US" sz="3200" dirty="0" smtClean="0"/>
              <a:t>“</a:t>
            </a:r>
            <a:r>
              <a:rPr lang="en-US" sz="3200" dirty="0"/>
              <a:t>This (action or character trait) </a:t>
            </a:r>
            <a:r>
              <a:rPr lang="en-US" sz="3200" dirty="0" smtClean="0"/>
              <a:t>demonstrates</a:t>
            </a:r>
            <a:r>
              <a:rPr lang="en-US" sz="3200" dirty="0"/>
              <a:t>…”, </a:t>
            </a:r>
            <a:endParaRPr lang="en-US" sz="3200" dirty="0" smtClean="0"/>
          </a:p>
          <a:p>
            <a:pPr marL="746126" lvl="4" indent="-223838">
              <a:spcBef>
                <a:spcPts val="1800"/>
              </a:spcBef>
            </a:pPr>
            <a:r>
              <a:rPr lang="en-US" sz="3200" dirty="0" smtClean="0"/>
              <a:t>“</a:t>
            </a:r>
            <a:r>
              <a:rPr lang="en-US" sz="3200" dirty="0"/>
              <a:t>This (action or character trait) </a:t>
            </a:r>
            <a:r>
              <a:rPr lang="en-US" sz="3200" dirty="0" smtClean="0"/>
              <a:t>signifies </a:t>
            </a:r>
            <a:r>
              <a:rPr lang="en-US" sz="3200" dirty="0"/>
              <a:t>that…” </a:t>
            </a:r>
            <a:endParaRPr lang="en-US" sz="3200" dirty="0" smtClean="0"/>
          </a:p>
          <a:p>
            <a:pPr marL="746126" lvl="4" indent="-223838">
              <a:spcBef>
                <a:spcPts val="1800"/>
              </a:spcBef>
            </a:pPr>
            <a:r>
              <a:rPr lang="en-US" sz="3200" dirty="0" smtClean="0"/>
              <a:t>“Because of this </a:t>
            </a:r>
            <a:r>
              <a:rPr lang="en-US" sz="3200" dirty="0"/>
              <a:t>(action or character trait</a:t>
            </a:r>
            <a:r>
              <a:rPr lang="en-US" sz="3200" dirty="0" smtClean="0"/>
              <a:t>)…”</a:t>
            </a:r>
          </a:p>
          <a:p>
            <a:pPr marL="746126" lvl="4" indent="-223838">
              <a:spcBef>
                <a:spcPts val="1800"/>
              </a:spcBef>
            </a:pPr>
            <a:r>
              <a:rPr lang="en-US" sz="3200" dirty="0" smtClean="0"/>
              <a:t>“(</a:t>
            </a:r>
            <a:r>
              <a:rPr lang="en-US" sz="3200" dirty="0"/>
              <a:t>Reference to evidence) shows that (reference to claim</a:t>
            </a:r>
            <a:r>
              <a:rPr lang="en-US" sz="3200" dirty="0" smtClean="0"/>
              <a:t>).”</a:t>
            </a: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905000"/>
            <a:ext cx="11123612" cy="495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In </a:t>
            </a:r>
            <a:r>
              <a:rPr lang="en-US" sz="3200" i="1" dirty="0">
                <a:solidFill>
                  <a:srgbClr val="0070C0"/>
                </a:solidFill>
              </a:rPr>
              <a:t>The Great Gatsby</a:t>
            </a:r>
            <a:r>
              <a:rPr lang="en-US" sz="3200" dirty="0">
                <a:solidFill>
                  <a:srgbClr val="0070C0"/>
                </a:solidFill>
              </a:rPr>
              <a:t>, F. Scott Fitzgerald gives the impression that Nick is a particularly gifted listener.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Nick reveals that his father taught him to be </a:t>
            </a:r>
            <a:r>
              <a:rPr lang="en-US" sz="3200" dirty="0">
                <a:solidFill>
                  <a:srgbClr val="FF0000"/>
                </a:solidFill>
              </a:rPr>
              <a:t>“inclined to reserve all </a:t>
            </a:r>
            <a:r>
              <a:rPr lang="en-US" sz="3200" dirty="0" smtClean="0">
                <a:solidFill>
                  <a:srgbClr val="FF0000"/>
                </a:solidFill>
              </a:rPr>
              <a:t>judgments” of </a:t>
            </a:r>
            <a:r>
              <a:rPr lang="en-US" sz="3200" dirty="0">
                <a:solidFill>
                  <a:srgbClr val="FF0000"/>
                </a:solidFill>
              </a:rPr>
              <a:t>others (3</a:t>
            </a:r>
            <a:r>
              <a:rPr lang="en-US" sz="32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Since other people aren’t worried about being negatively judged, they </a:t>
            </a:r>
            <a:r>
              <a:rPr lang="en-US" sz="3200" dirty="0" smtClean="0">
                <a:solidFill>
                  <a:srgbClr val="00B050"/>
                </a:solidFill>
              </a:rPr>
              <a:t>are more </a:t>
            </a:r>
            <a:r>
              <a:rPr lang="en-US" sz="3200" dirty="0" smtClean="0">
                <a:solidFill>
                  <a:srgbClr val="00B050"/>
                </a:solidFill>
              </a:rPr>
              <a:t>likely to open up </a:t>
            </a:r>
            <a:r>
              <a:rPr lang="en-US" sz="3200" dirty="0" smtClean="0">
                <a:solidFill>
                  <a:srgbClr val="00B050"/>
                </a:solidFill>
              </a:rPr>
              <a:t>to Nick </a:t>
            </a:r>
            <a:r>
              <a:rPr lang="en-US" sz="3200" dirty="0" smtClean="0">
                <a:solidFill>
                  <a:srgbClr val="00B050"/>
                </a:solidFill>
              </a:rPr>
              <a:t>with their secrets.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smtClean="0"/>
              <a:t>NOTE: It </a:t>
            </a:r>
            <a:r>
              <a:rPr lang="en-US" sz="3200" dirty="0"/>
              <a:t>is important to end with your own analysis of the information and not to introduce more support or evidence.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all </a:t>
            </a:r>
            <a:r>
              <a:rPr lang="en-US" dirty="0" smtClean="0"/>
              <a:t>together: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In </a:t>
            </a:r>
            <a:r>
              <a:rPr lang="en-US" sz="3200" i="1" dirty="0">
                <a:solidFill>
                  <a:srgbClr val="0070C0"/>
                </a:solidFill>
              </a:rPr>
              <a:t>The Great Gatsby</a:t>
            </a:r>
            <a:r>
              <a:rPr lang="en-US" sz="3200" dirty="0">
                <a:solidFill>
                  <a:srgbClr val="0070C0"/>
                </a:solidFill>
              </a:rPr>
              <a:t>, F. Scott Fitzgerald gives the impression that Nick is a particularly gifted </a:t>
            </a:r>
            <a:r>
              <a:rPr lang="en-US" sz="3200" dirty="0" smtClean="0">
                <a:solidFill>
                  <a:srgbClr val="0070C0"/>
                </a:solidFill>
              </a:rPr>
              <a:t>listener.  </a:t>
            </a:r>
            <a:r>
              <a:rPr lang="en-US" sz="3200" dirty="0" smtClean="0">
                <a:solidFill>
                  <a:srgbClr val="FF0000"/>
                </a:solidFill>
              </a:rPr>
              <a:t>Nick </a:t>
            </a:r>
            <a:r>
              <a:rPr lang="en-US" sz="3200" dirty="0">
                <a:solidFill>
                  <a:srgbClr val="FF0000"/>
                </a:solidFill>
              </a:rPr>
              <a:t>reveals that his father taught him to be “inclined to reserve all judgments” of others (3</a:t>
            </a:r>
            <a:r>
              <a:rPr lang="en-US" sz="3200" dirty="0" smtClean="0">
                <a:solidFill>
                  <a:srgbClr val="FF0000"/>
                </a:solidFill>
              </a:rPr>
              <a:t>).  </a:t>
            </a:r>
            <a:r>
              <a:rPr lang="en-US" sz="3200" dirty="0" smtClean="0">
                <a:solidFill>
                  <a:srgbClr val="00B050"/>
                </a:solidFill>
              </a:rPr>
              <a:t>Since </a:t>
            </a:r>
            <a:r>
              <a:rPr lang="en-US" sz="3200" dirty="0">
                <a:solidFill>
                  <a:srgbClr val="00B050"/>
                </a:solidFill>
              </a:rPr>
              <a:t>other people aren’t worried about being negatively judged, </a:t>
            </a:r>
            <a:r>
              <a:rPr lang="en-US" sz="3200" dirty="0" smtClean="0">
                <a:solidFill>
                  <a:srgbClr val="00B050"/>
                </a:solidFill>
              </a:rPr>
              <a:t>they are </a:t>
            </a:r>
            <a:r>
              <a:rPr lang="en-US" sz="3200" dirty="0">
                <a:solidFill>
                  <a:srgbClr val="00B050"/>
                </a:solidFill>
              </a:rPr>
              <a:t>more likely to open up </a:t>
            </a:r>
            <a:r>
              <a:rPr lang="en-US" sz="3200" dirty="0" smtClean="0">
                <a:solidFill>
                  <a:srgbClr val="00B050"/>
                </a:solidFill>
              </a:rPr>
              <a:t>to Nick </a:t>
            </a:r>
            <a:r>
              <a:rPr lang="en-US" sz="3200" dirty="0">
                <a:solidFill>
                  <a:srgbClr val="00B050"/>
                </a:solidFill>
              </a:rPr>
              <a:t>with their secrets.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0</TotalTime>
  <Words>497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Baskerville Old Face</vt:lpstr>
      <vt:lpstr>Cambria</vt:lpstr>
      <vt:lpstr>Currency Symbols 16x9</vt:lpstr>
      <vt:lpstr>The Great Gatsby</vt:lpstr>
      <vt:lpstr>Claim</vt:lpstr>
      <vt:lpstr>Claim</vt:lpstr>
      <vt:lpstr>Evidence</vt:lpstr>
      <vt:lpstr>Evidence</vt:lpstr>
      <vt:lpstr>Evidence</vt:lpstr>
      <vt:lpstr>Commentary</vt:lpstr>
      <vt:lpstr>Commentary</vt:lpstr>
      <vt:lpstr>Put it all together: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2016-03-21T00:26:09Z</dcterms:created>
  <dcterms:modified xsi:type="dcterms:W3CDTF">2016-03-21T15:46:39Z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