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C069-9DE5-4D37-8651-87CA541A1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CA8D-2D86-4F13-A243-3913499DD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BD921-A983-48B6-86AC-EF159862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2780-7D8A-4A53-A9FC-FE1E603F8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B000D-5F99-42AF-A3B8-98B62F00D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9E34-7375-473C-B018-16C8FC14E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33A9-2021-42EA-AC59-91D21ADA0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FFDF-2C36-41CC-99F1-3DFB22C75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8A08-FA7E-422D-A7EC-3CFC7977D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606FC-120F-48C2-80B9-B5721CA78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6AE0-F47C-4A45-A27B-48555452A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71F96A-BDBA-4D98-8D16-11FDA44C5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Medical Terminology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Suffixes Related to Procedures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smtClean="0"/>
              <a:t>-centesis		surgical puncture</a:t>
            </a:r>
          </a:p>
          <a:p>
            <a:pPr eaLnBrk="1" hangingPunct="1"/>
            <a:r>
              <a:rPr lang="en-US" sz="2800" smtClean="0"/>
              <a:t>-ectomy 		surgical removal; excision</a:t>
            </a:r>
          </a:p>
          <a:p>
            <a:pPr eaLnBrk="1" hangingPunct="1"/>
            <a:r>
              <a:rPr lang="en-US" sz="2800" smtClean="0"/>
              <a:t>-graphy		process of recording or 				record</a:t>
            </a:r>
          </a:p>
          <a:p>
            <a:pPr eaLnBrk="1" hangingPunct="1"/>
            <a:r>
              <a:rPr lang="en-US" sz="2800" smtClean="0"/>
              <a:t>-gram		record or picture</a:t>
            </a:r>
          </a:p>
          <a:p>
            <a:pPr eaLnBrk="1" hangingPunct="1"/>
            <a:r>
              <a:rPr lang="en-US" sz="2800" smtClean="0"/>
              <a:t>-plasty		surgical repair; plastic repair</a:t>
            </a:r>
          </a:p>
          <a:p>
            <a:pPr eaLnBrk="1" hangingPunct="1"/>
            <a:r>
              <a:rPr lang="en-US" sz="2800" smtClean="0"/>
              <a:t>-scopy		visual examination</a:t>
            </a:r>
          </a:p>
          <a:p>
            <a:pPr eaLnBrk="1" hangingPunct="1"/>
            <a:r>
              <a:rPr lang="en-US" sz="2800" smtClean="0"/>
              <a:t>-ostomy		create an opening</a:t>
            </a:r>
          </a:p>
          <a:p>
            <a:pPr eaLnBrk="1" hangingPunct="1"/>
            <a:r>
              <a:rPr lang="en-US" sz="2800" smtClean="0"/>
              <a:t>-otomy		cut into; incision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smtClean="0"/>
              <a:t>amnio</a:t>
            </a:r>
            <a:r>
              <a:rPr lang="en-US" i="1" smtClean="0">
                <a:solidFill>
                  <a:schemeClr val="accent2"/>
                </a:solidFill>
              </a:rPr>
              <a:t>centesis</a:t>
            </a:r>
            <a:r>
              <a:rPr lang="en-US" smtClean="0"/>
              <a:t> – </a:t>
            </a:r>
            <a:r>
              <a:rPr lang="en-US" smtClean="0">
                <a:solidFill>
                  <a:schemeClr val="accent2"/>
                </a:solidFill>
              </a:rPr>
              <a:t>surgical puncture</a:t>
            </a:r>
            <a:r>
              <a:rPr lang="en-US" smtClean="0"/>
              <a:t> of the amniotic sac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append</a:t>
            </a:r>
            <a:r>
              <a:rPr lang="en-US" i="1" smtClean="0">
                <a:solidFill>
                  <a:schemeClr val="accent2"/>
                </a:solidFill>
              </a:rPr>
              <a:t>ectomy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– </a:t>
            </a:r>
            <a:r>
              <a:rPr lang="en-US" smtClean="0">
                <a:solidFill>
                  <a:schemeClr val="accent2"/>
                </a:solidFill>
              </a:rPr>
              <a:t>surgical removal</a:t>
            </a:r>
            <a:r>
              <a:rPr lang="en-US" smtClean="0"/>
              <a:t> of the appendix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066800"/>
            <a:ext cx="38100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733800"/>
            <a:ext cx="35814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Arterio</a:t>
            </a:r>
            <a:r>
              <a:rPr lang="en-US" i="1" smtClean="0"/>
              <a:t>graphy – </a:t>
            </a:r>
            <a:r>
              <a:rPr lang="en-US" smtClean="0"/>
              <a:t>process of recording a picture of an artery or arteries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Arterio</a:t>
            </a:r>
            <a:r>
              <a:rPr lang="en-US" i="1" smtClean="0"/>
              <a:t>gram</a:t>
            </a:r>
            <a:r>
              <a:rPr lang="en-US" smtClean="0"/>
              <a:t> – record produced</a:t>
            </a:r>
          </a:p>
          <a:p>
            <a:pPr eaLnBrk="1" hangingPunct="1">
              <a:buFontTx/>
              <a:buNone/>
            </a:pPr>
            <a:r>
              <a:rPr lang="en-US" smtClean="0"/>
              <a:t>   by the arteriography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5052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47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4038600" cy="58213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Rhino</a:t>
            </a:r>
            <a:r>
              <a:rPr lang="en-US" i="1" smtClean="0">
                <a:solidFill>
                  <a:schemeClr val="accent2"/>
                </a:solidFill>
              </a:rPr>
              <a:t>plasty</a:t>
            </a:r>
            <a:r>
              <a:rPr lang="en-US" smtClean="0"/>
              <a:t> – </a:t>
            </a:r>
            <a:r>
              <a:rPr lang="en-US" smtClean="0">
                <a:solidFill>
                  <a:schemeClr val="accent2"/>
                </a:solidFill>
              </a:rPr>
              <a:t>surgical repair</a:t>
            </a:r>
            <a:r>
              <a:rPr lang="en-US" smtClean="0"/>
              <a:t> of the nose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GI endo</a:t>
            </a:r>
            <a:r>
              <a:rPr lang="en-US" i="1" smtClean="0">
                <a:solidFill>
                  <a:schemeClr val="accent2"/>
                </a:solidFill>
              </a:rPr>
              <a:t>scopy</a:t>
            </a:r>
            <a:r>
              <a:rPr lang="en-US" smtClean="0"/>
              <a:t> –</a:t>
            </a:r>
          </a:p>
          <a:p>
            <a:pPr eaLnBrk="1" hangingPunct="1">
              <a:buFontTx/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chemeClr val="accent2"/>
                </a:solidFill>
              </a:rPr>
              <a:t>Visual examination</a:t>
            </a:r>
            <a:r>
              <a:rPr lang="en-US" smtClean="0"/>
              <a:t> of the inside of the GI tract (“end” means “inside”)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657600"/>
            <a:ext cx="4038600" cy="24685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57200"/>
            <a:ext cx="3276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66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4038600" cy="5821363"/>
          </a:xfrm>
        </p:spPr>
        <p:txBody>
          <a:bodyPr/>
          <a:lstStyle/>
          <a:p>
            <a:pPr eaLnBrk="1" hangingPunct="1"/>
            <a:r>
              <a:rPr lang="en-US" sz="3200" smtClean="0"/>
              <a:t>Colo</a:t>
            </a:r>
            <a:r>
              <a:rPr lang="en-US" sz="3200" i="1" smtClean="0">
                <a:solidFill>
                  <a:schemeClr val="accent2"/>
                </a:solidFill>
              </a:rPr>
              <a:t>stomy</a:t>
            </a:r>
            <a:r>
              <a:rPr lang="en-US" sz="3200" smtClean="0"/>
              <a:t> – </a:t>
            </a:r>
            <a:r>
              <a:rPr lang="en-US" sz="3200" smtClean="0">
                <a:solidFill>
                  <a:schemeClr val="accent2"/>
                </a:solidFill>
              </a:rPr>
              <a:t>create an opening</a:t>
            </a:r>
            <a:r>
              <a:rPr lang="en-US" sz="3200" smtClean="0"/>
              <a:t> in the colon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z="3200" smtClean="0"/>
              <a:t>Lapar</a:t>
            </a:r>
            <a:r>
              <a:rPr lang="en-US" sz="3200" i="1" smtClean="0">
                <a:solidFill>
                  <a:schemeClr val="accent2"/>
                </a:solidFill>
              </a:rPr>
              <a:t>otomy</a:t>
            </a:r>
            <a:r>
              <a:rPr lang="en-US" sz="3200" i="1" smtClean="0"/>
              <a:t> – </a:t>
            </a:r>
            <a:r>
              <a:rPr lang="en-US" sz="3200" i="1" smtClean="0">
                <a:solidFill>
                  <a:schemeClr val="accent2"/>
                </a:solidFill>
              </a:rPr>
              <a:t>cut into</a:t>
            </a:r>
            <a:r>
              <a:rPr lang="en-US" sz="3200" i="1" smtClean="0"/>
              <a:t> the abdominal wall; </a:t>
            </a:r>
            <a:r>
              <a:rPr lang="en-US" sz="3200" i="1" smtClean="0">
                <a:solidFill>
                  <a:schemeClr val="accent2"/>
                </a:solidFill>
              </a:rPr>
              <a:t>incision</a:t>
            </a:r>
            <a:r>
              <a:rPr lang="en-US" sz="3200" i="1" smtClean="0"/>
              <a:t> in the abdominal wall</a:t>
            </a: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0"/>
            <a:ext cx="37814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52400"/>
            <a:ext cx="3262313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The Double RRs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-rrhage and – rrhagia 	bursting forth; abnormal excessive fluid discharge or bleeding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-rrhaphy	to suture or stich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-rrhea		to flow; abnormal flow or 				discharge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-rrhexis		rupture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smtClean="0"/>
              <a:t>Hemo</a:t>
            </a:r>
            <a:r>
              <a:rPr lang="en-US" i="1" smtClean="0">
                <a:solidFill>
                  <a:schemeClr val="accent2"/>
                </a:solidFill>
              </a:rPr>
              <a:t>rrhage</a:t>
            </a:r>
            <a:r>
              <a:rPr lang="en-US" smtClean="0"/>
              <a:t> - </a:t>
            </a:r>
            <a:r>
              <a:rPr lang="en-US" smtClean="0">
                <a:solidFill>
                  <a:schemeClr val="accent2"/>
                </a:solidFill>
              </a:rPr>
              <a:t>bursting forth</a:t>
            </a:r>
            <a:r>
              <a:rPr lang="en-US" smtClean="0"/>
              <a:t> of blood 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sz="1800" smtClean="0"/>
              <a:t>(subconjunctival hemorrhage)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Myo</a:t>
            </a:r>
            <a:r>
              <a:rPr lang="en-US" smtClean="0">
                <a:solidFill>
                  <a:schemeClr val="accent2"/>
                </a:solidFill>
              </a:rPr>
              <a:t>rrhaphy</a:t>
            </a:r>
            <a:r>
              <a:rPr lang="en-US" smtClean="0"/>
              <a:t> – </a:t>
            </a:r>
            <a:r>
              <a:rPr lang="en-US" smtClean="0">
                <a:solidFill>
                  <a:schemeClr val="accent2"/>
                </a:solidFill>
              </a:rPr>
              <a:t>suture</a:t>
            </a:r>
            <a:r>
              <a:rPr lang="en-US" smtClean="0"/>
              <a:t> or </a:t>
            </a:r>
            <a:r>
              <a:rPr lang="en-US" smtClean="0">
                <a:solidFill>
                  <a:schemeClr val="accent2"/>
                </a:solidFill>
              </a:rPr>
              <a:t>stitching</a:t>
            </a:r>
            <a:r>
              <a:rPr lang="en-US" smtClean="0"/>
              <a:t> of a muscle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143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343400"/>
            <a:ext cx="3581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33400"/>
            <a:ext cx="4038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Dia</a:t>
            </a:r>
            <a:r>
              <a:rPr lang="en-US" sz="3200" i="1" smtClean="0">
                <a:solidFill>
                  <a:schemeClr val="accent2"/>
                </a:solidFill>
              </a:rPr>
              <a:t>rrhea</a:t>
            </a:r>
            <a:r>
              <a:rPr lang="en-US" sz="3200" smtClean="0"/>
              <a:t> – dia means through and rrhea is flow; to </a:t>
            </a:r>
            <a:r>
              <a:rPr lang="en-US" sz="3200" i="1" smtClean="0">
                <a:solidFill>
                  <a:schemeClr val="accent2"/>
                </a:solidFill>
              </a:rPr>
              <a:t>flow</a:t>
            </a:r>
            <a:r>
              <a:rPr lang="en-US" sz="3200" smtClean="0"/>
              <a:t> through….no picture, y’all know what it looks like!</a:t>
            </a:r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entero</a:t>
            </a:r>
            <a:r>
              <a:rPr lang="en-US" sz="3200" i="1" smtClean="0">
                <a:solidFill>
                  <a:schemeClr val="accent2"/>
                </a:solidFill>
              </a:rPr>
              <a:t>rrhexis</a:t>
            </a:r>
            <a:r>
              <a:rPr lang="en-US" sz="3200" smtClean="0"/>
              <a:t> – </a:t>
            </a:r>
            <a:r>
              <a:rPr lang="en-US" sz="3200" i="1" smtClean="0">
                <a:solidFill>
                  <a:schemeClr val="accent2"/>
                </a:solidFill>
              </a:rPr>
              <a:t>rupture</a:t>
            </a:r>
            <a:r>
              <a:rPr lang="en-US" sz="3200" smtClean="0"/>
              <a:t> of the intestines (again, you can imagine what this would look like.)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2000"/>
            <a:ext cx="419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Prefixes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Prefixes are added at the beginning of the word to change the meaning of that term.  The word root </a:t>
            </a:r>
            <a:r>
              <a:rPr lang="en-US" smtClean="0">
                <a:solidFill>
                  <a:srgbClr val="CC0000"/>
                </a:solidFill>
              </a:rPr>
              <a:t>natal</a:t>
            </a:r>
            <a:r>
              <a:rPr lang="en-US" smtClean="0"/>
              <a:t> means </a:t>
            </a:r>
            <a:r>
              <a:rPr lang="en-US" smtClean="0">
                <a:solidFill>
                  <a:srgbClr val="CC0000"/>
                </a:solidFill>
              </a:rPr>
              <a:t>pertaining to birth</a:t>
            </a:r>
            <a:r>
              <a:rPr lang="en-US" smtClean="0"/>
              <a:t> (nat=birth). These examples show how prefixes change the meaning.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Pre</a:t>
            </a:r>
            <a:r>
              <a:rPr lang="en-US" smtClean="0"/>
              <a:t>natal 	</a:t>
            </a:r>
            <a:r>
              <a:rPr lang="en-US" smtClean="0">
                <a:solidFill>
                  <a:schemeClr val="accent2"/>
                </a:solidFill>
              </a:rPr>
              <a:t>before</a:t>
            </a:r>
            <a:r>
              <a:rPr lang="en-US" smtClean="0"/>
              <a:t> birth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Peri</a:t>
            </a:r>
            <a:r>
              <a:rPr lang="en-US" smtClean="0"/>
              <a:t>natal	</a:t>
            </a:r>
            <a:r>
              <a:rPr lang="en-US" smtClean="0">
                <a:solidFill>
                  <a:schemeClr val="accent2"/>
                </a:solidFill>
              </a:rPr>
              <a:t>surrounding</a:t>
            </a:r>
            <a:r>
              <a:rPr lang="en-US" smtClean="0"/>
              <a:t> or </a:t>
            </a:r>
            <a:r>
              <a:rPr lang="en-US" smtClean="0">
                <a:solidFill>
                  <a:schemeClr val="accent2"/>
                </a:solidFill>
              </a:rPr>
              <a:t>around</a:t>
            </a:r>
            <a:r>
              <a:rPr lang="en-US" smtClean="0"/>
              <a:t> birth.  This is the time just before or during the birth.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Post</a:t>
            </a:r>
            <a:r>
              <a:rPr lang="en-US" smtClean="0"/>
              <a:t>natal	</a:t>
            </a:r>
            <a:r>
              <a:rPr lang="en-US" smtClean="0">
                <a:solidFill>
                  <a:schemeClr val="accent2"/>
                </a:solidFill>
              </a:rPr>
              <a:t>after</a:t>
            </a:r>
            <a:r>
              <a:rPr lang="en-US" smtClean="0"/>
              <a:t> birth</a:t>
            </a: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0292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4000" smtClean="0"/>
              <a:t>Just a few prefixes today!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                                             EXAMPLE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ab-	away from 	</a:t>
            </a:r>
            <a:r>
              <a:rPr lang="en-US" sz="2800" smtClean="0"/>
              <a:t>(</a:t>
            </a:r>
            <a:r>
              <a:rPr lang="en-US" sz="2800" i="1" smtClean="0">
                <a:solidFill>
                  <a:schemeClr val="accent2"/>
                </a:solidFill>
              </a:rPr>
              <a:t>ab</a:t>
            </a:r>
            <a:r>
              <a:rPr lang="en-US" sz="2800" smtClean="0"/>
              <a:t>normal)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ad-	toward; in the 	</a:t>
            </a:r>
            <a:r>
              <a:rPr lang="en-US" sz="2800" smtClean="0"/>
              <a:t>(</a:t>
            </a:r>
            <a:r>
              <a:rPr lang="en-US" sz="2800" i="1" smtClean="0">
                <a:solidFill>
                  <a:schemeClr val="accent2"/>
                </a:solidFill>
              </a:rPr>
              <a:t>ad</a:t>
            </a:r>
            <a:r>
              <a:rPr lang="en-US" sz="2800" smtClean="0"/>
              <a:t>diction means</a:t>
            </a:r>
            <a:r>
              <a:rPr lang="en-US" smtClean="0"/>
              <a:t>		   	 direction of  	</a:t>
            </a:r>
            <a:r>
              <a:rPr lang="en-US" sz="2800" smtClean="0"/>
              <a:t>drawn toward a</a:t>
            </a:r>
            <a:r>
              <a:rPr lang="en-US" smtClean="0"/>
              <a:t> 					 	 </a:t>
            </a:r>
            <a:r>
              <a:rPr lang="en-US" sz="2800" smtClean="0"/>
              <a:t>drug or substance)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dys-	difficult;        						painful		(</a:t>
            </a:r>
            <a:r>
              <a:rPr lang="en-US" sz="2800" smtClean="0">
                <a:solidFill>
                  <a:schemeClr val="accent2"/>
                </a:solidFill>
              </a:rPr>
              <a:t>dys</a:t>
            </a:r>
            <a:r>
              <a:rPr lang="en-US" sz="2800" smtClean="0"/>
              <a:t>function;</a:t>
            </a:r>
            <a:r>
              <a:rPr lang="en-US" sz="2800" smtClean="0">
                <a:solidFill>
                  <a:schemeClr val="accent2"/>
                </a:solidFill>
              </a:rPr>
              <a:t>dys</a:t>
            </a:r>
            <a:r>
              <a:rPr lang="en-US" sz="2800" smtClean="0"/>
              <a:t>uria)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eu-		normal; well						good			(</a:t>
            </a:r>
            <a:r>
              <a:rPr lang="en-US" sz="2800" smtClean="0">
                <a:solidFill>
                  <a:schemeClr val="accent2"/>
                </a:solidFill>
              </a:rPr>
              <a:t>eu</a:t>
            </a:r>
            <a:r>
              <a:rPr lang="en-US" sz="2800" smtClean="0"/>
              <a:t>thyroid means a  						  </a:t>
            </a:r>
            <a:r>
              <a:rPr lang="en-US" sz="2800" smtClean="0">
                <a:solidFill>
                  <a:schemeClr val="accent2"/>
                </a:solidFill>
              </a:rPr>
              <a:t>normal</a:t>
            </a:r>
            <a:r>
              <a:rPr lang="en-US" sz="2800" smtClean="0"/>
              <a:t> thyroid; 						  </a:t>
            </a:r>
            <a:r>
              <a:rPr lang="en-US" sz="2800" smtClean="0">
                <a:solidFill>
                  <a:schemeClr val="accent2"/>
                </a:solidFill>
              </a:rPr>
              <a:t>eu</a:t>
            </a:r>
            <a:r>
              <a:rPr lang="en-US" sz="2800" smtClean="0"/>
              <a:t>phoria means 					   </a:t>
            </a:r>
            <a:r>
              <a:rPr lang="en-US" sz="2800" smtClean="0">
                <a:solidFill>
                  <a:schemeClr val="accent2"/>
                </a:solidFill>
              </a:rPr>
              <a:t>good </a:t>
            </a:r>
            <a:r>
              <a:rPr lang="en-US" sz="2800" smtClean="0"/>
              <a:t>feeling.)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 Parts Are the Key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 roots, also known as combining forms, contain basic meaning of the term.  Usually indicate the body part.</a:t>
            </a:r>
          </a:p>
          <a:p>
            <a:pPr eaLnBrk="1" hangingPunct="1"/>
            <a:r>
              <a:rPr lang="en-US" smtClean="0"/>
              <a:t>Suffixes usually indicate the procedure, condition, disorder or disease.</a:t>
            </a:r>
          </a:p>
          <a:p>
            <a:pPr eaLnBrk="1" hangingPunct="1"/>
            <a:r>
              <a:rPr lang="en-US" smtClean="0"/>
              <a:t>Prefixes usually indicate location, time, number or status.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953000"/>
            <a:ext cx="3352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pPr eaLnBrk="1" hangingPunct="1"/>
            <a:r>
              <a:rPr lang="en-US" smtClean="0"/>
              <a:t>hyper-	above normal,        </a:t>
            </a:r>
            <a:r>
              <a:rPr lang="en-US" sz="2800" smtClean="0"/>
              <a:t>(</a:t>
            </a:r>
            <a:r>
              <a:rPr lang="en-US" sz="2800" i="1" smtClean="0">
                <a:solidFill>
                  <a:schemeClr val="accent2"/>
                </a:solidFill>
              </a:rPr>
              <a:t>hyper</a:t>
            </a:r>
            <a:r>
              <a:rPr lang="en-US" sz="2800" smtClean="0"/>
              <a:t>tension)                        		</a:t>
            </a:r>
            <a:r>
              <a:rPr lang="en-US" smtClean="0"/>
              <a:t>increased</a:t>
            </a:r>
          </a:p>
          <a:p>
            <a:pPr eaLnBrk="1" hangingPunct="1"/>
            <a:r>
              <a:rPr lang="en-US" smtClean="0"/>
              <a:t>hypo-	decreased, below	</a:t>
            </a:r>
            <a:r>
              <a:rPr lang="en-US" sz="2800" smtClean="0"/>
              <a:t>(</a:t>
            </a:r>
            <a:r>
              <a:rPr lang="en-US" sz="2800" i="1" smtClean="0">
                <a:solidFill>
                  <a:schemeClr val="accent2"/>
                </a:solidFill>
              </a:rPr>
              <a:t>hypo</a:t>
            </a:r>
            <a:r>
              <a:rPr lang="en-US" sz="2800" smtClean="0"/>
              <a:t>tension)                      		</a:t>
            </a:r>
            <a:r>
              <a:rPr lang="en-US" smtClean="0"/>
              <a:t>normal, deficient</a:t>
            </a:r>
          </a:p>
          <a:p>
            <a:pPr eaLnBrk="1" hangingPunct="1"/>
            <a:r>
              <a:rPr lang="en-US" smtClean="0"/>
              <a:t>inter-	between or among	</a:t>
            </a:r>
            <a:r>
              <a:rPr lang="en-US" sz="2800" smtClean="0"/>
              <a:t>(</a:t>
            </a:r>
            <a:r>
              <a:rPr lang="en-US" sz="2800" i="1" smtClean="0">
                <a:solidFill>
                  <a:schemeClr val="accent2"/>
                </a:solidFill>
              </a:rPr>
              <a:t>inter</a:t>
            </a:r>
            <a:r>
              <a:rPr lang="en-US" sz="2800" smtClean="0"/>
              <a:t>costal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					 muscles)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276600"/>
            <a:ext cx="2333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smtClean="0"/>
              <a:t>intra-	within			</a:t>
            </a:r>
            <a:r>
              <a:rPr lang="en-US" sz="2800" smtClean="0"/>
              <a:t>(</a:t>
            </a:r>
            <a:r>
              <a:rPr lang="en-US" sz="2800" i="1" smtClean="0">
                <a:solidFill>
                  <a:schemeClr val="accent2"/>
                </a:solidFill>
              </a:rPr>
              <a:t>intra</a:t>
            </a:r>
            <a:r>
              <a:rPr lang="en-US" sz="2800" smtClean="0"/>
              <a:t>muscular )</a:t>
            </a:r>
            <a:r>
              <a:rPr lang="en-US" smtClean="0"/>
              <a:t>		       				                                            	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sub- under, below, less		</a:t>
            </a:r>
            <a:r>
              <a:rPr lang="en-US" sz="2800" smtClean="0"/>
              <a:t>(</a:t>
            </a:r>
            <a:r>
              <a:rPr lang="en-US" sz="2800" i="1" smtClean="0">
                <a:solidFill>
                  <a:schemeClr val="accent2"/>
                </a:solidFill>
              </a:rPr>
              <a:t>sub</a:t>
            </a:r>
            <a:r>
              <a:rPr lang="en-US" sz="2800" smtClean="0"/>
              <a:t>cutaneous)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Supra- above or excessive		(</a:t>
            </a:r>
            <a:r>
              <a:rPr lang="en-US" sz="2800" i="1" smtClean="0">
                <a:solidFill>
                  <a:schemeClr val="accent2"/>
                </a:solidFill>
              </a:rPr>
              <a:t>supra</a:t>
            </a:r>
            <a:r>
              <a:rPr lang="en-US" sz="2800" smtClean="0"/>
              <a:t>costal)</a:t>
            </a:r>
          </a:p>
          <a:p>
            <a:pPr eaLnBrk="1" hangingPunct="1"/>
            <a:endParaRPr lang="en-US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66800"/>
            <a:ext cx="3352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2766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Singular and Plural Endings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algn="ctr" eaLnBrk="1" hangingPunct="1"/>
            <a:r>
              <a:rPr lang="en-US" sz="4000" smtClean="0"/>
              <a:t>Many medical terms have Greek or Latin origins and there are unusual rules for changing some words from the singular form to the plural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/>
          <a:lstStyle/>
          <a:p>
            <a:pPr eaLnBrk="1" hangingPunct="1"/>
            <a:r>
              <a:rPr lang="en-US" sz="4000" smtClean="0"/>
              <a:t>Guidelines to Unusual Plural Forms- If the terms ends in…….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>
                <a:solidFill>
                  <a:srgbClr val="CC00CC"/>
                </a:solidFill>
              </a:rPr>
              <a:t>“a” </a:t>
            </a:r>
            <a:r>
              <a:rPr lang="en-US"/>
              <a:t> the plural is usually formed by adding an “</a:t>
            </a:r>
            <a:r>
              <a:rPr lang="en-US" i="1">
                <a:solidFill>
                  <a:srgbClr val="CC00CC"/>
                </a:solidFill>
              </a:rPr>
              <a:t>e</a:t>
            </a:r>
            <a:r>
              <a:rPr lang="en-US"/>
              <a:t>”            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vertebr</a:t>
            </a:r>
            <a:r>
              <a:rPr lang="en-US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  to   vertebr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i="1">
              <a:solidFill>
                <a:srgbClr val="CC00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i="1">
              <a:solidFill>
                <a:srgbClr val="CC00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i="1">
                <a:solidFill>
                  <a:srgbClr val="CC00CC"/>
                </a:solidFill>
              </a:rPr>
              <a:t>“e</a:t>
            </a:r>
            <a:r>
              <a:rPr lang="en-US">
                <a:solidFill>
                  <a:srgbClr val="CC00CC"/>
                </a:solidFill>
              </a:rPr>
              <a:t>x” </a:t>
            </a:r>
            <a:r>
              <a:rPr lang="en-US"/>
              <a:t>or</a:t>
            </a:r>
            <a:r>
              <a:rPr lang="en-US">
                <a:solidFill>
                  <a:srgbClr val="CC00CC"/>
                </a:solidFill>
              </a:rPr>
              <a:t> “ix”</a:t>
            </a:r>
            <a:r>
              <a:rPr lang="en-US"/>
              <a:t>  change to “</a:t>
            </a:r>
            <a:r>
              <a:rPr lang="en-US">
                <a:solidFill>
                  <a:srgbClr val="CC00CC"/>
                </a:solidFill>
              </a:rPr>
              <a:t>ices”    			                            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append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ix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to</a:t>
            </a:r>
            <a:r>
              <a:rPr lang="en-US">
                <a:solidFill>
                  <a:srgbClr val="CC00CC"/>
                </a:solidFill>
              </a:rPr>
              <a:t> 						    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append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ices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14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362200"/>
            <a:ext cx="2362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If the term ends in “</a:t>
            </a:r>
            <a:r>
              <a:rPr lang="en-US" i="1">
                <a:solidFill>
                  <a:srgbClr val="CC00CC"/>
                </a:solidFill>
              </a:rPr>
              <a:t>is</a:t>
            </a:r>
            <a:r>
              <a:rPr lang="en-US"/>
              <a:t>,” the plural is formed by changing “is” to “</a:t>
            </a:r>
            <a:r>
              <a:rPr lang="en-US">
                <a:solidFill>
                  <a:srgbClr val="CC00CC"/>
                </a:solidFill>
              </a:rPr>
              <a:t>es</a:t>
            </a:r>
            <a:r>
              <a:rPr lang="en-US"/>
              <a:t>”</a:t>
            </a:r>
          </a:p>
          <a:p>
            <a:pPr eaLnBrk="1" hangingPunct="1">
              <a:buFontTx/>
              <a:buNone/>
              <a:defRPr/>
            </a:pPr>
            <a:r>
              <a:rPr lang="en-US"/>
              <a:t>			</a:t>
            </a:r>
            <a:r>
              <a:rPr lang="en-US" u="sng"/>
              <a:t>singular</a:t>
            </a:r>
            <a:r>
              <a:rPr lang="en-US"/>
              <a:t>		    </a:t>
            </a:r>
            <a:r>
              <a:rPr lang="en-US" u="sng"/>
              <a:t>plural</a:t>
            </a:r>
          </a:p>
          <a:p>
            <a:pPr eaLnBrk="1" hangingPunct="1">
              <a:buFontTx/>
              <a:buNone/>
              <a:defRPr/>
            </a:pPr>
            <a:r>
              <a:rPr lang="en-US"/>
              <a:t>		       diagnos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en-US"/>
              <a:t>		diagnos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</a:t>
            </a: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If the term ends in “</a:t>
            </a:r>
            <a:r>
              <a:rPr lang="en-US" i="1">
                <a:solidFill>
                  <a:srgbClr val="CC00CC"/>
                </a:solidFill>
              </a:rPr>
              <a:t>itis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,” the plural is form by changing “itis” to “</a:t>
            </a:r>
            <a:r>
              <a:rPr lang="en-US" i="1">
                <a:solidFill>
                  <a:srgbClr val="CC00CC"/>
                </a:solidFill>
              </a:rPr>
              <a:t>ides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</a:p>
          <a:p>
            <a:pPr eaLnBrk="1" hangingPunct="1">
              <a:buFontTx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</a:rPr>
              <a:t>singular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		   </a:t>
            </a:r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</a:rPr>
              <a:t>plural</a:t>
            </a:r>
          </a:p>
          <a:p>
            <a:pPr eaLnBrk="1" hangingPunct="1">
              <a:buFontTx/>
              <a:buNone/>
              <a:defRPr/>
            </a:pPr>
            <a:r>
              <a:rPr lang="en-US"/>
              <a:t>			arthr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itis</a:t>
            </a:r>
            <a:r>
              <a:rPr lang="en-US"/>
              <a:t>		arthrit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ides</a:t>
            </a:r>
          </a:p>
          <a:p>
            <a:pPr eaLnBrk="1" hangingPunct="1">
              <a:buFontTx/>
              <a:buNone/>
              <a:defRPr/>
            </a:pPr>
            <a:endParaRPr lang="en-US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If the term ends in “</a:t>
            </a:r>
            <a:r>
              <a:rPr lang="en-US">
                <a:solidFill>
                  <a:srgbClr val="CC00CC"/>
                </a:solidFill>
              </a:rPr>
              <a:t>nx</a:t>
            </a:r>
            <a:r>
              <a:rPr lang="en-US"/>
              <a:t>”, the plural is usually formed by changing the “</a:t>
            </a:r>
            <a:r>
              <a:rPr lang="en-US">
                <a:solidFill>
                  <a:srgbClr val="CC00CC"/>
                </a:solidFill>
              </a:rPr>
              <a:t>x</a:t>
            </a:r>
            <a:r>
              <a:rPr lang="en-US"/>
              <a:t>” to “</a:t>
            </a:r>
            <a:r>
              <a:rPr lang="en-US">
                <a:solidFill>
                  <a:srgbClr val="CC00CC"/>
                </a:solidFill>
              </a:rPr>
              <a:t>ges</a:t>
            </a:r>
            <a:r>
              <a:rPr lang="en-US"/>
              <a:t>”</a:t>
            </a:r>
          </a:p>
          <a:p>
            <a:pPr eaLnBrk="1" hangingPunct="1">
              <a:buFontTx/>
              <a:buNone/>
              <a:defRPr/>
            </a:pPr>
            <a:r>
              <a:rPr lang="en-US"/>
              <a:t>			</a:t>
            </a:r>
            <a:r>
              <a:rPr lang="en-US" u="sng"/>
              <a:t>singular</a:t>
            </a:r>
            <a:r>
              <a:rPr lang="en-US"/>
              <a:t>		</a:t>
            </a:r>
            <a:r>
              <a:rPr lang="en-US" u="sng"/>
              <a:t>plural</a:t>
            </a:r>
            <a:endParaRPr lang="en-US"/>
          </a:p>
          <a:p>
            <a:pPr eaLnBrk="1" hangingPunct="1">
              <a:buFontTx/>
              <a:buNone/>
              <a:defRPr/>
            </a:pPr>
            <a:r>
              <a:rPr lang="en-US"/>
              <a:t>			phalan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/>
              <a:t>		phalan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</a:t>
            </a:r>
            <a:endParaRPr lang="en-US"/>
          </a:p>
          <a:p>
            <a:pPr eaLnBrk="1" hangingPunct="1">
              <a:buFontTx/>
              <a:buNone/>
              <a:defRPr/>
            </a:pPr>
            <a:endParaRPr lang="en-US" sz="2800" u="sng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971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95600"/>
            <a:ext cx="26670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If the term ends in “</a:t>
            </a:r>
            <a:r>
              <a:rPr lang="en-US">
                <a:solidFill>
                  <a:srgbClr val="CC00CC"/>
                </a:solidFill>
              </a:rPr>
              <a:t>on</a:t>
            </a:r>
            <a:r>
              <a:rPr lang="en-US"/>
              <a:t>,” the plural is usually formed by changing the “</a:t>
            </a:r>
            <a:r>
              <a:rPr lang="en-US">
                <a:solidFill>
                  <a:srgbClr val="CC00CC"/>
                </a:solidFill>
              </a:rPr>
              <a:t>on”</a:t>
            </a:r>
            <a:r>
              <a:rPr lang="en-US"/>
              <a:t> to “</a:t>
            </a:r>
            <a:r>
              <a:rPr lang="en-US">
                <a:solidFill>
                  <a:srgbClr val="CC00CC"/>
                </a:solidFill>
              </a:rPr>
              <a:t>a</a:t>
            </a:r>
            <a:r>
              <a:rPr lang="en-US"/>
              <a:t>”</a:t>
            </a:r>
          </a:p>
          <a:p>
            <a:pPr eaLnBrk="1" hangingPunct="1">
              <a:buFontTx/>
              <a:buNone/>
              <a:defRPr/>
            </a:pPr>
            <a:r>
              <a:rPr lang="en-US"/>
              <a:t>			</a:t>
            </a:r>
            <a:r>
              <a:rPr lang="en-US" u="sng"/>
              <a:t>singular</a:t>
            </a:r>
            <a:r>
              <a:rPr lang="en-US"/>
              <a:t>			</a:t>
            </a:r>
            <a:r>
              <a:rPr lang="en-US" u="sng"/>
              <a:t>plural</a:t>
            </a:r>
          </a:p>
          <a:p>
            <a:pPr eaLnBrk="1" hangingPunct="1">
              <a:buFontTx/>
              <a:buNone/>
              <a:defRPr/>
            </a:pPr>
            <a:r>
              <a:rPr lang="en-US"/>
              <a:t>			</a:t>
            </a:r>
            <a:r>
              <a:rPr lang="en-US" sz="2800"/>
              <a:t>criteri</a:t>
            </a:r>
            <a:r>
              <a:rPr lang="en-US" sz="28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</a:t>
            </a:r>
            <a:r>
              <a:rPr lang="en-US" sz="2800"/>
              <a:t>			criteri</a:t>
            </a:r>
            <a:r>
              <a:rPr lang="en-US" sz="28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 eaLnBrk="1" hangingPunct="1">
              <a:buFontTx/>
              <a:buNone/>
              <a:defRPr/>
            </a:pPr>
            <a:r>
              <a:rPr lang="en-US" sz="2800"/>
              <a:t>			gangli</a:t>
            </a:r>
            <a:r>
              <a:rPr lang="en-US" sz="28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</a:t>
            </a:r>
            <a:r>
              <a:rPr lang="en-US" sz="2800"/>
              <a:t>			gangli</a:t>
            </a:r>
            <a:r>
              <a:rPr lang="en-US" sz="28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 sz="2800"/>
          </a:p>
          <a:p>
            <a:pPr eaLnBrk="1" hangingPunct="1">
              <a:defRPr/>
            </a:pPr>
            <a:r>
              <a:rPr lang="en-US"/>
              <a:t>If the term ends in “um,” the plural is usually formed by changing the “um” to “a”</a:t>
            </a:r>
          </a:p>
          <a:p>
            <a:pPr lvl="4" eaLnBrk="1" hangingPunct="1">
              <a:buFontTx/>
              <a:buNone/>
              <a:defRPr/>
            </a:pPr>
            <a:r>
              <a:rPr lang="en-US" sz="3200" u="sng"/>
              <a:t>singular</a:t>
            </a:r>
            <a:r>
              <a:rPr lang="en-US" sz="3200"/>
              <a:t>			</a:t>
            </a:r>
            <a:r>
              <a:rPr lang="en-US" sz="3200" u="sng"/>
              <a:t>plural</a:t>
            </a:r>
          </a:p>
          <a:p>
            <a:pPr lvl="4" eaLnBrk="1" hangingPunct="1">
              <a:buFontTx/>
              <a:buNone/>
              <a:defRPr/>
            </a:pPr>
            <a:r>
              <a:rPr lang="en-US" sz="2800"/>
              <a:t>ov</a:t>
            </a:r>
            <a:r>
              <a:rPr lang="en-US" sz="28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</a:t>
            </a:r>
            <a:r>
              <a:rPr lang="en-US" sz="2800"/>
              <a:t>				ov</a:t>
            </a:r>
            <a:r>
              <a:rPr lang="en-US" sz="28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 sz="2800"/>
          </a:p>
          <a:p>
            <a:pPr lvl="4" eaLnBrk="1" hangingPunct="1">
              <a:buFontTx/>
              <a:buNone/>
              <a:defRPr/>
            </a:pPr>
            <a:endParaRPr lang="en-US" sz="28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800600"/>
            <a:ext cx="1905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76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If the terms end in “</a:t>
            </a:r>
            <a:r>
              <a:rPr lang="en-US">
                <a:solidFill>
                  <a:srgbClr val="CC00CC"/>
                </a:solidFill>
              </a:rPr>
              <a:t>us</a:t>
            </a:r>
            <a:r>
              <a:rPr lang="en-US"/>
              <a:t>” the plural is usually formed by changing the “</a:t>
            </a:r>
            <a:r>
              <a:rPr lang="en-US">
                <a:solidFill>
                  <a:srgbClr val="CC00CC"/>
                </a:solidFill>
              </a:rPr>
              <a:t>us</a:t>
            </a:r>
            <a:r>
              <a:rPr lang="en-US"/>
              <a:t>” to “</a:t>
            </a:r>
            <a:r>
              <a:rPr lang="en-US">
                <a:solidFill>
                  <a:srgbClr val="CC00CC"/>
                </a:solidFill>
              </a:rPr>
              <a:t>i</a:t>
            </a:r>
            <a:r>
              <a:rPr lang="en-US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/>
              <a:t>			</a:t>
            </a:r>
            <a:r>
              <a:rPr lang="en-US" u="sng"/>
              <a:t>singular</a:t>
            </a:r>
            <a:r>
              <a:rPr lang="en-US"/>
              <a:t>			</a:t>
            </a:r>
            <a:r>
              <a:rPr lang="en-US" u="sng"/>
              <a:t>plural</a:t>
            </a:r>
            <a:endParaRPr lang="en-US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/>
              <a:t>			alveol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</a:t>
            </a:r>
            <a:r>
              <a:rPr lang="en-US"/>
              <a:t>			alveol</a:t>
            </a:r>
            <a:r>
              <a:rPr lang="en-US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u="sng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000" u="sng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u="sng"/>
              <a:t>(note the term “alveolar” on the diagram to the right…what does this mean?)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14600"/>
            <a:ext cx="3390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514600"/>
            <a:ext cx="29718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Combining Vowels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the medical term easier to pronounce.</a:t>
            </a:r>
          </a:p>
          <a:p>
            <a:pPr eaLnBrk="1" hangingPunct="1"/>
            <a:r>
              <a:rPr lang="en-US" smtClean="0"/>
              <a:t>The letter </a:t>
            </a:r>
            <a:r>
              <a:rPr lang="en-US" b="1" i="1" smtClean="0">
                <a:solidFill>
                  <a:srgbClr val="CC0000"/>
                </a:solidFill>
              </a:rPr>
              <a:t>O</a:t>
            </a:r>
            <a:r>
              <a:rPr lang="en-US" smtClean="0"/>
              <a:t> is the most commonly used combining vowel</a:t>
            </a:r>
          </a:p>
          <a:p>
            <a:pPr eaLnBrk="1" hangingPunct="1"/>
            <a:r>
              <a:rPr lang="en-US" smtClean="0"/>
              <a:t>When a word root is shown with a back slash and a combining vowel, such as </a:t>
            </a:r>
            <a:r>
              <a:rPr lang="en-US" i="1" smtClean="0">
                <a:solidFill>
                  <a:srgbClr val="CC0000"/>
                </a:solidFill>
              </a:rPr>
              <a:t>cardi/o</a:t>
            </a:r>
            <a:r>
              <a:rPr lang="en-US" smtClean="0"/>
              <a:t>, this is referred to as a </a:t>
            </a:r>
            <a:r>
              <a:rPr lang="en-US" b="1" smtClean="0"/>
              <a:t>combining form.</a:t>
            </a:r>
            <a:endParaRPr lang="en-US" b="1" i="1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Rules for Combining Vowels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059363"/>
          </a:xfrm>
        </p:spPr>
        <p:txBody>
          <a:bodyPr/>
          <a:lstStyle/>
          <a:p>
            <a:pPr eaLnBrk="1" hangingPunct="1"/>
            <a:r>
              <a:rPr lang="en-US" dirty="0" smtClean="0"/>
              <a:t>A combining vowel is used when the suffix begins with a consonant such as </a:t>
            </a:r>
            <a:r>
              <a:rPr lang="en-US" dirty="0" err="1" smtClean="0">
                <a:solidFill>
                  <a:srgbClr val="CC0000"/>
                </a:solidFill>
              </a:rPr>
              <a:t>rhin</a:t>
            </a:r>
            <a:r>
              <a:rPr lang="en-US" dirty="0" smtClean="0">
                <a:solidFill>
                  <a:srgbClr val="CC0000"/>
                </a:solidFill>
              </a:rPr>
              <a:t>/o/</a:t>
            </a:r>
            <a:r>
              <a:rPr lang="en-US" dirty="0" err="1" smtClean="0">
                <a:solidFill>
                  <a:srgbClr val="CC0000"/>
                </a:solidFill>
              </a:rPr>
              <a:t>plasty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A combining vowel is </a:t>
            </a:r>
            <a:r>
              <a:rPr lang="en-US" b="1" dirty="0" smtClean="0"/>
              <a:t>not</a:t>
            </a:r>
            <a:r>
              <a:rPr lang="en-US" dirty="0" smtClean="0"/>
              <a:t> used when the suffix begins with a vowel such as </a:t>
            </a:r>
            <a:r>
              <a:rPr lang="en-US" dirty="0" err="1" smtClean="0">
                <a:solidFill>
                  <a:srgbClr val="CC0000"/>
                </a:solidFill>
              </a:rPr>
              <a:t>neur</a:t>
            </a:r>
            <a:r>
              <a:rPr lang="en-US" dirty="0" smtClean="0">
                <a:solidFill>
                  <a:srgbClr val="CC0000"/>
                </a:solidFill>
              </a:rPr>
              <a:t>/itis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A combining vowel is always used when two or more root words are joined such as </a:t>
            </a:r>
            <a:r>
              <a:rPr lang="en-US" dirty="0" err="1" smtClean="0">
                <a:solidFill>
                  <a:srgbClr val="CC0000"/>
                </a:solidFill>
              </a:rPr>
              <a:t>gastr</a:t>
            </a:r>
            <a:r>
              <a:rPr lang="en-US" dirty="0" smtClean="0">
                <a:solidFill>
                  <a:srgbClr val="CC0000"/>
                </a:solidFill>
              </a:rPr>
              <a:t>/o/enter/itis.</a:t>
            </a:r>
          </a:p>
          <a:p>
            <a:pPr eaLnBrk="1" hangingPunct="1"/>
            <a:r>
              <a:rPr lang="en-US" dirty="0" smtClean="0"/>
              <a:t>A prefix does not require a combining vowel.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Suffixes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Added to the end of a word to complete the term. Most medical terms have to have a suffix.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Example: </a:t>
            </a:r>
            <a:r>
              <a:rPr lang="en-US" smtClean="0">
                <a:solidFill>
                  <a:srgbClr val="CC0000"/>
                </a:solidFill>
              </a:rPr>
              <a:t>tonsill/o</a:t>
            </a:r>
            <a:r>
              <a:rPr lang="en-US" smtClean="0"/>
              <a:t> means </a:t>
            </a:r>
            <a:r>
              <a:rPr lang="en-US" smtClean="0">
                <a:solidFill>
                  <a:srgbClr val="CC0000"/>
                </a:solidFill>
              </a:rPr>
              <a:t>tonsils</a:t>
            </a:r>
            <a:r>
              <a:rPr lang="en-US" smtClean="0"/>
              <a:t>.  A suffix is added to complete the term and tell what is happening to the tonsils.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Tonsillitis</a:t>
            </a:r>
            <a:r>
              <a:rPr lang="en-US" smtClean="0"/>
              <a:t> is an </a:t>
            </a:r>
            <a:r>
              <a:rPr lang="en-US" smtClean="0">
                <a:solidFill>
                  <a:srgbClr val="CC0000"/>
                </a:solidFill>
              </a:rPr>
              <a:t>inflammation of the tonsils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Tonsillectomy</a:t>
            </a:r>
            <a:r>
              <a:rPr lang="en-US" smtClean="0"/>
              <a:t> is the </a:t>
            </a:r>
            <a:r>
              <a:rPr lang="en-US" smtClean="0">
                <a:solidFill>
                  <a:srgbClr val="CC0000"/>
                </a:solidFill>
              </a:rPr>
              <a:t>surgical removal of the tonsils.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pPr eaLnBrk="1" hangingPunct="1"/>
            <a:r>
              <a:rPr lang="en-US" sz="4000" smtClean="0"/>
              <a:t>Suffixes Meaning “Pertaining To”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en-US" smtClean="0"/>
              <a:t>Some suffixes complete the term by changing the word into an adjective (a word that describes a noun).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Cardiac</a:t>
            </a:r>
            <a:r>
              <a:rPr lang="en-US" smtClean="0"/>
              <a:t> means pertaining to the heart (</a:t>
            </a:r>
            <a:r>
              <a:rPr lang="en-US" smtClean="0">
                <a:solidFill>
                  <a:srgbClr val="CC0000"/>
                </a:solidFill>
              </a:rPr>
              <a:t>cardi</a:t>
            </a:r>
            <a:r>
              <a:rPr lang="en-US" smtClean="0"/>
              <a:t> means heart and </a:t>
            </a:r>
            <a:r>
              <a:rPr lang="en-US" smtClean="0">
                <a:solidFill>
                  <a:srgbClr val="CC0000"/>
                </a:solidFill>
              </a:rPr>
              <a:t>ac</a:t>
            </a:r>
            <a:r>
              <a:rPr lang="en-US" smtClean="0"/>
              <a:t> means pertaining to).</a:t>
            </a:r>
          </a:p>
          <a:p>
            <a:pPr eaLnBrk="1" hangingPunct="1"/>
            <a:r>
              <a:rPr lang="en-US" smtClean="0"/>
              <a:t>-ac     -al     -ar     -ary     -eal     -ical</a:t>
            </a:r>
          </a:p>
          <a:p>
            <a:pPr eaLnBrk="1" hangingPunct="1"/>
            <a:r>
              <a:rPr lang="en-US" smtClean="0"/>
              <a:t>-ial     -ic     -ine    -ior      -ory     -ous    -tic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4000" smtClean="0"/>
              <a:t>Suffixes as Noun Endings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Some suffixes complete the term by changing the word into a noun.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smtClean="0">
                <a:solidFill>
                  <a:srgbClr val="CC0000"/>
                </a:solidFill>
              </a:rPr>
              <a:t>cranium</a:t>
            </a:r>
            <a:r>
              <a:rPr lang="en-US" smtClean="0"/>
              <a:t> is the portion of the skull that encloses the brain (</a:t>
            </a:r>
            <a:r>
              <a:rPr lang="en-US" smtClean="0">
                <a:solidFill>
                  <a:srgbClr val="CC0000"/>
                </a:solidFill>
              </a:rPr>
              <a:t>crani</a:t>
            </a:r>
            <a:r>
              <a:rPr lang="en-US" smtClean="0"/>
              <a:t> means skull and </a:t>
            </a:r>
            <a:r>
              <a:rPr lang="en-US" smtClean="0">
                <a:solidFill>
                  <a:srgbClr val="CC0000"/>
                </a:solidFill>
              </a:rPr>
              <a:t>um</a:t>
            </a:r>
            <a:r>
              <a:rPr lang="en-US" smtClean="0"/>
              <a:t> is a noun ending).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-a		noun ending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-e		noun ending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-y		noun ending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-um 	singular noun ending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-us		singular noun ending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467600" cy="563562"/>
          </a:xfrm>
        </p:spPr>
        <p:txBody>
          <a:bodyPr/>
          <a:lstStyle/>
          <a:p>
            <a:pPr eaLnBrk="1" hangingPunct="1"/>
            <a:r>
              <a:rPr lang="en-US" sz="4000" smtClean="0"/>
              <a:t>Suffixes Meaning “Abnormal Condition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Some suffixes have a general meaning of “abnormal condition or disease.”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Gastrosis</a:t>
            </a:r>
            <a:r>
              <a:rPr lang="en-US" smtClean="0"/>
              <a:t> means any disease of the stomach.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-ago	abnormal condition, disease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-esis	abnormal condition, disease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-ia		abnormal condition, disease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-osis	abnormal condition, disease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-ion	condition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-ism	condition, state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4000" smtClean="0"/>
              <a:t>Suffixes Related to Pathology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/>
            <a:r>
              <a:rPr lang="en-US" smtClean="0"/>
              <a:t>-algia	 	means pain</a:t>
            </a:r>
          </a:p>
          <a:p>
            <a:pPr eaLnBrk="1" hangingPunct="1"/>
            <a:r>
              <a:rPr lang="en-US" smtClean="0"/>
              <a:t>-dynia 		also means pain</a:t>
            </a:r>
          </a:p>
          <a:p>
            <a:pPr eaLnBrk="1" hangingPunct="1"/>
            <a:r>
              <a:rPr lang="en-US" smtClean="0"/>
              <a:t>-itis		inflammation</a:t>
            </a:r>
          </a:p>
          <a:p>
            <a:pPr eaLnBrk="1" hangingPunct="1"/>
            <a:r>
              <a:rPr lang="en-US" smtClean="0"/>
              <a:t>-malacia	abnormal softening</a:t>
            </a:r>
          </a:p>
          <a:p>
            <a:pPr eaLnBrk="1" hangingPunct="1"/>
            <a:r>
              <a:rPr lang="en-US" smtClean="0"/>
              <a:t>-megaly		enlargement</a:t>
            </a:r>
          </a:p>
          <a:p>
            <a:pPr eaLnBrk="1" hangingPunct="1"/>
            <a:r>
              <a:rPr lang="en-US" smtClean="0"/>
              <a:t>-necrosis	tissue death</a:t>
            </a:r>
          </a:p>
          <a:p>
            <a:pPr eaLnBrk="1" hangingPunct="1"/>
            <a:r>
              <a:rPr lang="en-US" smtClean="0"/>
              <a:t>-sclerosis	hardening</a:t>
            </a:r>
          </a:p>
          <a:p>
            <a:pPr eaLnBrk="1" hangingPunct="1"/>
            <a:r>
              <a:rPr lang="en-US" smtClean="0"/>
              <a:t>-stenosis	narrowing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724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Default Design</vt:lpstr>
      <vt:lpstr>Medical Terminology</vt:lpstr>
      <vt:lpstr>Word Parts Are the Key</vt:lpstr>
      <vt:lpstr>Combining Vowels</vt:lpstr>
      <vt:lpstr>Rules for Combining Vowels</vt:lpstr>
      <vt:lpstr>Suffixes</vt:lpstr>
      <vt:lpstr>Suffixes Meaning “Pertaining To”</vt:lpstr>
      <vt:lpstr>Suffixes as Noun Endings</vt:lpstr>
      <vt:lpstr>Suffixes Meaning “Abnormal Condition</vt:lpstr>
      <vt:lpstr>Suffixes Related to Pathology</vt:lpstr>
      <vt:lpstr>Suffixes Related to Procedures</vt:lpstr>
      <vt:lpstr>PowerPoint Presentation</vt:lpstr>
      <vt:lpstr>PowerPoint Presentation</vt:lpstr>
      <vt:lpstr>PowerPoint Presentation</vt:lpstr>
      <vt:lpstr>PowerPoint Presentation</vt:lpstr>
      <vt:lpstr>The Double RRs</vt:lpstr>
      <vt:lpstr>PowerPoint Presentation</vt:lpstr>
      <vt:lpstr>PowerPoint Presentation</vt:lpstr>
      <vt:lpstr>Prefixes</vt:lpstr>
      <vt:lpstr>Just a few prefixes today!</vt:lpstr>
      <vt:lpstr>PowerPoint Presentation</vt:lpstr>
      <vt:lpstr>PowerPoint Presentation</vt:lpstr>
      <vt:lpstr>Singular and Plural Endings</vt:lpstr>
      <vt:lpstr>Guidelines to Unusual Plural Forms- If the terms ends in…….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</dc:title>
  <dc:creator>Cheryl Lane</dc:creator>
  <cp:lastModifiedBy>Strom, Carri D</cp:lastModifiedBy>
  <cp:revision>13</cp:revision>
  <dcterms:created xsi:type="dcterms:W3CDTF">2007-08-20T00:45:01Z</dcterms:created>
  <dcterms:modified xsi:type="dcterms:W3CDTF">2015-12-04T18:02:28Z</dcterms:modified>
</cp:coreProperties>
</file>