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8" r:id="rId4"/>
    <p:sldId id="259" r:id="rId5"/>
    <p:sldId id="261" r:id="rId6"/>
    <p:sldId id="262" r:id="rId7"/>
    <p:sldId id="260" r:id="rId8"/>
    <p:sldId id="264" r:id="rId9"/>
    <p:sldId id="263" r:id="rId10"/>
    <p:sldId id="266" r:id="rId11"/>
    <p:sldId id="265" r:id="rId12"/>
    <p:sldId id="268" r:id="rId13"/>
    <p:sldId id="267" r:id="rId14"/>
    <p:sldId id="269" r:id="rId15"/>
    <p:sldId id="25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AFFAAB-6B30-411F-A148-BC065C119BE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AFFAAB-6B30-411F-A148-BC065C119BE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AFFAAB-6B30-411F-A148-BC065C119BE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AFFAAB-6B30-411F-A148-BC065C119BE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AFFAAB-6B30-411F-A148-BC065C119BE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AFFAAB-6B30-411F-A148-BC065C119BE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AFFAAB-6B30-411F-A148-BC065C119BE7}"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AFFAAB-6B30-411F-A148-BC065C119BE7}"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FFAAB-6B30-411F-A148-BC065C119BE7}"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AFFAAB-6B30-411F-A148-BC065C119BE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AFFAAB-6B30-411F-A148-BC065C119BE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931B1-B67D-40B9-AE0E-B00E1FD07F4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FFAAB-6B30-411F-A148-BC065C119BE7}" type="datetimeFigureOut">
              <a:rPr lang="en-US" smtClean="0"/>
              <a:t>9/18/2016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931B1-B67D-40B9-AE0E-B00E1FD07F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7t7v8w7EqTM"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Bell Work</a:t>
            </a:r>
          </a:p>
        </p:txBody>
      </p:sp>
      <p:sp>
        <p:nvSpPr>
          <p:cNvPr id="3" name="Content Placeholder 2"/>
          <p:cNvSpPr>
            <a:spLocks noGrp="1"/>
          </p:cNvSpPr>
          <p:nvPr>
            <p:ph idx="1"/>
          </p:nvPr>
        </p:nvSpPr>
        <p:spPr/>
        <p:txBody>
          <a:bodyPr>
            <a:normAutofit/>
          </a:bodyPr>
          <a:lstStyle/>
          <a:p>
            <a:r>
              <a:rPr lang="en-US" dirty="0"/>
              <a:t>What do </a:t>
            </a:r>
            <a:r>
              <a:rPr lang="en-US"/>
              <a:t>the following mean?</a:t>
            </a:r>
            <a:endParaRPr lang="en-US" dirty="0"/>
          </a:p>
          <a:p>
            <a:pPr lvl="1"/>
            <a:r>
              <a:rPr lang="en-US" dirty="0"/>
              <a:t>Enzyme</a:t>
            </a:r>
          </a:p>
          <a:p>
            <a:pPr lvl="1"/>
            <a:r>
              <a:rPr lang="en-US" dirty="0"/>
              <a:t>Substrate</a:t>
            </a:r>
          </a:p>
          <a:p>
            <a:pPr lvl="1"/>
            <a:r>
              <a:rPr lang="en-US" dirty="0"/>
              <a:t>Denatured</a:t>
            </a:r>
          </a:p>
          <a:p>
            <a:pPr lvl="1"/>
            <a:r>
              <a:rPr lang="en-US" dirty="0"/>
              <a:t>Protein</a:t>
            </a:r>
          </a:p>
          <a:p>
            <a:pPr lvl="1"/>
            <a:endParaRPr lang="en-US" dirty="0"/>
          </a:p>
          <a:p>
            <a:pPr lvl="1"/>
            <a:endParaRPr lang="en-US" dirty="0"/>
          </a:p>
        </p:txBody>
      </p:sp>
    </p:spTree>
    <p:extLst>
      <p:ext uri="{BB962C8B-B14F-4D97-AF65-F5344CB8AC3E}">
        <p14:creationId xmlns:p14="http://schemas.microsoft.com/office/powerpoint/2010/main" val="420185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l. Label your test tubes (A,B,C)</a:t>
            </a:r>
          </a:p>
          <a:p>
            <a:pPr marL="0" indent="0">
              <a:buNone/>
            </a:pPr>
            <a:r>
              <a:rPr lang="en-US" dirty="0"/>
              <a:t>2. Cut a few equal sized pieces of fresh and canned pineapple.  (</a:t>
            </a:r>
            <a:r>
              <a:rPr lang="en-US" i="1" dirty="0"/>
              <a:t>The pieces should be just small enough to slide into your tubes.)</a:t>
            </a:r>
            <a:endParaRPr lang="en-US" dirty="0"/>
          </a:p>
          <a:p>
            <a:pPr marL="0" indent="0">
              <a:buNone/>
            </a:pPr>
            <a:r>
              <a:rPr lang="en-US" dirty="0"/>
              <a:t>3. Place the different pieces of pineapple into the first two corresponding tubes. (A-Fresh, B-Canned, C-Only Jell-O)</a:t>
            </a:r>
            <a:r>
              <a:rPr lang="en-US" i="1" dirty="0"/>
              <a:t> </a:t>
            </a:r>
            <a:endParaRPr lang="en-US" dirty="0"/>
          </a:p>
          <a:p>
            <a:pPr marL="0" indent="0">
              <a:buNone/>
            </a:pPr>
            <a:r>
              <a:rPr lang="en-US" dirty="0"/>
              <a:t>4. Pour small amount of liquid gelatin into each of the tubes. (Enough to cover the pineapple - 1/4 full)</a:t>
            </a:r>
          </a:p>
          <a:p>
            <a:pPr marL="0" indent="0">
              <a:buNone/>
            </a:pPr>
            <a:r>
              <a:rPr lang="en-US" dirty="0"/>
              <a:t>5. Mix the contents of the tubes by rolling them upright between the palms of your hands.</a:t>
            </a:r>
          </a:p>
          <a:p>
            <a:endParaRPr lang="en-US" dirty="0"/>
          </a:p>
        </p:txBody>
      </p:sp>
    </p:spTree>
    <p:extLst>
      <p:ext uri="{BB962C8B-B14F-4D97-AF65-F5344CB8AC3E}">
        <p14:creationId xmlns:p14="http://schemas.microsoft.com/office/powerpoint/2010/main" val="254246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normAutofit lnSpcReduction="10000"/>
          </a:bodyPr>
          <a:lstStyle/>
          <a:p>
            <a:pPr marL="0" indent="0">
              <a:buNone/>
            </a:pPr>
            <a:r>
              <a:rPr lang="en-US" dirty="0"/>
              <a:t>6. Place all three test tubes into the ice water bath.</a:t>
            </a:r>
          </a:p>
          <a:p>
            <a:pPr marL="0" indent="0">
              <a:buNone/>
            </a:pPr>
            <a:r>
              <a:rPr lang="en-US" dirty="0"/>
              <a:t>7. Every few minutes check to see if the gelatin is setting in the tubes. When test tube #3 has gelled firmly, you can remove all the tubes and compare the products.</a:t>
            </a:r>
          </a:p>
          <a:p>
            <a:pPr marL="0" indent="0">
              <a:buNone/>
            </a:pPr>
            <a:r>
              <a:rPr lang="en-US" dirty="0"/>
              <a:t>8. Copy the data table below into your journal and record your observations/descriptions of the Jell-O.</a:t>
            </a:r>
          </a:p>
          <a:p>
            <a:endParaRPr lang="en-US" dirty="0"/>
          </a:p>
        </p:txBody>
      </p:sp>
    </p:spTree>
    <p:extLst>
      <p:ext uri="{BB962C8B-B14F-4D97-AF65-F5344CB8AC3E}">
        <p14:creationId xmlns:p14="http://schemas.microsoft.com/office/powerpoint/2010/main" val="4376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Table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2801928"/>
              </p:ext>
            </p:extLst>
          </p:nvPr>
        </p:nvGraphicFramePr>
        <p:xfrm>
          <a:off x="533400" y="1752600"/>
          <a:ext cx="8153400" cy="2561749"/>
        </p:xfrm>
        <a:graphic>
          <a:graphicData uri="http://schemas.openxmlformats.org/drawingml/2006/table">
            <a:tbl>
              <a:tblPr firstRow="1" firstCol="1" bandRow="1">
                <a:tableStyleId>{5C22544A-7EE6-4342-B048-85BDC9FD1C3A}</a:tableStyleId>
              </a:tblPr>
              <a:tblGrid>
                <a:gridCol w="2625671">
                  <a:extLst>
                    <a:ext uri="{9D8B030D-6E8A-4147-A177-3AD203B41FA5}">
                      <a16:colId xmlns:a16="http://schemas.microsoft.com/office/drawing/2014/main" val="3864878023"/>
                    </a:ext>
                  </a:extLst>
                </a:gridCol>
                <a:gridCol w="2840638">
                  <a:extLst>
                    <a:ext uri="{9D8B030D-6E8A-4147-A177-3AD203B41FA5}">
                      <a16:colId xmlns:a16="http://schemas.microsoft.com/office/drawing/2014/main" val="3594654122"/>
                    </a:ext>
                  </a:extLst>
                </a:gridCol>
                <a:gridCol w="2687091">
                  <a:extLst>
                    <a:ext uri="{9D8B030D-6E8A-4147-A177-3AD203B41FA5}">
                      <a16:colId xmlns:a16="http://schemas.microsoft.com/office/drawing/2014/main" val="2137535056"/>
                    </a:ext>
                  </a:extLst>
                </a:gridCol>
              </a:tblGrid>
              <a:tr h="1245720">
                <a:tc>
                  <a:txBody>
                    <a:bodyPr/>
                    <a:lstStyle/>
                    <a:p>
                      <a:pPr marL="0" marR="0">
                        <a:lnSpc>
                          <a:spcPct val="115000"/>
                        </a:lnSpc>
                        <a:spcBef>
                          <a:spcPts val="0"/>
                        </a:spcBef>
                        <a:spcAft>
                          <a:spcPts val="0"/>
                        </a:spcAft>
                      </a:pPr>
                      <a:r>
                        <a:rPr lang="en-US" sz="1900" dirty="0">
                          <a:effectLst/>
                        </a:rPr>
                        <a:t>Test Tube #1</a:t>
                      </a:r>
                    </a:p>
                    <a:p>
                      <a:pPr marL="0" marR="0">
                        <a:lnSpc>
                          <a:spcPct val="115000"/>
                        </a:lnSpc>
                        <a:spcBef>
                          <a:spcPts val="0"/>
                        </a:spcBef>
                        <a:spcAft>
                          <a:spcPts val="0"/>
                        </a:spcAft>
                      </a:pPr>
                      <a:r>
                        <a:rPr lang="en-US" sz="1900" dirty="0">
                          <a:effectLst/>
                        </a:rPr>
                        <a:t>Jell-O + Fresh Pineapple</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900" dirty="0">
                          <a:effectLst/>
                        </a:rPr>
                        <a:t>Test Tube #2</a:t>
                      </a:r>
                    </a:p>
                    <a:p>
                      <a:pPr marL="0" marR="0">
                        <a:lnSpc>
                          <a:spcPct val="115000"/>
                        </a:lnSpc>
                        <a:spcBef>
                          <a:spcPts val="0"/>
                        </a:spcBef>
                        <a:spcAft>
                          <a:spcPts val="0"/>
                        </a:spcAft>
                      </a:pPr>
                      <a:r>
                        <a:rPr lang="en-US" sz="1900" dirty="0">
                          <a:effectLst/>
                        </a:rPr>
                        <a:t>Jell-O + Canned Pineapple</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900" dirty="0">
                          <a:effectLst/>
                        </a:rPr>
                        <a:t>Test Tube #3</a:t>
                      </a:r>
                    </a:p>
                    <a:p>
                      <a:pPr marL="0" marR="0">
                        <a:lnSpc>
                          <a:spcPct val="115000"/>
                        </a:lnSpc>
                        <a:spcBef>
                          <a:spcPts val="0"/>
                        </a:spcBef>
                        <a:spcAft>
                          <a:spcPts val="0"/>
                        </a:spcAft>
                      </a:pPr>
                      <a:r>
                        <a:rPr lang="en-US" sz="1900" dirty="0">
                          <a:effectLst/>
                        </a:rPr>
                        <a:t>Jell-O</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4426506"/>
                  </a:ext>
                </a:extLst>
              </a:tr>
              <a:tr h="1316029">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9895891"/>
                  </a:ext>
                </a:extLst>
              </a:tr>
            </a:tbl>
          </a:graphicData>
        </a:graphic>
      </p:graphicFrame>
    </p:spTree>
    <p:extLst>
      <p:ext uri="{BB962C8B-B14F-4D97-AF65-F5344CB8AC3E}">
        <p14:creationId xmlns:p14="http://schemas.microsoft.com/office/powerpoint/2010/main" val="350598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en-US" dirty="0"/>
              <a:t>1. Were your hypotheses correct?</a:t>
            </a:r>
          </a:p>
          <a:p>
            <a:pPr marL="0" indent="0">
              <a:buNone/>
            </a:pPr>
            <a:r>
              <a:rPr lang="en-US" dirty="0"/>
              <a:t>2. Why did test tube #3 contain only gelatin?</a:t>
            </a:r>
          </a:p>
          <a:p>
            <a:pPr marL="0" indent="0">
              <a:buNone/>
            </a:pPr>
            <a:r>
              <a:rPr lang="en-US" dirty="0"/>
              <a:t>3. What is bromelain?</a:t>
            </a:r>
          </a:p>
          <a:p>
            <a:pPr marL="0" indent="0">
              <a:buNone/>
            </a:pPr>
            <a:r>
              <a:rPr lang="en-US" dirty="0"/>
              <a:t>4. What was the substrate that the enzyme bromelain acted on?</a:t>
            </a:r>
          </a:p>
          <a:p>
            <a:pPr marL="0" indent="0">
              <a:buNone/>
            </a:pPr>
            <a:r>
              <a:rPr lang="en-US" dirty="0"/>
              <a:t>5.  Was there any difference between the fresh and the canned pineapple results?  Why do you think this was the case?</a:t>
            </a:r>
          </a:p>
          <a:p>
            <a:pPr marL="0" indent="0">
              <a:buNone/>
            </a:pPr>
            <a:r>
              <a:rPr lang="en-US" dirty="0"/>
              <a:t>6. What does it mean to say that the bromelain was “denatured” during the canning process?  What did this cause to happen?</a:t>
            </a:r>
          </a:p>
          <a:p>
            <a:pPr marL="0" indent="0">
              <a:buNone/>
            </a:pPr>
            <a:r>
              <a:rPr lang="en-US" dirty="0"/>
              <a:t>7. Would it be a good idea to add pineapple to your Jell-O? If so, which type of pineapple? Why?</a:t>
            </a:r>
          </a:p>
          <a:p>
            <a:endParaRPr lang="en-US" dirty="0"/>
          </a:p>
        </p:txBody>
      </p:sp>
    </p:spTree>
    <p:extLst>
      <p:ext uri="{BB962C8B-B14F-4D97-AF65-F5344CB8AC3E}">
        <p14:creationId xmlns:p14="http://schemas.microsoft.com/office/powerpoint/2010/main" val="271939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par>
                                <p:cTn id="11" presetID="13"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plus(in)">
                                      <p:cBhvr>
                                        <p:cTn id="13" dur="2000"/>
                                        <p:tgtEl>
                                          <p:spTgt spid="3">
                                            <p:txEl>
                                              <p:pRg st="2" end="2"/>
                                            </p:txEl>
                                          </p:spTgt>
                                        </p:tgtEl>
                                      </p:cBhvr>
                                    </p:animEffect>
                                  </p:childTnLst>
                                </p:cTn>
                              </p:par>
                              <p:par>
                                <p:cTn id="14" presetID="1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plus(in)">
                                      <p:cBhvr>
                                        <p:cTn id="16" dur="2000"/>
                                        <p:tgtEl>
                                          <p:spTgt spid="3">
                                            <p:txEl>
                                              <p:pRg st="3" end="3"/>
                                            </p:txEl>
                                          </p:spTgt>
                                        </p:tgtEl>
                                      </p:cBhvr>
                                    </p:animEffect>
                                  </p:childTnLst>
                                </p:cTn>
                              </p:par>
                              <p:par>
                                <p:cTn id="17" presetID="1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plus(in)">
                                      <p:cBhvr>
                                        <p:cTn id="19" dur="2000"/>
                                        <p:tgtEl>
                                          <p:spTgt spid="3">
                                            <p:txEl>
                                              <p:pRg st="4" end="4"/>
                                            </p:txEl>
                                          </p:spTgt>
                                        </p:tgtEl>
                                      </p:cBhvr>
                                    </p:animEffect>
                                  </p:childTnLst>
                                </p:cTn>
                              </p:par>
                              <p:par>
                                <p:cTn id="20" presetID="13"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plus(in)">
                                      <p:cBhvr>
                                        <p:cTn id="22" dur="2000"/>
                                        <p:tgtEl>
                                          <p:spTgt spid="3">
                                            <p:txEl>
                                              <p:pRg st="5" end="5"/>
                                            </p:txEl>
                                          </p:spTgt>
                                        </p:tgtEl>
                                      </p:cBhvr>
                                    </p:animEffect>
                                  </p:childTnLst>
                                </p:cTn>
                              </p:par>
                              <p:par>
                                <p:cTn id="23" presetID="13"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plus(in)">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Pineapple Post Lab</a:t>
            </a:r>
          </a:p>
        </p:txBody>
      </p:sp>
      <p:sp>
        <p:nvSpPr>
          <p:cNvPr id="3" name="Content Placeholder 2"/>
          <p:cNvSpPr>
            <a:spLocks noGrp="1"/>
          </p:cNvSpPr>
          <p:nvPr>
            <p:ph idx="1"/>
          </p:nvPr>
        </p:nvSpPr>
        <p:spPr/>
        <p:txBody>
          <a:bodyPr>
            <a:normAutofit lnSpcReduction="10000"/>
          </a:bodyPr>
          <a:lstStyle/>
          <a:p>
            <a:pPr lvl="0"/>
            <a:r>
              <a:rPr lang="en-US" dirty="0"/>
              <a:t>What was the control group in this lab?</a:t>
            </a:r>
          </a:p>
          <a:p>
            <a:pPr lvl="0"/>
            <a:r>
              <a:rPr lang="en-US" dirty="0"/>
              <a:t>Why did the Jell-O with the fresh pineapple not gel?</a:t>
            </a:r>
          </a:p>
          <a:p>
            <a:pPr lvl="0"/>
            <a:r>
              <a:rPr lang="en-US" dirty="0"/>
              <a:t>Will bromelain (the enzyme in pineapples) break down carbohydrates?  Why/Why not?</a:t>
            </a:r>
          </a:p>
          <a:p>
            <a:pPr lvl="0"/>
            <a:r>
              <a:rPr lang="en-US" dirty="0"/>
              <a:t>What is the function of enzymes in our bodies?</a:t>
            </a:r>
          </a:p>
          <a:p>
            <a:pPr lvl="0"/>
            <a:r>
              <a:rPr lang="en-US" dirty="0"/>
              <a:t>What does “denatured” mean when talking about an enzyme?</a:t>
            </a:r>
          </a:p>
          <a:p>
            <a:endParaRPr lang="en-US" dirty="0"/>
          </a:p>
        </p:txBody>
      </p:sp>
    </p:spTree>
    <p:extLst>
      <p:ext uri="{BB962C8B-B14F-4D97-AF65-F5344CB8AC3E}">
        <p14:creationId xmlns:p14="http://schemas.microsoft.com/office/powerpoint/2010/main" val="58166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9308" r="13966"/>
          <a:stretch/>
        </p:blipFill>
        <p:spPr>
          <a:xfrm>
            <a:off x="4567960" y="10"/>
            <a:ext cx="4576040" cy="6857990"/>
          </a:xfrm>
          <a:prstGeom prst="rect">
            <a:avLst/>
          </a:prstGeom>
          <a:effectLst/>
        </p:spPr>
      </p:pic>
      <p:sp>
        <p:nvSpPr>
          <p:cNvPr id="2" name="Title 1"/>
          <p:cNvSpPr>
            <a:spLocks noGrp="1"/>
          </p:cNvSpPr>
          <p:nvPr>
            <p:ph type="title"/>
          </p:nvPr>
        </p:nvSpPr>
        <p:spPr>
          <a:xfrm>
            <a:off x="486697" y="629267"/>
            <a:ext cx="3761223" cy="1676603"/>
          </a:xfrm>
        </p:spPr>
        <p:txBody>
          <a:bodyPr>
            <a:normAutofit/>
          </a:bodyPr>
          <a:lstStyle/>
          <a:p>
            <a:pPr>
              <a:lnSpc>
                <a:spcPct val="80000"/>
              </a:lnSpc>
            </a:pPr>
            <a:r>
              <a:rPr lang="en-US" sz="4100"/>
              <a:t>What you should have observed…</a:t>
            </a:r>
          </a:p>
        </p:txBody>
      </p:sp>
      <p:sp>
        <p:nvSpPr>
          <p:cNvPr id="3" name="Content Placeholder 2"/>
          <p:cNvSpPr>
            <a:spLocks noGrp="1"/>
          </p:cNvSpPr>
          <p:nvPr>
            <p:ph idx="1"/>
          </p:nvPr>
        </p:nvSpPr>
        <p:spPr>
          <a:xfrm>
            <a:off x="486698" y="2438401"/>
            <a:ext cx="3761222" cy="3785419"/>
          </a:xfrm>
        </p:spPr>
        <p:txBody>
          <a:bodyPr>
            <a:normAutofit/>
          </a:bodyPr>
          <a:lstStyle/>
          <a:p>
            <a:r>
              <a:rPr lang="en-US" dirty="0">
                <a:hlinkClick r:id="rId3"/>
              </a:rPr>
              <a:t>You Tube video</a:t>
            </a:r>
            <a:r>
              <a:rPr lang="en-US" dirty="0"/>
              <a:t> (similar but not exactly the same)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upload.wikimedia.org/wikipedia/en/a/a0/Jello-Cherry-Box-Small.jpg"/>
          <p:cNvPicPr/>
          <p:nvPr/>
        </p:nvPicPr>
        <p:blipFill rotWithShape="1">
          <a:blip r:embed="rId2" cstate="print"/>
          <a:srcRect t="26464" b="23141"/>
          <a:stretch/>
        </p:blipFill>
        <p:spPr bwMode="auto">
          <a:xfrm>
            <a:off x="1" y="1"/>
            <a:ext cx="9143999" cy="4239482"/>
          </a:xfrm>
          <a:prstGeom prst="rect">
            <a:avLst/>
          </a:prstGeom>
          <a:noFill/>
        </p:spPr>
      </p:pic>
      <p:sp>
        <p:nvSpPr>
          <p:cNvPr id="2" name="Title 1"/>
          <p:cNvSpPr>
            <a:spLocks noGrp="1"/>
          </p:cNvSpPr>
          <p:nvPr>
            <p:ph type="ctrTitle"/>
          </p:nvPr>
        </p:nvSpPr>
        <p:spPr>
          <a:xfrm>
            <a:off x="-1013303" y="4559523"/>
            <a:ext cx="8176103" cy="1236440"/>
          </a:xfrm>
          <a:noFill/>
        </p:spPr>
        <p:txBody>
          <a:bodyPr>
            <a:normAutofit/>
          </a:bodyPr>
          <a:lstStyle/>
          <a:p>
            <a:r>
              <a:rPr lang="en-US" sz="4500" dirty="0"/>
              <a:t>Pineapple Enzyme Lab</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7901" y="2971800"/>
            <a:ext cx="3486099" cy="34432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Jell-O has some very unique qualities.  </a:t>
            </a:r>
          </a:p>
          <a:p>
            <a:pPr lvl="1"/>
            <a:r>
              <a:rPr lang="en-US" dirty="0"/>
              <a:t>Changes from a hot liquid into a gel form we are all familiar with.  </a:t>
            </a:r>
          </a:p>
          <a:p>
            <a:pPr lvl="1"/>
            <a:r>
              <a:rPr lang="en-US" dirty="0"/>
              <a:t>How does this happen?  The large, string like </a:t>
            </a:r>
            <a:r>
              <a:rPr lang="en-US" i="1" u="sng" dirty="0"/>
              <a:t>protein molecules of gelatin</a:t>
            </a:r>
            <a:r>
              <a:rPr lang="en-US" i="1" dirty="0"/>
              <a:t> </a:t>
            </a:r>
            <a:r>
              <a:rPr lang="en-US" dirty="0"/>
              <a:t>wiggle around in the hot water solution. As the gelatin mixture begins to cool, the protein strands have less and less energy to wiggle, until eventually they eventually bond together forming what we know as Jell-O.</a:t>
            </a:r>
          </a:p>
        </p:txBody>
      </p:sp>
      <p:pic>
        <p:nvPicPr>
          <p:cNvPr id="4" name="il_fi" descr="http://upload.wikimedia.org/wikipedia/en/a/a0/Jello-Cherry-Box-Small.jpg"/>
          <p:cNvPicPr/>
          <p:nvPr/>
        </p:nvPicPr>
        <p:blipFill>
          <a:blip r:embed="rId2" cstate="print"/>
          <a:srcRect/>
          <a:stretch>
            <a:fillRect/>
          </a:stretch>
        </p:blipFill>
        <p:spPr bwMode="auto">
          <a:xfrm>
            <a:off x="7185537" y="381000"/>
            <a:ext cx="1466850" cy="1309370"/>
          </a:xfrm>
          <a:prstGeom prst="rect">
            <a:avLst/>
          </a:prstGeom>
          <a:noFill/>
          <a:ln w="9525">
            <a:noFill/>
            <a:miter lim="800000"/>
            <a:headEnd/>
            <a:tailEnd/>
          </a:ln>
        </p:spPr>
      </p:pic>
    </p:spTree>
    <p:extLst>
      <p:ext uri="{BB962C8B-B14F-4D97-AF65-F5344CB8AC3E}">
        <p14:creationId xmlns:p14="http://schemas.microsoft.com/office/powerpoint/2010/main" val="207926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The enzymes in some tropical fruits can break down protein. </a:t>
            </a:r>
          </a:p>
          <a:p>
            <a:pPr lvl="1"/>
            <a:r>
              <a:rPr lang="en-US" dirty="0"/>
              <a:t>Meat tenderizers have the enzyme, papain, which breaks down some of the tissues in the meat. We use it to soften up a tough piece of meat. The papain comes from the papaya fruit. </a:t>
            </a:r>
          </a:p>
          <a:p>
            <a:r>
              <a:rPr lang="en-US" dirty="0"/>
              <a:t>Pineapple has an enzyme called </a:t>
            </a:r>
            <a:r>
              <a:rPr lang="en-US" i="1" u="sng" dirty="0"/>
              <a:t>bromelain</a:t>
            </a:r>
            <a:r>
              <a:rPr lang="en-US" dirty="0"/>
              <a:t> that also breaks down proteins.</a:t>
            </a:r>
          </a:p>
          <a:p>
            <a:endParaRPr lang="en-US" dirty="0"/>
          </a:p>
        </p:txBody>
      </p:sp>
    </p:spTree>
    <p:extLst>
      <p:ext uri="{BB962C8B-B14F-4D97-AF65-F5344CB8AC3E}">
        <p14:creationId xmlns:p14="http://schemas.microsoft.com/office/powerpoint/2010/main" val="473640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i="1" u="sng" dirty="0"/>
              <a:t>Pasteurization</a:t>
            </a:r>
            <a:endParaRPr lang="en-US" dirty="0"/>
          </a:p>
          <a:p>
            <a:pPr lvl="1"/>
            <a:r>
              <a:rPr lang="en-US" dirty="0"/>
              <a:t>Heat-treatment process discovered by French scientist Louis </a:t>
            </a:r>
            <a:r>
              <a:rPr lang="en-US" dirty="0" err="1"/>
              <a:t>Pastuer</a:t>
            </a:r>
            <a:r>
              <a:rPr lang="en-US" dirty="0"/>
              <a:t> in the 1860’s</a:t>
            </a:r>
          </a:p>
          <a:p>
            <a:pPr lvl="1"/>
            <a:r>
              <a:rPr lang="en-US" dirty="0"/>
              <a:t>He discovered that heating food to about 57</a:t>
            </a:r>
            <a:r>
              <a:rPr lang="en-US" baseline="30000" dirty="0"/>
              <a:t>o</a:t>
            </a:r>
            <a:r>
              <a:rPr lang="en-US" dirty="0"/>
              <a:t> C (135</a:t>
            </a:r>
            <a:r>
              <a:rPr lang="en-US" baseline="30000" dirty="0"/>
              <a:t>o</a:t>
            </a:r>
            <a:r>
              <a:rPr lang="en-US" dirty="0"/>
              <a:t> F) for a few minutes destroys bacteria and other microorganisms in foods and beverages.  </a:t>
            </a:r>
          </a:p>
          <a:p>
            <a:pPr lvl="1"/>
            <a:r>
              <a:rPr lang="en-US" dirty="0"/>
              <a:t>This process is used widely today in the food industry for canned and bottled products.  </a:t>
            </a:r>
          </a:p>
          <a:p>
            <a:endParaRPr lang="en-US" dirty="0"/>
          </a:p>
        </p:txBody>
      </p:sp>
    </p:spTree>
    <p:extLst>
      <p:ext uri="{BB962C8B-B14F-4D97-AF65-F5344CB8AC3E}">
        <p14:creationId xmlns:p14="http://schemas.microsoft.com/office/powerpoint/2010/main" val="234880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Lab</a:t>
            </a:r>
          </a:p>
        </p:txBody>
      </p:sp>
      <p:sp>
        <p:nvSpPr>
          <p:cNvPr id="3" name="Content Placeholder 2"/>
          <p:cNvSpPr>
            <a:spLocks noGrp="1"/>
          </p:cNvSpPr>
          <p:nvPr>
            <p:ph idx="1"/>
          </p:nvPr>
        </p:nvSpPr>
        <p:spPr/>
        <p:txBody>
          <a:bodyPr/>
          <a:lstStyle/>
          <a:p>
            <a:r>
              <a:rPr lang="en-US" dirty="0"/>
              <a:t>To examine the effect of the enzyme </a:t>
            </a:r>
            <a:r>
              <a:rPr lang="en-US" i="1" dirty="0"/>
              <a:t>bromelain</a:t>
            </a:r>
            <a:r>
              <a:rPr lang="en-US" dirty="0"/>
              <a:t> on Jell-O</a:t>
            </a:r>
          </a:p>
          <a:p>
            <a:r>
              <a:rPr lang="en-US" dirty="0"/>
              <a:t>To discover how the process of pasteurization can impact the effectiveness of bromelain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3965904"/>
            <a:ext cx="2600402" cy="2663496"/>
          </a:xfrm>
          <a:prstGeom prst="rect">
            <a:avLst/>
          </a:prstGeom>
        </p:spPr>
      </p:pic>
    </p:spTree>
    <p:extLst>
      <p:ext uri="{BB962C8B-B14F-4D97-AF65-F5344CB8AC3E}">
        <p14:creationId xmlns:p14="http://schemas.microsoft.com/office/powerpoint/2010/main" val="3372643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What will happen to the protein gelatin when I add pineapple?  </a:t>
            </a:r>
          </a:p>
          <a:p>
            <a:r>
              <a:rPr lang="en-US" dirty="0"/>
              <a:t>Will fresh vs. canned pineapple make a difference?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3850" y="3721100"/>
            <a:ext cx="3790950" cy="2527300"/>
          </a:xfrm>
          <a:prstGeom prst="rect">
            <a:avLst/>
          </a:prstGeom>
        </p:spPr>
      </p:pic>
    </p:spTree>
    <p:extLst>
      <p:ext uri="{BB962C8B-B14F-4D97-AF65-F5344CB8AC3E}">
        <p14:creationId xmlns:p14="http://schemas.microsoft.com/office/powerpoint/2010/main" val="39152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a:t>
            </a:r>
          </a:p>
        </p:txBody>
      </p:sp>
      <p:sp>
        <p:nvSpPr>
          <p:cNvPr id="3" name="Content Placeholder 2"/>
          <p:cNvSpPr>
            <a:spLocks noGrp="1"/>
          </p:cNvSpPr>
          <p:nvPr>
            <p:ph idx="1"/>
          </p:nvPr>
        </p:nvSpPr>
        <p:spPr/>
        <p:txBody>
          <a:bodyPr/>
          <a:lstStyle/>
          <a:p>
            <a:r>
              <a:rPr lang="en-US" dirty="0"/>
              <a:t>If,____________ then,________________. (Make a hypothesis statement for both fresh and canned pineapple)</a:t>
            </a:r>
          </a:p>
          <a:p>
            <a:pPr marL="0" indent="0">
              <a:buNone/>
            </a:pPr>
            <a:endParaRPr lang="en-US" dirty="0"/>
          </a:p>
          <a:p>
            <a:endParaRPr lang="en-US" dirty="0"/>
          </a:p>
        </p:txBody>
      </p:sp>
    </p:spTree>
    <p:extLst>
      <p:ext uri="{BB962C8B-B14F-4D97-AF65-F5344CB8AC3E}">
        <p14:creationId xmlns:p14="http://schemas.microsoft.com/office/powerpoint/2010/main" val="544000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a:t>
            </a:r>
          </a:p>
        </p:txBody>
      </p:sp>
      <p:sp>
        <p:nvSpPr>
          <p:cNvPr id="3" name="Content Placeholder 2"/>
          <p:cNvSpPr>
            <a:spLocks noGrp="1"/>
          </p:cNvSpPr>
          <p:nvPr>
            <p:ph idx="1"/>
          </p:nvPr>
        </p:nvSpPr>
        <p:spPr/>
        <p:txBody>
          <a:bodyPr/>
          <a:lstStyle/>
          <a:p>
            <a:pPr lvl="0"/>
            <a:r>
              <a:rPr lang="en-US" dirty="0"/>
              <a:t>Three Test Tubes </a:t>
            </a:r>
          </a:p>
          <a:p>
            <a:pPr lvl="0"/>
            <a:r>
              <a:rPr lang="en-US" dirty="0"/>
              <a:t>Hot Gelatin</a:t>
            </a:r>
          </a:p>
          <a:p>
            <a:pPr lvl="0"/>
            <a:r>
              <a:rPr lang="en-US" dirty="0"/>
              <a:t>Fresh Pineapple</a:t>
            </a:r>
          </a:p>
          <a:p>
            <a:pPr lvl="0"/>
            <a:r>
              <a:rPr lang="en-US" dirty="0"/>
              <a:t>Canned Pineapple</a:t>
            </a:r>
          </a:p>
          <a:p>
            <a:pPr lvl="0"/>
            <a:r>
              <a:rPr lang="en-US" dirty="0"/>
              <a:t>Ice Water Bath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78129" y="3947160"/>
            <a:ext cx="3923071" cy="260604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3480" y="1689080"/>
            <a:ext cx="2197120" cy="219712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1104" y="1676400"/>
            <a:ext cx="1758696" cy="213360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0765" y="4648200"/>
            <a:ext cx="2345635" cy="1685925"/>
          </a:xfrm>
          <a:prstGeom prst="rect">
            <a:avLst/>
          </a:prstGeom>
        </p:spPr>
      </p:pic>
    </p:spTree>
    <p:extLst>
      <p:ext uri="{BB962C8B-B14F-4D97-AF65-F5344CB8AC3E}">
        <p14:creationId xmlns:p14="http://schemas.microsoft.com/office/powerpoint/2010/main" val="4265120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51</TotalTime>
  <Words>679</Words>
  <Application>Microsoft Office PowerPoint</Application>
  <PresentationFormat>On-screen Show (4:3)</PresentationFormat>
  <Paragraphs>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Bell Work</vt:lpstr>
      <vt:lpstr>Pineapple Enzyme Lab</vt:lpstr>
      <vt:lpstr>Background</vt:lpstr>
      <vt:lpstr>Background</vt:lpstr>
      <vt:lpstr>Background</vt:lpstr>
      <vt:lpstr>Purpose of Lab</vt:lpstr>
      <vt:lpstr>Questions</vt:lpstr>
      <vt:lpstr>Hypothesis</vt:lpstr>
      <vt:lpstr>Materials</vt:lpstr>
      <vt:lpstr>Procedure</vt:lpstr>
      <vt:lpstr>Procedure</vt:lpstr>
      <vt:lpstr>Data Table</vt:lpstr>
      <vt:lpstr>Discussion Questions</vt:lpstr>
      <vt:lpstr>Pineapple Post Lab</vt:lpstr>
      <vt:lpstr>What you should have observed…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Pineapple Enzyme Lab</dc:title>
  <dc:creator>Lauren's Laptop</dc:creator>
  <cp:lastModifiedBy>Lauren Agnew</cp:lastModifiedBy>
  <cp:revision>14</cp:revision>
  <dcterms:created xsi:type="dcterms:W3CDTF">2016-09-18T17:20:31Z</dcterms:created>
  <dcterms:modified xsi:type="dcterms:W3CDTF">2016-09-18T18:15:52Z</dcterms:modified>
</cp:coreProperties>
</file>