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56" r:id="rId3"/>
    <p:sldId id="258" r:id="rId4"/>
    <p:sldId id="283" r:id="rId5"/>
    <p:sldId id="257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2" r:id="rId19"/>
    <p:sldId id="301" r:id="rId20"/>
    <p:sldId id="303" r:id="rId21"/>
    <p:sldId id="304" r:id="rId22"/>
    <p:sldId id="305" r:id="rId23"/>
    <p:sldId id="260" r:id="rId24"/>
    <p:sldId id="261" r:id="rId25"/>
    <p:sldId id="262" r:id="rId26"/>
    <p:sldId id="263" r:id="rId27"/>
    <p:sldId id="264" r:id="rId28"/>
    <p:sldId id="265" r:id="rId29"/>
    <p:sldId id="266" r:id="rId30"/>
    <p:sldId id="267" r:id="rId31"/>
    <p:sldId id="268" r:id="rId32"/>
    <p:sldId id="269" r:id="rId33"/>
    <p:sldId id="270" r:id="rId34"/>
    <p:sldId id="271" r:id="rId35"/>
    <p:sldId id="272" r:id="rId36"/>
    <p:sldId id="273" r:id="rId37"/>
    <p:sldId id="274" r:id="rId38"/>
    <p:sldId id="276" r:id="rId39"/>
    <p:sldId id="275" r:id="rId40"/>
    <p:sldId id="278" r:id="rId41"/>
    <p:sldId id="279" r:id="rId42"/>
    <p:sldId id="281" r:id="rId43"/>
    <p:sldId id="284" r:id="rId44"/>
    <p:sldId id="282" r:id="rId45"/>
    <p:sldId id="285" r:id="rId46"/>
    <p:sldId id="306" r:id="rId47"/>
    <p:sldId id="286" r:id="rId48"/>
    <p:sldId id="307" r:id="rId49"/>
    <p:sldId id="287" r:id="rId50"/>
    <p:sldId id="288" r:id="rId51"/>
    <p:sldId id="309" r:id="rId52"/>
    <p:sldId id="308" r:id="rId53"/>
    <p:sldId id="310" r:id="rId54"/>
    <p:sldId id="311" r:id="rId55"/>
    <p:sldId id="312" r:id="rId56"/>
    <p:sldId id="316" r:id="rId57"/>
    <p:sldId id="317" r:id="rId58"/>
    <p:sldId id="313" r:id="rId59"/>
    <p:sldId id="314" r:id="rId60"/>
    <p:sldId id="315" r:id="rId61"/>
    <p:sldId id="318" r:id="rId62"/>
    <p:sldId id="319" r:id="rId63"/>
    <p:sldId id="320" r:id="rId64"/>
    <p:sldId id="321" r:id="rId65"/>
    <p:sldId id="277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Things to ponder…..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Should students interested in pursuing a career in health care be proficient in math?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does accuracy of mathematical calculations affect the quality of patient care?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will health care workers apply mathematical concepts?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 3</a:t>
            </a:r>
          </a:p>
          <a:p>
            <a:r>
              <a:rPr lang="en-US" dirty="0" smtClean="0"/>
              <a:t>No more than three roman numerals of the same value should be used in a row. </a:t>
            </a:r>
          </a:p>
          <a:p>
            <a:pPr>
              <a:buNone/>
            </a:pPr>
            <a:r>
              <a:rPr lang="en-US" dirty="0" smtClean="0"/>
              <a:t>Examples:</a:t>
            </a:r>
          </a:p>
          <a:p>
            <a:pPr>
              <a:buNone/>
            </a:pPr>
            <a:r>
              <a:rPr lang="en-US" dirty="0" smtClean="0"/>
              <a:t>To write the number 4, do not write IIII, instead write it as IV (5-1=4)</a:t>
            </a:r>
          </a:p>
          <a:p>
            <a:pPr>
              <a:buNone/>
            </a:pPr>
            <a:r>
              <a:rPr lang="en-US" dirty="0" smtClean="0"/>
              <a:t>To write the number 59, do not write LVIIII, instead write L for 50, then IX ( 10-1=9) which is written LIX.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 4</a:t>
            </a:r>
          </a:p>
          <a:p>
            <a:r>
              <a:rPr lang="en-US" dirty="0" smtClean="0"/>
              <a:t>A line written over a Roman numeral changes its value to 1,000 times its original value.</a:t>
            </a:r>
          </a:p>
          <a:p>
            <a:pPr>
              <a:buNone/>
            </a:pPr>
            <a:r>
              <a:rPr lang="en-US" dirty="0" smtClean="0"/>
              <a:t>Examples:</a:t>
            </a:r>
          </a:p>
          <a:p>
            <a:pPr>
              <a:buNone/>
            </a:pPr>
            <a:r>
              <a:rPr lang="en-US" dirty="0" smtClean="0"/>
              <a:t>_						_</a:t>
            </a:r>
          </a:p>
          <a:p>
            <a:pPr>
              <a:buNone/>
            </a:pPr>
            <a:r>
              <a:rPr lang="en-US" dirty="0" smtClean="0"/>
              <a:t>X = 10, 000			L  = 50, 000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Convert Roman numerals to Arabic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Must be able to separate the Roman numerals into manageable units first.</a:t>
            </a:r>
          </a:p>
          <a:p>
            <a:r>
              <a:rPr lang="en-US" dirty="0" smtClean="0"/>
              <a:t>The easiest way to do this is to make a distinction between the groups that need to be added together and the groups that require subtraction.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– scan the Roman numerals looking for any groups where a smaller value is written before a larger value.  These indicate subtraction.  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– total the values from left to right.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762000"/>
            <a:ext cx="7498080" cy="655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1:  convert XCIV to an Arabic number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– XC is a subtraction group (100-10= 90).  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– IV is also a subtraction group (5-1=4)</a:t>
            </a:r>
          </a:p>
          <a:p>
            <a:r>
              <a:rPr lang="en-US" dirty="0" smtClean="0"/>
              <a:t>Now total the values from left to right.</a:t>
            </a:r>
          </a:p>
          <a:p>
            <a:r>
              <a:rPr lang="en-US" dirty="0" smtClean="0"/>
              <a:t>90 + 4 = 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609600"/>
            <a:ext cx="7498080" cy="8080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2: convert CDLXXVII to an Arabic number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– CD is a subtraction group (500-100=400)</a:t>
            </a:r>
          </a:p>
          <a:p>
            <a:pPr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– Add 400+50+10+10+5+1+1= 477</a:t>
            </a:r>
          </a:p>
          <a:p>
            <a:pPr>
              <a:buNone/>
            </a:pPr>
            <a:r>
              <a:rPr lang="en-US" dirty="0" smtClean="0"/>
              <a:t>Remember: before you begin conversion, it is necessary to know the values of the various Roman numerals so that you can recognize subtraction groups.  Failure to recognize a small value written before a larger one will result n an incorrect answer.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Converting Arabic to Roman numerals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Must be able to separate the Arabic numerals into manageable units first.</a:t>
            </a:r>
          </a:p>
          <a:p>
            <a:pPr>
              <a:buNone/>
            </a:pPr>
            <a:r>
              <a:rPr lang="en-US" dirty="0" smtClean="0"/>
              <a:t>The easiest way to do this is to make a distinction among the different place values in our number system (ones, tens, hundreds, etc.)</a:t>
            </a:r>
          </a:p>
          <a:p>
            <a:pPr>
              <a:buNone/>
            </a:pPr>
            <a:r>
              <a:rPr lang="en-US" dirty="0" smtClean="0"/>
              <a:t>Going from left to right, write each place value using Roman numerals.</a:t>
            </a:r>
          </a:p>
          <a:p>
            <a:pPr>
              <a:buNone/>
            </a:pPr>
            <a:r>
              <a:rPr lang="en-US" dirty="0" smtClean="0"/>
              <a:t>Be sure to follow the four rules for writing Roman numerals correctly.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1: convert 1,768 to a Roman numeral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Separate 1,768 </a:t>
            </a:r>
          </a:p>
          <a:p>
            <a:pPr>
              <a:buNone/>
            </a:pPr>
            <a:r>
              <a:rPr lang="en-US" dirty="0" smtClean="0"/>
              <a:t>Arabic			Roman</a:t>
            </a:r>
          </a:p>
          <a:p>
            <a:pPr lvl="1"/>
            <a:r>
              <a:rPr lang="en-US" dirty="0" smtClean="0"/>
              <a:t>1000			M</a:t>
            </a:r>
          </a:p>
          <a:p>
            <a:pPr lvl="1"/>
            <a:r>
              <a:rPr lang="en-US" dirty="0" smtClean="0"/>
              <a:t>  700			DCC</a:t>
            </a:r>
          </a:p>
          <a:p>
            <a:pPr lvl="1"/>
            <a:r>
              <a:rPr lang="en-US" dirty="0" smtClean="0"/>
              <a:t>    60			LX</a:t>
            </a:r>
          </a:p>
          <a:p>
            <a:pPr lvl="1"/>
            <a:r>
              <a:rPr lang="en-US" dirty="0" smtClean="0"/>
              <a:t>      8			VIII</a:t>
            </a:r>
          </a:p>
          <a:p>
            <a:pPr lvl="1">
              <a:buNone/>
            </a:pPr>
            <a:r>
              <a:rPr lang="en-US" dirty="0" smtClean="0"/>
              <a:t>Write out the Roman numeral as one answer leaving no spaces between the different parts.</a:t>
            </a:r>
          </a:p>
          <a:p>
            <a:pPr lvl="1">
              <a:buNone/>
            </a:pPr>
            <a:r>
              <a:rPr lang="en-US" dirty="0" smtClean="0"/>
              <a:t>Answer:  MDCCLXVIII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2: convert 479 to Roman numeral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Separate 479</a:t>
            </a:r>
          </a:p>
          <a:p>
            <a:pPr>
              <a:buNone/>
            </a:pPr>
            <a:r>
              <a:rPr lang="en-US" dirty="0" smtClean="0"/>
              <a:t>Arabic				Roman	</a:t>
            </a:r>
          </a:p>
          <a:p>
            <a:pPr>
              <a:buNone/>
            </a:pPr>
            <a:r>
              <a:rPr lang="en-US" dirty="0" smtClean="0"/>
              <a:t>	400				CD</a:t>
            </a:r>
          </a:p>
          <a:p>
            <a:pPr>
              <a:buNone/>
            </a:pPr>
            <a:r>
              <a:rPr lang="en-US" dirty="0" smtClean="0"/>
              <a:t>  	  70				LXX</a:t>
            </a:r>
          </a:p>
          <a:p>
            <a:pPr>
              <a:buNone/>
            </a:pPr>
            <a:r>
              <a:rPr lang="en-US" dirty="0" smtClean="0"/>
              <a:t>       9				IX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Answer:  CDLXXIX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Military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Military time works on the premise of a 24-hour day.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precise method of measuring time doesn't require the use of a.m. and p.m. designators to determine the time of day.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Learning how to convert to military time begins with an understanding of how individuals express in different ways from the standard hour and minute method.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8600"/>
            <a:ext cx="7498080" cy="6019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- Think in terms of a 24-hour period of time. </a:t>
            </a:r>
          </a:p>
          <a:p>
            <a:pPr>
              <a:buNone/>
            </a:pPr>
            <a:r>
              <a:rPr lang="en-US" dirty="0" smtClean="0"/>
              <a:t>	Military time begins at midnight with the figure of 00 hours indicating the start of a 24-hour day. </a:t>
            </a:r>
          </a:p>
          <a:p>
            <a:pPr>
              <a:buNone/>
            </a:pPr>
            <a:r>
              <a:rPr lang="en-US" dirty="0" smtClean="0"/>
              <a:t>	Morning and evening designations aren't necessary when figuring time in 24-hour increments.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- Recognize that each hour up to noon is exactly the same as regular time. </a:t>
            </a:r>
          </a:p>
          <a:p>
            <a:pPr>
              <a:buNone/>
            </a:pPr>
            <a:r>
              <a:rPr lang="en-US" dirty="0" smtClean="0"/>
              <a:t>	The change occurs at the switch to regular time's p.m. designation. </a:t>
            </a:r>
          </a:p>
          <a:p>
            <a:pPr>
              <a:buNone/>
            </a:pPr>
            <a:r>
              <a:rPr lang="en-US" dirty="0" smtClean="0"/>
              <a:t>	Military time denotes 1 p.m. as 1300 and each hour thereafter counts upward to 23.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Are mathematical calculations completed by humans or </a:t>
            </a:r>
            <a:r>
              <a:rPr lang="en-US" dirty="0" smtClean="0"/>
              <a:t>machines</a:t>
            </a:r>
            <a:r>
              <a:rPr lang="en-US" dirty="0" smtClean="0"/>
              <a:t>?   Are either one free of error?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What units of measurement are used in the health care field?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is data recorded in health care?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04800"/>
            <a:ext cx="7498080" cy="5943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- Express minutes and seconds in exactly the same way as regular time. </a:t>
            </a:r>
          </a:p>
          <a:p>
            <a:pPr>
              <a:buNone/>
            </a:pPr>
            <a:r>
              <a:rPr lang="en-US" dirty="0" smtClean="0"/>
              <a:t>	Military time uses 60 minutes in an hour and 60 seconds to a minute. </a:t>
            </a:r>
          </a:p>
          <a:p>
            <a:pPr>
              <a:buNone/>
            </a:pPr>
            <a:r>
              <a:rPr lang="en-US" dirty="0" smtClean="0"/>
              <a:t>	The time of 4:35 in regular time could mean either morning or afternoon without the proper designation of a.m. or p.m. </a:t>
            </a:r>
          </a:p>
          <a:p>
            <a:pPr>
              <a:buNone/>
            </a:pPr>
            <a:r>
              <a:rPr lang="en-US" dirty="0" smtClean="0"/>
              <a:t>	Military time shows 4:35 a.m. as 0435 and 4:35 p.m. as 1635.</a:t>
            </a:r>
          </a:p>
          <a:p>
            <a:pPr>
              <a:buNone/>
            </a:pP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- Write the correct military time notation properly. </a:t>
            </a:r>
          </a:p>
          <a:p>
            <a:pPr>
              <a:buNone/>
            </a:pPr>
            <a:r>
              <a:rPr lang="en-US" dirty="0" smtClean="0"/>
              <a:t>	For example, use 0435:45 hours to express the time 4:35 and 45 seconds in regular time (4:35:45).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04800"/>
            <a:ext cx="7498080" cy="5943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- Recognize that 24 hour clocks may represent midnight as 0000 hour while others call midnight 2400 hours. </a:t>
            </a:r>
          </a:p>
          <a:p>
            <a:pPr>
              <a:buNone/>
            </a:pPr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- Remember to always drop the colon to correctly format military time when writing. </a:t>
            </a:r>
          </a:p>
          <a:p>
            <a:pPr>
              <a:buNone/>
            </a:pPr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- The proper language used for describing military time refers to hours in terms of hundreds. </a:t>
            </a:r>
          </a:p>
          <a:p>
            <a:pPr>
              <a:buNone/>
            </a:pPr>
            <a:r>
              <a:rPr lang="en-US" dirty="0" smtClean="0"/>
              <a:t>	For example, 5 a.m. is referred to O-five hundred hours. </a:t>
            </a:r>
          </a:p>
          <a:p>
            <a:pPr>
              <a:buNone/>
            </a:pPr>
            <a:r>
              <a:rPr lang="en-US" dirty="0" smtClean="0"/>
              <a:t>	Five p.m. is referred to as 17 hundreds hours (1700).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49808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90600"/>
            <a:ext cx="749808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900" dirty="0" smtClean="0"/>
              <a:t>1:00 pm will be 1300 </a:t>
            </a:r>
          </a:p>
          <a:p>
            <a:pPr>
              <a:buNone/>
            </a:pPr>
            <a:r>
              <a:rPr lang="en-US" sz="3900" dirty="0" smtClean="0"/>
              <a:t>2:00 pm will be 1400</a:t>
            </a:r>
          </a:p>
          <a:p>
            <a:pPr>
              <a:buNone/>
            </a:pPr>
            <a:r>
              <a:rPr lang="en-US" sz="3900" dirty="0" smtClean="0"/>
              <a:t>3:30 pm will be 1530</a:t>
            </a:r>
          </a:p>
          <a:p>
            <a:pPr>
              <a:buNone/>
            </a:pPr>
            <a:r>
              <a:rPr lang="en-US" sz="3900" dirty="0" smtClean="0"/>
              <a:t>4:09 pm will be 1609 </a:t>
            </a:r>
          </a:p>
          <a:p>
            <a:pPr>
              <a:buNone/>
            </a:pPr>
            <a:r>
              <a:rPr lang="en-US" sz="3900" dirty="0" smtClean="0"/>
              <a:t>11:20 pm will be 2320</a:t>
            </a:r>
          </a:p>
          <a:p>
            <a:pPr>
              <a:buNone/>
            </a:pPr>
            <a:r>
              <a:rPr lang="en-US" sz="3900" dirty="0" smtClean="0"/>
              <a:t>12:00 am(midnight)will be 0000 or 2400 </a:t>
            </a:r>
          </a:p>
          <a:p>
            <a:pPr>
              <a:buNone/>
            </a:pPr>
            <a:r>
              <a:rPr lang="en-US" sz="3900" dirty="0" smtClean="0"/>
              <a:t>12:15 am will be 0015 </a:t>
            </a:r>
            <a:r>
              <a:rPr lang="en-US" sz="3900" u="sng" dirty="0" smtClean="0"/>
              <a:t>not 2415</a:t>
            </a:r>
          </a:p>
          <a:p>
            <a:pPr>
              <a:buNone/>
            </a:pPr>
            <a:r>
              <a:rPr lang="en-US" sz="3900" dirty="0" smtClean="0"/>
              <a:t>12:01 am will be 0001 </a:t>
            </a:r>
            <a:r>
              <a:rPr lang="en-US" sz="3900" u="sng" dirty="0" smtClean="0"/>
              <a:t>not 2401</a:t>
            </a:r>
            <a:r>
              <a:rPr lang="en-US" sz="3900" dirty="0" smtClean="0"/>
              <a:t/>
            </a:r>
            <a:br>
              <a:rPr lang="en-US" sz="3900" dirty="0" smtClean="0"/>
            </a:br>
            <a:r>
              <a:rPr lang="en-US" sz="3900" dirty="0" smtClean="0"/>
              <a:t/>
            </a:r>
            <a:br>
              <a:rPr lang="en-US" sz="3900" dirty="0" smtClean="0"/>
            </a:br>
            <a:endParaRPr lang="en-US" sz="39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Base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find a certain part of a whole, to find what percent of the whole is being represented, or to find out what the whole number is to which you are comparing, you can work a percent-base problem.</a:t>
            </a:r>
          </a:p>
          <a:p>
            <a:r>
              <a:rPr lang="en-US" dirty="0" smtClean="0"/>
              <a:t>The percent represents the part you are comparing and the base is the whole to which you are comparing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a % base problem, there are 3 parts: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percent</a:t>
            </a:r>
          </a:p>
          <a:p>
            <a:endParaRPr lang="en-US" dirty="0" smtClean="0"/>
          </a:p>
          <a:p>
            <a:r>
              <a:rPr lang="en-US" dirty="0" smtClean="0"/>
              <a:t>The base</a:t>
            </a:r>
          </a:p>
          <a:p>
            <a:endParaRPr lang="en-US" dirty="0" smtClean="0"/>
          </a:p>
          <a:p>
            <a:r>
              <a:rPr lang="en-US" dirty="0" smtClean="0"/>
              <a:t>The part (or percentage)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en-US" dirty="0" smtClean="0"/>
              <a:t> 	16	x	.25		=	4</a:t>
            </a:r>
          </a:p>
          <a:p>
            <a:pPr marL="596646" indent="-514350">
              <a:buNone/>
            </a:pPr>
            <a:r>
              <a:rPr lang="en-US" sz="1800" dirty="0" smtClean="0"/>
              <a:t>16 is the base		.25 is the %		4 is the part</a:t>
            </a:r>
          </a:p>
          <a:p>
            <a:pPr marL="596646" indent="-514350">
              <a:buNone/>
            </a:pPr>
            <a:r>
              <a:rPr lang="en-US" sz="1800" dirty="0" smtClean="0"/>
              <a:t>(whole)			(changed to a decimal)	(percentage)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This problem indicates that 25% (.25) of 16 is 4.  Multiplication is used in the problem with the multiplication and equal signs is an important part of being able to solve it.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57200"/>
            <a:ext cx="7498080" cy="1524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It will be necessary to solve a percent-base problem looking for each of the three guidelines: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81200"/>
            <a:ext cx="7498080" cy="4267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Noticing the words “of” and “is” will help in setting up the problem and solving it.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word “what” indicates the missing answer.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If the unknown answer is not alone on the left or right side of the equal sign, you must multiply to find the solution.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15% of 200?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66800"/>
            <a:ext cx="7498080" cy="5410200"/>
          </a:xfrm>
        </p:spPr>
        <p:txBody>
          <a:bodyPr>
            <a:normAutofit fontScale="32500" lnSpcReduction="20000"/>
          </a:bodyPr>
          <a:lstStyle/>
          <a:p>
            <a:pPr marL="596646" indent="-514350">
              <a:buNone/>
            </a:pPr>
            <a:r>
              <a:rPr lang="en-US" dirty="0" smtClean="0"/>
              <a:t>   </a:t>
            </a:r>
          </a:p>
          <a:p>
            <a:pPr marL="596646" indent="-514350">
              <a:buNone/>
            </a:pPr>
            <a:r>
              <a:rPr lang="en-US" sz="8600" dirty="0" smtClean="0"/>
              <a:t>  1. Put the problem into symbols and numbers.</a:t>
            </a:r>
          </a:p>
          <a:p>
            <a:pPr marL="870966" lvl="1" indent="-514350">
              <a:buNone/>
            </a:pPr>
            <a:r>
              <a:rPr lang="en-US" sz="7400" dirty="0" smtClean="0"/>
              <a:t>	“what” = 15%  x 200</a:t>
            </a:r>
          </a:p>
          <a:p>
            <a:pPr marL="870966" lvl="1" indent="-514350">
              <a:buNone/>
            </a:pPr>
            <a:r>
              <a:rPr lang="en-US" sz="8600" dirty="0" smtClean="0"/>
              <a:t>2. Change the percent to decimal and solve.</a:t>
            </a:r>
          </a:p>
          <a:p>
            <a:pPr marL="870966" lvl="1" indent="-514350">
              <a:buNone/>
            </a:pPr>
            <a:r>
              <a:rPr lang="en-US" sz="5900" dirty="0" smtClean="0"/>
              <a:t>	</a:t>
            </a:r>
            <a:r>
              <a:rPr lang="en-US" sz="7400" dirty="0" smtClean="0"/>
              <a:t>“what” = .15 x 200</a:t>
            </a:r>
          </a:p>
          <a:p>
            <a:pPr marL="870966" lvl="1" indent="-514350">
              <a:buNone/>
            </a:pPr>
            <a:r>
              <a:rPr lang="en-US" sz="8600" dirty="0" smtClean="0"/>
              <a:t>3. Decide whether to multiply or divide </a:t>
            </a:r>
          </a:p>
          <a:p>
            <a:pPr marL="870966" lvl="1" indent="-514350">
              <a:buNone/>
            </a:pPr>
            <a:r>
              <a:rPr lang="en-US" sz="8600" dirty="0" smtClean="0"/>
              <a:t>	</a:t>
            </a:r>
            <a:r>
              <a:rPr lang="en-US" sz="7400" dirty="0" smtClean="0"/>
              <a:t>(multiply because the unknown part is alone.)</a:t>
            </a:r>
          </a:p>
          <a:p>
            <a:pPr marL="870966" lvl="1" indent="-514350">
              <a:buNone/>
            </a:pPr>
            <a:r>
              <a:rPr lang="en-US" sz="5900" dirty="0" smtClean="0"/>
              <a:t>200				</a:t>
            </a:r>
          </a:p>
          <a:p>
            <a:pPr marL="870966" lvl="1" indent="-514350">
              <a:buNone/>
            </a:pPr>
            <a:r>
              <a:rPr lang="en-US" sz="5900" u="sng" dirty="0" smtClean="0"/>
              <a:t>x .15</a:t>
            </a:r>
          </a:p>
          <a:p>
            <a:pPr marL="870966" lvl="1" indent="-514350">
              <a:buNone/>
            </a:pPr>
            <a:r>
              <a:rPr lang="en-US" sz="5900" dirty="0" smtClean="0"/>
              <a:t>30.00</a:t>
            </a:r>
          </a:p>
          <a:p>
            <a:pPr marL="870966" lvl="1" indent="-514350">
              <a:buNone/>
            </a:pPr>
            <a:endParaRPr lang="en-US" sz="5900" dirty="0" smtClean="0"/>
          </a:p>
          <a:p>
            <a:pPr marL="870966" lvl="1" indent="-514350">
              <a:buNone/>
            </a:pPr>
            <a:r>
              <a:rPr lang="en-US" sz="7400" dirty="0" smtClean="0"/>
              <a:t>Answer:	30  is 15%  of 200</a:t>
            </a:r>
          </a:p>
          <a:p>
            <a:pPr marL="870966" lvl="1" indent="-514350">
              <a:buNone/>
            </a:pPr>
            <a:r>
              <a:rPr lang="en-US" dirty="0" smtClean="0"/>
              <a:t> 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Forty is 20% of what number?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181600"/>
          </a:xfrm>
        </p:spPr>
        <p:txBody>
          <a:bodyPr/>
          <a:lstStyle/>
          <a:p>
            <a:pPr marL="596646" indent="-514350">
              <a:buNone/>
            </a:pPr>
            <a:r>
              <a:rPr lang="en-US" dirty="0" smtClean="0"/>
              <a:t>    </a:t>
            </a:r>
            <a:r>
              <a:rPr lang="en-US" sz="2800" dirty="0" smtClean="0"/>
              <a:t>1. Put the problem into symbols and numbers.</a:t>
            </a:r>
          </a:p>
          <a:p>
            <a:pPr marL="1117854" lvl="2" indent="-514350">
              <a:buNone/>
            </a:pPr>
            <a:r>
              <a:rPr lang="en-US" dirty="0" smtClean="0"/>
              <a:t>	40	 = 	20%  	x 	“what”</a:t>
            </a:r>
          </a:p>
          <a:p>
            <a:pPr marL="1117854" lvl="2" indent="-514350">
              <a:buNone/>
            </a:pPr>
            <a:r>
              <a:rPr lang="en-US" sz="2800" dirty="0" smtClean="0"/>
              <a:t>2. Change the percent to decimal and solve.</a:t>
            </a:r>
          </a:p>
          <a:p>
            <a:pPr marL="1117854" lvl="2" indent="-514350">
              <a:buNone/>
            </a:pPr>
            <a:r>
              <a:rPr lang="en-US" dirty="0" smtClean="0"/>
              <a:t>	40 	= 	.20 	 x  	“what”</a:t>
            </a:r>
          </a:p>
          <a:p>
            <a:pPr marL="1117854" lvl="2" indent="-514350">
              <a:buNone/>
            </a:pPr>
            <a:r>
              <a:rPr lang="en-US" sz="2800" dirty="0" smtClean="0"/>
              <a:t>3. Decide whether to multiply or divide.</a:t>
            </a:r>
          </a:p>
          <a:p>
            <a:pPr marL="1117854" lvl="2" indent="-514350">
              <a:buNone/>
            </a:pPr>
            <a:r>
              <a:rPr lang="en-US" dirty="0" smtClean="0"/>
              <a:t>	(divide because the unknown part is not alone)</a:t>
            </a:r>
          </a:p>
          <a:p>
            <a:pPr marL="1117854" lvl="2" indent="-514350">
              <a:buNone/>
            </a:pPr>
            <a:endParaRPr lang="en-US" dirty="0" smtClean="0"/>
          </a:p>
          <a:p>
            <a:pPr marL="1117854" lvl="2" indent="-514350">
              <a:buNone/>
            </a:pPr>
            <a:r>
              <a:rPr lang="en-US" dirty="0" smtClean="0"/>
              <a:t>40 divided by .20 = 200</a:t>
            </a:r>
          </a:p>
          <a:p>
            <a:pPr marL="1117854" lvl="2" indent="-514350">
              <a:buNone/>
            </a:pPr>
            <a:endParaRPr lang="en-US" dirty="0" smtClean="0"/>
          </a:p>
          <a:p>
            <a:pPr marL="1117854" lvl="2" indent="-514350">
              <a:buNone/>
            </a:pPr>
            <a:r>
              <a:rPr lang="en-US" dirty="0" smtClean="0"/>
              <a:t>Answer: 		40 is 20% of 200</a:t>
            </a:r>
          </a:p>
          <a:p>
            <a:pPr marL="1117854" lvl="2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percent of 80 is 24?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90600"/>
            <a:ext cx="749808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 1.  Put the problem into symbols and numbers.</a:t>
            </a:r>
          </a:p>
          <a:p>
            <a:pPr>
              <a:buNone/>
            </a:pPr>
            <a:r>
              <a:rPr lang="en-US" sz="2800" dirty="0" smtClean="0"/>
              <a:t>	   </a:t>
            </a:r>
            <a:r>
              <a:rPr lang="en-US" sz="2400" dirty="0" smtClean="0"/>
              <a:t>“what”  %  x  80  =  24</a:t>
            </a:r>
          </a:p>
          <a:p>
            <a:pPr>
              <a:buNone/>
            </a:pPr>
            <a:r>
              <a:rPr lang="en-US" sz="2800" dirty="0" smtClean="0"/>
              <a:t>  2.  Change the percent to decimal and solve </a:t>
            </a:r>
          </a:p>
          <a:p>
            <a:pPr>
              <a:buNone/>
            </a:pPr>
            <a:r>
              <a:rPr lang="en-US" sz="2800" dirty="0" smtClean="0"/>
              <a:t>	   </a:t>
            </a:r>
            <a:r>
              <a:rPr lang="en-US" sz="2400" dirty="0" smtClean="0"/>
              <a:t>(we are looking for the percent…we can’t change it         	now, but we must once we find it)</a:t>
            </a:r>
          </a:p>
          <a:p>
            <a:pPr>
              <a:buNone/>
            </a:pPr>
            <a:r>
              <a:rPr lang="en-US" sz="2800" dirty="0" smtClean="0"/>
              <a:t>  3.  Decide whether to multiply or divide</a:t>
            </a:r>
          </a:p>
          <a:p>
            <a:pPr>
              <a:buNone/>
            </a:pPr>
            <a:r>
              <a:rPr lang="en-US" sz="2400" dirty="0" smtClean="0"/>
              <a:t>	  (divide because the unknown part is not alone.)</a:t>
            </a:r>
          </a:p>
          <a:p>
            <a:pPr>
              <a:buNone/>
            </a:pPr>
            <a:r>
              <a:rPr lang="en-US" sz="2400" dirty="0" smtClean="0"/>
              <a:t>    	24  divided  by  80  =  .3</a:t>
            </a:r>
          </a:p>
          <a:p>
            <a:pPr>
              <a:buNone/>
            </a:pPr>
            <a:r>
              <a:rPr lang="en-US" sz="2800" dirty="0" smtClean="0"/>
              <a:t>   4.  Change .3 to a percent (.3 = 30%)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Answer:		30% of 80 is 24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11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Medical professionals use math every day while providing health care for people around the world.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438400"/>
            <a:ext cx="7498080" cy="3810000"/>
          </a:xfrm>
        </p:spPr>
        <p:txBody>
          <a:bodyPr/>
          <a:lstStyle/>
          <a:p>
            <a:pPr lvl="1"/>
            <a:r>
              <a:rPr lang="en-US" dirty="0" smtClean="0"/>
              <a:t>Write prescriptions</a:t>
            </a:r>
          </a:p>
          <a:p>
            <a:pPr lvl="1"/>
            <a:r>
              <a:rPr lang="en-US" dirty="0" smtClean="0"/>
              <a:t>Administer medication</a:t>
            </a:r>
          </a:p>
          <a:p>
            <a:pPr lvl="1"/>
            <a:r>
              <a:rPr lang="en-US" dirty="0" smtClean="0"/>
              <a:t>Draw up statistical graphs of epidemics</a:t>
            </a:r>
          </a:p>
          <a:p>
            <a:pPr lvl="1"/>
            <a:r>
              <a:rPr lang="en-US" dirty="0" smtClean="0"/>
              <a:t>Figure out the success rates of treatments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Proportion: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Expresses the relationship between two ratios.</a:t>
            </a:r>
          </a:p>
          <a:p>
            <a:pPr>
              <a:buNone/>
            </a:pPr>
            <a:r>
              <a:rPr lang="en-US" dirty="0" smtClean="0"/>
              <a:t>It is written as two ratios with an equal sign between.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3:4 = 1:5</a:t>
            </a:r>
          </a:p>
          <a:p>
            <a:pPr>
              <a:buNone/>
            </a:pPr>
            <a:r>
              <a:rPr lang="en-US" dirty="0" smtClean="0"/>
              <a:t>The four numbers in the proportion have special names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3:4 = 1:5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The two outer numbers in this case 3 and 5 are called the </a:t>
            </a:r>
            <a:r>
              <a:rPr lang="en-US" b="1" dirty="0" smtClean="0"/>
              <a:t>Extremes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The two inner numbers in this case 4 and 1 are called </a:t>
            </a:r>
            <a:r>
              <a:rPr lang="en-US" b="1" dirty="0" smtClean="0"/>
              <a:t>Means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In a </a:t>
            </a:r>
            <a:r>
              <a:rPr lang="en-US" b="1" dirty="0" smtClean="0"/>
              <a:t>true (equal) proportion</a:t>
            </a:r>
            <a:r>
              <a:rPr lang="en-US" dirty="0" smtClean="0"/>
              <a:t>, the product of the means should equal the product of the extremes.</a:t>
            </a:r>
          </a:p>
          <a:p>
            <a:pPr algn="ctr">
              <a:buNone/>
            </a:pPr>
            <a:r>
              <a:rPr lang="en-US" dirty="0" smtClean="0"/>
              <a:t>3:4 = 1:5</a:t>
            </a:r>
          </a:p>
          <a:p>
            <a:pPr>
              <a:buNone/>
            </a:pPr>
            <a:r>
              <a:rPr lang="en-US" dirty="0" smtClean="0"/>
              <a:t>			Means			Extremes</a:t>
            </a:r>
          </a:p>
          <a:p>
            <a:pPr>
              <a:buNone/>
            </a:pPr>
            <a:r>
              <a:rPr lang="en-US" dirty="0" smtClean="0"/>
              <a:t>			4x1=4			3x5=15</a:t>
            </a:r>
          </a:p>
          <a:p>
            <a:pPr>
              <a:buNone/>
            </a:pPr>
            <a:r>
              <a:rPr lang="en-US" dirty="0" smtClean="0"/>
              <a:t>4 doesn’t equal 15 which means this is not a true proportion.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Proportions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If you know that a proportion is true (that the ratios are equal), you can solve for a missing part.</a:t>
            </a:r>
          </a:p>
          <a:p>
            <a:pPr>
              <a:buNone/>
            </a:pPr>
            <a:r>
              <a:rPr lang="en-US" dirty="0" smtClean="0"/>
              <a:t>This is very useful because it helps you solve problems based on another problem as your model.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For example: if you know a patient should get 1ounce of medicine for every 20 pounds of body weight, you can use a proportion to determine how much to give a 180 lb man.</a:t>
            </a:r>
          </a:p>
          <a:p>
            <a:pPr>
              <a:buNone/>
            </a:pPr>
            <a:r>
              <a:rPr lang="en-US" dirty="0" smtClean="0"/>
              <a:t>Example: you can compare ounces to pounds in two rations and set them equal.</a:t>
            </a:r>
          </a:p>
          <a:p>
            <a:pPr>
              <a:buNone/>
            </a:pPr>
            <a:r>
              <a:rPr lang="en-US" u="sng" dirty="0" smtClean="0"/>
              <a:t>oz   </a:t>
            </a:r>
            <a:r>
              <a:rPr lang="en-US" dirty="0" smtClean="0"/>
              <a:t>		</a:t>
            </a:r>
            <a:r>
              <a:rPr lang="en-US" u="sng" dirty="0" smtClean="0"/>
              <a:t>1 oz</a:t>
            </a:r>
            <a:r>
              <a:rPr lang="en-US" dirty="0" smtClean="0"/>
              <a:t>		= 	</a:t>
            </a:r>
            <a:r>
              <a:rPr lang="en-US" u="sng" dirty="0" smtClean="0"/>
              <a:t># of oz to give</a:t>
            </a:r>
          </a:p>
          <a:p>
            <a:pPr>
              <a:buNone/>
            </a:pPr>
            <a:r>
              <a:rPr lang="en-US" dirty="0" smtClean="0"/>
              <a:t>lb		20lb			180 lb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81000"/>
            <a:ext cx="7498080" cy="5867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 smtClean="0"/>
              <a:t>oz   </a:t>
            </a:r>
            <a:r>
              <a:rPr lang="en-US" dirty="0" smtClean="0"/>
              <a:t>		</a:t>
            </a:r>
            <a:r>
              <a:rPr lang="en-US" u="sng" dirty="0" smtClean="0"/>
              <a:t>1 oz</a:t>
            </a:r>
            <a:r>
              <a:rPr lang="en-US" dirty="0" smtClean="0"/>
              <a:t>		= 	</a:t>
            </a:r>
            <a:r>
              <a:rPr lang="en-US" u="sng" dirty="0" smtClean="0"/>
              <a:t># of oz to give</a:t>
            </a:r>
          </a:p>
          <a:p>
            <a:pPr>
              <a:buNone/>
            </a:pPr>
            <a:r>
              <a:rPr lang="en-US" dirty="0" smtClean="0"/>
              <a:t>lb		20lb			180 lb</a:t>
            </a:r>
          </a:p>
          <a:p>
            <a:pPr>
              <a:buNone/>
            </a:pPr>
            <a:r>
              <a:rPr lang="en-US" dirty="0" smtClean="0"/>
              <a:t>Since this is a true proportion, the product of the means equals the product of the extremes.   1:20 = ?:180</a:t>
            </a:r>
          </a:p>
          <a:p>
            <a:pPr algn="ctr">
              <a:buNone/>
            </a:pPr>
            <a:r>
              <a:rPr lang="en-US" dirty="0" smtClean="0"/>
              <a:t>Means = Extremes</a:t>
            </a:r>
          </a:p>
          <a:p>
            <a:pPr>
              <a:buNone/>
            </a:pPr>
            <a:r>
              <a:rPr lang="en-US" dirty="0" smtClean="0"/>
              <a:t>			20 x ?oz 	= 	1 x 180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u="sng" dirty="0" smtClean="0"/>
              <a:t>20</a:t>
            </a:r>
            <a:r>
              <a:rPr lang="en-US" dirty="0" smtClean="0"/>
              <a:t> x ?oz 	= 	</a:t>
            </a:r>
            <a:r>
              <a:rPr lang="en-US" u="sng" dirty="0" smtClean="0"/>
              <a:t>180</a:t>
            </a:r>
          </a:p>
          <a:p>
            <a:pPr marL="596646" indent="-514350">
              <a:buNone/>
            </a:pPr>
            <a:r>
              <a:rPr lang="en-US" dirty="0" smtClean="0"/>
              <a:t>			20			20</a:t>
            </a:r>
          </a:p>
          <a:p>
            <a:pPr marL="596646" indent="-514350" algn="ctr">
              <a:buNone/>
            </a:pPr>
            <a:r>
              <a:rPr lang="en-US" dirty="0" smtClean="0"/>
              <a:t>  oz = 9</a:t>
            </a:r>
          </a:p>
          <a:p>
            <a:pPr marL="596646" indent="-514350" algn="ctr">
              <a:buNone/>
            </a:pPr>
            <a:r>
              <a:rPr lang="en-US" dirty="0" smtClean="0"/>
              <a:t>A 180lb man needs 9oz of medicine.</a:t>
            </a:r>
          </a:p>
          <a:p>
            <a:pPr marL="596646" indent="-514350">
              <a:buNone/>
            </a:pPr>
            <a:r>
              <a:rPr lang="en-US" sz="1600" dirty="0" smtClean="0"/>
              <a:t>			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04800"/>
            <a:ext cx="7498080" cy="5943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Proportions do not always contain just whole numbers as the means and extremes.  </a:t>
            </a:r>
          </a:p>
          <a:p>
            <a:pPr>
              <a:buNone/>
            </a:pPr>
            <a:r>
              <a:rPr lang="en-US" dirty="0" smtClean="0"/>
              <a:t>Occasionally they may contain fractions, decimals, or more complicated expressions.</a:t>
            </a:r>
          </a:p>
          <a:p>
            <a:pPr>
              <a:buNone/>
            </a:pPr>
            <a:r>
              <a:rPr lang="en-US" dirty="0" smtClean="0"/>
              <a:t>These two can be solved by the unknown amount.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Halterol</a:t>
            </a:r>
            <a:r>
              <a:rPr lang="en-US" dirty="0" smtClean="0"/>
              <a:t> is administered by the following formula: ½ tablet per blood lost.  Josie recently lost three pints of blood.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much </a:t>
            </a:r>
            <a:r>
              <a:rPr lang="en-US" dirty="0" err="1" smtClean="0"/>
              <a:t>Halterol</a:t>
            </a:r>
            <a:r>
              <a:rPr lang="en-US" dirty="0" smtClean="0"/>
              <a:t> should be administered?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Tablets</a:t>
            </a:r>
            <a:r>
              <a:rPr lang="en-US" dirty="0" smtClean="0"/>
              <a:t>		</a:t>
            </a:r>
            <a:r>
              <a:rPr lang="en-US" u="sng" dirty="0" smtClean="0"/>
              <a:t>½ </a:t>
            </a:r>
            <a:r>
              <a:rPr lang="en-US" dirty="0" smtClean="0"/>
              <a:t>	=	</a:t>
            </a:r>
            <a:r>
              <a:rPr lang="en-US" u="sng" dirty="0" smtClean="0"/>
              <a:t>unknown “x”</a:t>
            </a:r>
          </a:p>
          <a:p>
            <a:pPr>
              <a:buNone/>
            </a:pPr>
            <a:r>
              <a:rPr lang="en-US" dirty="0" smtClean="0"/>
              <a:t> Pints		1			3</a:t>
            </a:r>
          </a:p>
          <a:p>
            <a:pPr algn="ctr">
              <a:buNone/>
            </a:pPr>
            <a:r>
              <a:rPr lang="en-US" dirty="0" smtClean="0"/>
              <a:t>½ : 1 = x:3</a:t>
            </a:r>
          </a:p>
          <a:p>
            <a:pPr algn="ctr">
              <a:buNone/>
            </a:pPr>
            <a:r>
              <a:rPr lang="en-US" dirty="0" smtClean="0"/>
              <a:t>Means     =     Extremes</a:t>
            </a:r>
          </a:p>
          <a:p>
            <a:pPr>
              <a:buNone/>
            </a:pPr>
            <a:r>
              <a:rPr lang="en-US" dirty="0" smtClean="0"/>
              <a:t>			1x	     =	     ½ (3)</a:t>
            </a:r>
          </a:p>
          <a:p>
            <a:pPr>
              <a:buNone/>
            </a:pPr>
            <a:r>
              <a:rPr lang="en-US" dirty="0" smtClean="0"/>
              <a:t>			x	     =	      1 ½ </a:t>
            </a:r>
          </a:p>
          <a:p>
            <a:pPr>
              <a:buNone/>
            </a:pPr>
            <a:r>
              <a:rPr lang="en-US" dirty="0" smtClean="0"/>
              <a:t>Josie needs 1 ½ tablets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498080" cy="47244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Solve the following:</a:t>
            </a:r>
          </a:p>
          <a:p>
            <a:pPr algn="ctr">
              <a:buNone/>
            </a:pPr>
            <a:r>
              <a:rPr lang="en-US" dirty="0" smtClean="0"/>
              <a:t>5 : (x-2) = 10 : 6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8600"/>
            <a:ext cx="7498080" cy="601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Means      =  	Extremes</a:t>
            </a:r>
          </a:p>
          <a:p>
            <a:pPr>
              <a:buNone/>
            </a:pPr>
            <a:r>
              <a:rPr lang="en-US" dirty="0" smtClean="0"/>
              <a:t>10 (x – 2)	=    	5 x 6	</a:t>
            </a:r>
            <a:r>
              <a:rPr lang="en-US" sz="1200" dirty="0" smtClean="0"/>
              <a:t>(multiply everything in the parentheses by 10)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10x – 20    = 	30		</a:t>
            </a:r>
            <a:r>
              <a:rPr lang="en-US" sz="1200" dirty="0" smtClean="0"/>
              <a:t>(add 20 to both sides)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10x – 20 + 20 = 30 +20 	</a:t>
            </a:r>
            <a:r>
              <a:rPr lang="en-US" sz="1200" dirty="0" smtClean="0"/>
              <a:t>(-20 + 20 = 0)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10x</a:t>
            </a:r>
            <a:r>
              <a:rPr lang="en-US" dirty="0" smtClean="0"/>
              <a:t>		= 	</a:t>
            </a:r>
            <a:r>
              <a:rPr lang="en-US" u="sng" dirty="0" smtClean="0"/>
              <a:t>50</a:t>
            </a:r>
            <a:r>
              <a:rPr lang="en-US" dirty="0" smtClean="0"/>
              <a:t>		</a:t>
            </a:r>
            <a:r>
              <a:rPr lang="en-US" sz="1200" dirty="0" smtClean="0"/>
              <a:t>( divide both sides by 10)</a:t>
            </a:r>
            <a:endParaRPr lang="en-US" sz="1200" u="sng" dirty="0" smtClean="0"/>
          </a:p>
          <a:p>
            <a:pPr>
              <a:buNone/>
            </a:pPr>
            <a:r>
              <a:rPr lang="en-US" dirty="0" smtClean="0"/>
              <a:t>10			10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Answer: 	x = 5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Math requires the student to know systems of measurement (metric, household, apothecary) and how to convert within those systems of measurement.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It is essential to understand drug weights and measures to accurately calculate medication dosages.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It is wise to check your answers when you have solved a proportion</a:t>
            </a:r>
          </a:p>
          <a:p>
            <a:pPr>
              <a:buNone/>
            </a:pPr>
            <a:r>
              <a:rPr lang="en-US" dirty="0" smtClean="0"/>
              <a:t>You should be able to replace the answer you found back into the original proportion, multiply the means and extremes, and the result will be a true proportion.</a:t>
            </a:r>
          </a:p>
          <a:p>
            <a:pPr>
              <a:buNone/>
            </a:pPr>
            <a:r>
              <a:rPr lang="en-US" dirty="0" smtClean="0"/>
              <a:t>If it is not, recheck your work.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three main types of measurements:</a:t>
            </a:r>
          </a:p>
          <a:p>
            <a:pPr>
              <a:buNone/>
            </a:pPr>
            <a:r>
              <a:rPr lang="en-US" dirty="0" smtClean="0"/>
              <a:t>	volume</a:t>
            </a:r>
          </a:p>
          <a:p>
            <a:pPr>
              <a:buNone/>
            </a:pPr>
            <a:r>
              <a:rPr lang="en-US" dirty="0" smtClean="0"/>
              <a:t>	length</a:t>
            </a:r>
          </a:p>
          <a:p>
            <a:pPr>
              <a:buNone/>
            </a:pPr>
            <a:r>
              <a:rPr lang="en-US" dirty="0" smtClean="0"/>
              <a:t>	mass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English system and Metric system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English system is the most common system used in the U.S.</a:t>
            </a:r>
          </a:p>
          <a:p>
            <a:r>
              <a:rPr lang="en-US" dirty="0" smtClean="0"/>
              <a:t>Learn the abbreviations and equivalent measures.</a:t>
            </a:r>
          </a:p>
          <a:p>
            <a:r>
              <a:rPr lang="en-US" dirty="0" smtClean="0"/>
              <a:t>To convert from one measurement to another, you must multiply or divide by different numbers for each different conversion. (Conversion Number)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numbers: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Three basic group of conversion numbers:</a:t>
            </a:r>
          </a:p>
          <a:p>
            <a:pPr>
              <a:buNone/>
            </a:pPr>
            <a:r>
              <a:rPr lang="en-US" dirty="0" smtClean="0"/>
              <a:t>	Volume - gallon, half gallon, quart, pint, cup, ounce, Tbsp,  and tsp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Length - mile, yard, foot, and inch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Mass - pounds and ounces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converting from a large unit to a smaller one, multiply by the conversion number.</a:t>
            </a:r>
          </a:p>
          <a:p>
            <a:r>
              <a:rPr lang="en-US" dirty="0" smtClean="0"/>
              <a:t>When converting from a small unit to a larger one, divide by the conversion number.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Hint: you will need to memorize the conversion numbers for volume, length, and mass.</a:t>
            </a:r>
          </a:p>
          <a:p>
            <a:pPr lvl="1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1Tbsp = 3tsp		1oz = 2 Tbsp</a:t>
            </a:r>
          </a:p>
          <a:p>
            <a:pPr lvl="1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1ft = 12 inches		1 yd = 3 ft</a:t>
            </a:r>
          </a:p>
          <a:p>
            <a:pPr lvl="1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1lb = 16 oz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System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Based on the number 10</a:t>
            </a:r>
          </a:p>
          <a:p>
            <a:r>
              <a:rPr lang="en-US" dirty="0" smtClean="0"/>
              <a:t>Learn the prefixes </a:t>
            </a:r>
          </a:p>
          <a:p>
            <a:pPr>
              <a:buNone/>
            </a:pPr>
            <a:r>
              <a:rPr lang="en-US" dirty="0" smtClean="0"/>
              <a:t>kilo (k) = 1,000		</a:t>
            </a:r>
            <a:r>
              <a:rPr lang="en-US" dirty="0" err="1" smtClean="0"/>
              <a:t>deci</a:t>
            </a:r>
            <a:r>
              <a:rPr lang="en-US" dirty="0" smtClean="0"/>
              <a:t> (d) 0.1</a:t>
            </a:r>
          </a:p>
          <a:p>
            <a:pPr>
              <a:buNone/>
            </a:pPr>
            <a:r>
              <a:rPr lang="en-US" dirty="0" err="1" smtClean="0"/>
              <a:t>hecto</a:t>
            </a:r>
            <a:r>
              <a:rPr lang="en-US" dirty="0" smtClean="0"/>
              <a:t> (h) = 100		</a:t>
            </a:r>
            <a:r>
              <a:rPr lang="en-US" dirty="0" err="1" smtClean="0"/>
              <a:t>centi</a:t>
            </a:r>
            <a:r>
              <a:rPr lang="en-US" dirty="0" smtClean="0"/>
              <a:t> (c) 0.01</a:t>
            </a:r>
          </a:p>
          <a:p>
            <a:pPr>
              <a:buNone/>
            </a:pPr>
            <a:r>
              <a:rPr lang="en-US" dirty="0" err="1" smtClean="0"/>
              <a:t>deka</a:t>
            </a:r>
            <a:r>
              <a:rPr lang="en-US" dirty="0" smtClean="0"/>
              <a:t> (</a:t>
            </a:r>
            <a:r>
              <a:rPr lang="en-US" dirty="0" err="1" smtClean="0"/>
              <a:t>dk</a:t>
            </a:r>
            <a:r>
              <a:rPr lang="en-US" dirty="0" smtClean="0"/>
              <a:t>) = 10		</a:t>
            </a:r>
            <a:r>
              <a:rPr lang="en-US" dirty="0" err="1" smtClean="0"/>
              <a:t>milli</a:t>
            </a:r>
            <a:r>
              <a:rPr lang="en-US" dirty="0" smtClean="0"/>
              <a:t>	(m) 0.001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 prefix can never be used alone.  </a:t>
            </a:r>
          </a:p>
          <a:p>
            <a:pPr>
              <a:buNone/>
            </a:pPr>
            <a:r>
              <a:rPr lang="en-US" dirty="0" smtClean="0"/>
              <a:t>It must have a base unit with it to indicate whether you are measuring length, volume, or mass.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Three basic units: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62000"/>
            <a:ext cx="7498080" cy="5486400"/>
          </a:xfrm>
        </p:spPr>
        <p:txBody>
          <a:bodyPr/>
          <a:lstStyle/>
          <a:p>
            <a:pPr lvl="1"/>
            <a:r>
              <a:rPr lang="en-US" dirty="0" smtClean="0"/>
              <a:t>Gram (g) – measures mass or weight (solid)</a:t>
            </a:r>
          </a:p>
          <a:p>
            <a:pPr lvl="1"/>
            <a:r>
              <a:rPr lang="en-US" dirty="0" smtClean="0"/>
              <a:t>Liter (l) – measures volume or liquid (fluid)</a:t>
            </a:r>
          </a:p>
          <a:p>
            <a:pPr lvl="1"/>
            <a:r>
              <a:rPr lang="en-US" dirty="0" smtClean="0"/>
              <a:t>Meter (m) – measures length or distance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*___*___*___One___*___*___*</a:t>
            </a:r>
          </a:p>
          <a:p>
            <a:pPr>
              <a:buNone/>
            </a:pPr>
            <a:r>
              <a:rPr lang="en-US" sz="1600" dirty="0" smtClean="0"/>
              <a:t>k(1000)    h (100)	</a:t>
            </a:r>
            <a:r>
              <a:rPr lang="en-US" sz="1600" dirty="0" err="1" smtClean="0"/>
              <a:t>dk</a:t>
            </a:r>
            <a:r>
              <a:rPr lang="en-US" sz="1600" dirty="0" smtClean="0"/>
              <a:t> (10)	Basic Unit	       d (0.1)     c (0.01)    m (0.001)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err="1" smtClean="0"/>
              <a:t>kl</a:t>
            </a:r>
            <a:r>
              <a:rPr lang="en-US" sz="1600" dirty="0" smtClean="0"/>
              <a:t>            hl              </a:t>
            </a:r>
            <a:r>
              <a:rPr lang="en-US" sz="1600" dirty="0" err="1" smtClean="0"/>
              <a:t>dkl</a:t>
            </a:r>
            <a:r>
              <a:rPr lang="en-US" sz="1600" dirty="0" smtClean="0"/>
              <a:t>            Liter(l)              dl           </a:t>
            </a:r>
            <a:r>
              <a:rPr lang="en-US" sz="1600" dirty="0" err="1" smtClean="0"/>
              <a:t>cl</a:t>
            </a:r>
            <a:r>
              <a:rPr lang="en-US" sz="1600" dirty="0" smtClean="0"/>
              <a:t>             ml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kg            hg             </a:t>
            </a:r>
            <a:r>
              <a:rPr lang="en-US" sz="1600" dirty="0" err="1" smtClean="0"/>
              <a:t>dkg</a:t>
            </a:r>
            <a:r>
              <a:rPr lang="en-US" sz="1600" dirty="0" smtClean="0"/>
              <a:t>          Gram(g)            dg          cg            mg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km           </a:t>
            </a:r>
            <a:r>
              <a:rPr lang="en-US" sz="1600" dirty="0" err="1" smtClean="0"/>
              <a:t>hm</a:t>
            </a:r>
            <a:r>
              <a:rPr lang="en-US" sz="1600" dirty="0" smtClean="0"/>
              <a:t>            </a:t>
            </a:r>
            <a:r>
              <a:rPr lang="en-US" sz="1600" dirty="0" err="1" smtClean="0"/>
              <a:t>dkm</a:t>
            </a:r>
            <a:r>
              <a:rPr lang="en-US" sz="1600" dirty="0" smtClean="0"/>
              <a:t>         Meter(m)          dm         cm           mm</a:t>
            </a:r>
            <a:endParaRPr lang="en-US" sz="16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04800"/>
            <a:ext cx="749808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Each unit can be multiplied by 10 to produce increasingly larger units or divided by 10 to produce smaller units.</a:t>
            </a:r>
          </a:p>
          <a:p>
            <a:r>
              <a:rPr lang="en-US" dirty="0" smtClean="0"/>
              <a:t>Length – kilometer, hectometer, </a:t>
            </a:r>
            <a:r>
              <a:rPr lang="en-US" dirty="0" err="1" smtClean="0"/>
              <a:t>dekameter</a:t>
            </a:r>
            <a:r>
              <a:rPr lang="en-US" dirty="0" smtClean="0"/>
              <a:t>, meter, decimeter, centimeter, millimeter</a:t>
            </a:r>
          </a:p>
          <a:p>
            <a:r>
              <a:rPr lang="en-US" dirty="0" smtClean="0"/>
              <a:t>Volume – kiloliter, hectoliter, </a:t>
            </a:r>
            <a:r>
              <a:rPr lang="en-US" dirty="0" err="1" smtClean="0"/>
              <a:t>dekaliter</a:t>
            </a:r>
            <a:r>
              <a:rPr lang="en-US" dirty="0" smtClean="0"/>
              <a:t>, liter, deciliter, centiliter, milliliter</a:t>
            </a:r>
          </a:p>
          <a:p>
            <a:r>
              <a:rPr lang="en-US" dirty="0" smtClean="0"/>
              <a:t>Mass – kilogram, hectogram, dekagram, gram, decigram, centigram, milligram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 of thumb using metric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Because all of the measurements are related by the number ten, you convert measurements by the moving the decimal either to the left or right.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Example:  6.9 liters (l) = ____ ml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*___        *___        *___                     *       	     *___       *___        *____</a:t>
            </a:r>
          </a:p>
          <a:p>
            <a:pPr>
              <a:buNone/>
            </a:pPr>
            <a:r>
              <a:rPr lang="en-US" sz="1600" dirty="0" smtClean="0"/>
              <a:t>k(1000)    h (100)	</a:t>
            </a:r>
            <a:r>
              <a:rPr lang="en-US" sz="1600" dirty="0" err="1" smtClean="0"/>
              <a:t>dk</a:t>
            </a:r>
            <a:r>
              <a:rPr lang="en-US" sz="1600" dirty="0" smtClean="0"/>
              <a:t> (10)	Basic Unit	     d (0.1)     c (0.01)    m (0.001)</a:t>
            </a: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kl</a:t>
            </a:r>
            <a:r>
              <a:rPr lang="en-US" sz="2400" dirty="0" smtClean="0"/>
              <a:t>         hl        	</a:t>
            </a:r>
            <a:r>
              <a:rPr lang="en-US" sz="2400" dirty="0" err="1" smtClean="0"/>
              <a:t>dkl</a:t>
            </a:r>
            <a:r>
              <a:rPr lang="en-US" sz="2400" dirty="0" smtClean="0"/>
              <a:t>     	Liter(l)      dl        </a:t>
            </a:r>
            <a:r>
              <a:rPr lang="en-US" sz="2400" dirty="0" err="1" smtClean="0"/>
              <a:t>cl</a:t>
            </a:r>
            <a:r>
              <a:rPr lang="en-US" sz="2400" dirty="0" smtClean="0"/>
              <a:t>        ml</a:t>
            </a:r>
          </a:p>
          <a:p>
            <a:pPr>
              <a:buNone/>
            </a:pPr>
            <a:r>
              <a:rPr lang="en-US" dirty="0" smtClean="0"/>
              <a:t>                            6.9 liters               6900ml</a:t>
            </a:r>
          </a:p>
          <a:p>
            <a:pPr>
              <a:buNone/>
            </a:pPr>
            <a:r>
              <a:rPr lang="en-US" dirty="0" smtClean="0"/>
              <a:t>The decimal was moved 3 units to the right to go from liters(l) to milliliters(ml)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Rules of thumb…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105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It is helpful to know the relationship of metric measurements to their English counterparts.</a:t>
            </a:r>
          </a:p>
          <a:p>
            <a:r>
              <a:rPr lang="en-US" dirty="0" smtClean="0"/>
              <a:t>All units of measurement must be in the same system, that is, volume to volume, weight to weight, and length to length.</a:t>
            </a:r>
          </a:p>
          <a:p>
            <a:r>
              <a:rPr lang="en-US" dirty="0" smtClean="0"/>
              <a:t>Label all units of measurement.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06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mathematical calculations are used for: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057400"/>
            <a:ext cx="7498080" cy="4191000"/>
          </a:xfrm>
        </p:spPr>
        <p:txBody>
          <a:bodyPr/>
          <a:lstStyle/>
          <a:p>
            <a:pPr lvl="1"/>
            <a:r>
              <a:rPr lang="en-US" dirty="0" smtClean="0"/>
              <a:t>Conversions</a:t>
            </a:r>
          </a:p>
          <a:p>
            <a:pPr lvl="1"/>
            <a:r>
              <a:rPr lang="en-US" dirty="0" smtClean="0"/>
              <a:t>Charting</a:t>
            </a:r>
          </a:p>
          <a:p>
            <a:pPr lvl="1"/>
            <a:r>
              <a:rPr lang="en-US" dirty="0" smtClean="0"/>
              <a:t>Graphing</a:t>
            </a:r>
          </a:p>
          <a:p>
            <a:pPr lvl="1"/>
            <a:r>
              <a:rPr lang="en-US" dirty="0" smtClean="0"/>
              <a:t>Dosage calculations</a:t>
            </a:r>
          </a:p>
          <a:p>
            <a:pPr lvl="1"/>
            <a:r>
              <a:rPr lang="en-US" dirty="0" smtClean="0"/>
              <a:t>Measurements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9808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Be sure that the relationship between units is the same on both sides of the equation.</a:t>
            </a:r>
          </a:p>
          <a:p>
            <a:r>
              <a:rPr lang="en-US" dirty="0" smtClean="0"/>
              <a:t>When changing English units to metric , multiply by the appropriate number.</a:t>
            </a:r>
          </a:p>
          <a:p>
            <a:r>
              <a:rPr lang="en-US" dirty="0" smtClean="0"/>
              <a:t>When changing Metric to English divide by the appropriate number.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Hint: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English to Metric = multiply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Metric to English = divide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Medication dosages (Rx)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</a:t>
            </a:r>
            <a:r>
              <a:rPr lang="en-US" dirty="0" smtClean="0"/>
              <a:t>use of proportions is especially important in computing drug dosages.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proportion used is the following:</a:t>
            </a:r>
          </a:p>
          <a:p>
            <a:pPr>
              <a:buNone/>
            </a:pPr>
            <a:endParaRPr lang="en-US" sz="2400" u="sng" dirty="0" smtClean="0"/>
          </a:p>
          <a:p>
            <a:pPr>
              <a:buNone/>
            </a:pPr>
            <a:r>
              <a:rPr lang="en-US" sz="2400" u="sng" dirty="0" smtClean="0"/>
              <a:t>Known </a:t>
            </a:r>
            <a:r>
              <a:rPr lang="en-US" sz="2400" u="sng" dirty="0" smtClean="0"/>
              <a:t>unit on hand </a:t>
            </a:r>
            <a:r>
              <a:rPr lang="en-US" sz="2400" dirty="0" smtClean="0"/>
              <a:t> =  </a:t>
            </a:r>
            <a:r>
              <a:rPr lang="en-US" sz="2400" u="sng" dirty="0" smtClean="0"/>
              <a:t>dose ordered</a:t>
            </a:r>
          </a:p>
          <a:p>
            <a:pPr>
              <a:buNone/>
            </a:pPr>
            <a:r>
              <a:rPr lang="en-US" sz="2400" dirty="0" smtClean="0"/>
              <a:t>Known dosage form      unknown amount to be given</a:t>
            </a:r>
            <a:endParaRPr lang="en-US" sz="24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txBody>
          <a:bodyPr>
            <a:noAutofit/>
          </a:bodyPr>
          <a:lstStyle/>
          <a:p>
            <a:r>
              <a:rPr lang="en-US" sz="3600" dirty="0" smtClean="0"/>
              <a:t>Memorize this proportion and be able to use it in all dosage situations.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105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Known unit on hand</a:t>
            </a:r>
            <a:r>
              <a:rPr lang="en-US" dirty="0" smtClean="0"/>
              <a:t>: amount of grams or milligrams that the selected drug contains in the known dosage form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Known dosage form</a:t>
            </a:r>
            <a:r>
              <a:rPr lang="en-US" dirty="0" smtClean="0"/>
              <a:t>: typical amount of the medicine that you are given gram or milligram equivalents for  (125mg/5ml the known dosage form is 5ml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Dose ordered</a:t>
            </a:r>
            <a:r>
              <a:rPr lang="en-US" dirty="0" smtClean="0"/>
              <a:t>: amount of grams or milligrams ordered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Unknown amount to be given</a:t>
            </a:r>
            <a:r>
              <a:rPr lang="en-US" dirty="0" smtClean="0"/>
              <a:t>: what you are trying to determine – what amount of the medication should be given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371600"/>
            <a:ext cx="7498080" cy="4876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At times, the known unit on hand and the dose ordered may not be available in the same unit of measure (both grams and milligrams).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It is necessary to change the dose ordered to the same unit of measure as the known unit on hand.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38200"/>
            <a:ext cx="749808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The doctor orders 0.5g of Robitussin liquid every 4 hours for cough.  The liquid is available in 125mg/5ml.</a:t>
            </a:r>
          </a:p>
          <a:p>
            <a:pPr>
              <a:buNone/>
            </a:pPr>
            <a:r>
              <a:rPr lang="en-US" sz="2000" dirty="0" smtClean="0"/>
              <a:t>How many ml will you give the patient every 4 hours?</a:t>
            </a:r>
          </a:p>
          <a:p>
            <a:pPr>
              <a:buNone/>
            </a:pPr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- convert 0.5g to mg </a:t>
            </a:r>
            <a:r>
              <a:rPr lang="en-US" sz="1800" dirty="0" smtClean="0"/>
              <a:t>(because the dose ordered must be in the same unit of measure as the known unit on hand).</a:t>
            </a:r>
          </a:p>
          <a:p>
            <a:pPr>
              <a:buNone/>
            </a:pPr>
            <a:r>
              <a:rPr lang="en-US" sz="2000" dirty="0" smtClean="0"/>
              <a:t>			0.500g = 500mg  </a:t>
            </a:r>
            <a:r>
              <a:rPr lang="en-US" sz="1800" dirty="0" smtClean="0"/>
              <a:t>(move the decimal 3 to the right) </a:t>
            </a:r>
          </a:p>
          <a:p>
            <a:pPr>
              <a:buNone/>
            </a:pPr>
            <a:r>
              <a:rPr lang="en-US" sz="2000" dirty="0" smtClean="0"/>
              <a:t>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– complete the proportion </a:t>
            </a:r>
          </a:p>
          <a:p>
            <a:pPr>
              <a:buNone/>
            </a:pPr>
            <a:r>
              <a:rPr lang="en-US" sz="1800" u="sng" dirty="0" smtClean="0"/>
              <a:t>Known unit on hand</a:t>
            </a:r>
            <a:r>
              <a:rPr lang="en-US" sz="1800" dirty="0" smtClean="0"/>
              <a:t>       =   </a:t>
            </a:r>
            <a:r>
              <a:rPr lang="en-US" sz="1800" u="sng" dirty="0" smtClean="0"/>
              <a:t>dose ordered</a:t>
            </a:r>
          </a:p>
          <a:p>
            <a:pPr>
              <a:buNone/>
            </a:pPr>
            <a:r>
              <a:rPr lang="en-US" sz="1800" dirty="0" smtClean="0"/>
              <a:t>Known dosage form	unknown amount to be given</a:t>
            </a:r>
          </a:p>
          <a:p>
            <a:pPr>
              <a:buNone/>
            </a:pPr>
            <a:endParaRPr lang="en-US" sz="1800" u="sng" dirty="0" smtClean="0"/>
          </a:p>
          <a:p>
            <a:pPr>
              <a:buNone/>
            </a:pPr>
            <a:r>
              <a:rPr lang="en-US" sz="1800" u="sng" dirty="0" smtClean="0"/>
              <a:t>125mg  </a:t>
            </a:r>
            <a:r>
              <a:rPr lang="en-US" sz="1800" dirty="0" smtClean="0"/>
              <a:t>   =    </a:t>
            </a:r>
            <a:r>
              <a:rPr lang="en-US" sz="1800" u="sng" dirty="0" smtClean="0"/>
              <a:t>500mg</a:t>
            </a:r>
          </a:p>
          <a:p>
            <a:pPr>
              <a:buNone/>
            </a:pPr>
            <a:r>
              <a:rPr lang="en-US" sz="1800" dirty="0" smtClean="0"/>
              <a:t>5ml                 ?ml</a:t>
            </a:r>
          </a:p>
          <a:p>
            <a:pPr>
              <a:buNone/>
            </a:pPr>
            <a:r>
              <a:rPr lang="en-US" sz="1800" dirty="0" smtClean="0"/>
              <a:t>Cross multiply:  125(?) = 5x500   becomes 125(?ml) = 2500</a:t>
            </a:r>
          </a:p>
          <a:p>
            <a:pPr>
              <a:buNone/>
            </a:pPr>
            <a:r>
              <a:rPr lang="en-US" sz="1800" dirty="0" smtClean="0"/>
              <a:t>Divide by 125:   </a:t>
            </a:r>
            <a:r>
              <a:rPr lang="en-US" sz="1800" u="sng" dirty="0" smtClean="0"/>
              <a:t>125(?) </a:t>
            </a:r>
            <a:r>
              <a:rPr lang="en-US" sz="1800" dirty="0" smtClean="0"/>
              <a:t>= </a:t>
            </a:r>
            <a:r>
              <a:rPr lang="en-US" sz="1800" u="sng" dirty="0" smtClean="0"/>
              <a:t>2500 </a:t>
            </a:r>
            <a:r>
              <a:rPr lang="en-US" sz="1800" dirty="0" smtClean="0"/>
              <a:t>    becomes  (?) = 20ml  every 4 hours</a:t>
            </a:r>
            <a:endParaRPr lang="en-US" sz="1800" u="sng" dirty="0" smtClean="0"/>
          </a:p>
          <a:p>
            <a:pPr>
              <a:buNone/>
            </a:pPr>
            <a:r>
              <a:rPr lang="en-US" sz="1800" dirty="0" smtClean="0"/>
              <a:t>		           125(?)     125</a:t>
            </a: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38200"/>
            <a:ext cx="749808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The doctor ordered </a:t>
            </a:r>
            <a:r>
              <a:rPr lang="en-US" sz="2000" dirty="0" err="1" smtClean="0"/>
              <a:t>Sinemet</a:t>
            </a:r>
            <a:r>
              <a:rPr lang="en-US" sz="2000" dirty="0" smtClean="0"/>
              <a:t> 300mg three times a day.  Available is </a:t>
            </a:r>
            <a:r>
              <a:rPr lang="en-US" sz="2000" dirty="0" err="1" smtClean="0"/>
              <a:t>Sinemet</a:t>
            </a:r>
            <a:r>
              <a:rPr lang="en-US" sz="2000" dirty="0" smtClean="0"/>
              <a:t> tabs 100mg.  </a:t>
            </a:r>
          </a:p>
          <a:p>
            <a:pPr>
              <a:buNone/>
            </a:pPr>
            <a:r>
              <a:rPr lang="en-US" sz="2000" dirty="0" smtClean="0"/>
              <a:t>How many tablets will you give?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u="sng" dirty="0" smtClean="0"/>
              <a:t>Known unit on hand    </a:t>
            </a:r>
            <a:r>
              <a:rPr lang="en-US" sz="2000" dirty="0" smtClean="0"/>
              <a:t>=      </a:t>
            </a:r>
            <a:r>
              <a:rPr lang="en-US" sz="2000" u="sng" dirty="0" smtClean="0"/>
              <a:t>dose ordered</a:t>
            </a:r>
          </a:p>
          <a:p>
            <a:pPr>
              <a:buNone/>
            </a:pPr>
            <a:r>
              <a:rPr lang="en-US" sz="2000" dirty="0" smtClean="0"/>
              <a:t>Known dosage form             unknown amount to be given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u="sng" dirty="0" smtClean="0"/>
              <a:t>100mg </a:t>
            </a:r>
            <a:r>
              <a:rPr lang="en-US" sz="2000" dirty="0" smtClean="0"/>
              <a:t>  =  </a:t>
            </a:r>
            <a:r>
              <a:rPr lang="en-US" sz="2000" u="sng" dirty="0" smtClean="0"/>
              <a:t>300mg</a:t>
            </a:r>
          </a:p>
          <a:p>
            <a:pPr>
              <a:buNone/>
            </a:pPr>
            <a:r>
              <a:rPr lang="en-US" sz="2000" dirty="0" smtClean="0"/>
              <a:t>1 tablet      ? Tablets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Cross Multiply: 100mg(?tab) = 1 x 300mg  becomes 100mg = 300mg</a:t>
            </a:r>
          </a:p>
          <a:p>
            <a:pPr>
              <a:buNone/>
            </a:pPr>
            <a:r>
              <a:rPr lang="en-US" sz="2000" dirty="0" smtClean="0"/>
              <a:t>Divide by 100mg:   </a:t>
            </a:r>
            <a:r>
              <a:rPr lang="en-US" sz="2000" u="sng" dirty="0" smtClean="0"/>
              <a:t>100mg(?tab)  </a:t>
            </a:r>
            <a:r>
              <a:rPr lang="en-US" sz="2000" dirty="0" smtClean="0"/>
              <a:t>=  </a:t>
            </a:r>
            <a:r>
              <a:rPr lang="en-US" sz="2000" u="sng" dirty="0" smtClean="0"/>
              <a:t>300mg  </a:t>
            </a:r>
            <a:r>
              <a:rPr lang="en-US" sz="2000" dirty="0" smtClean="0"/>
              <a:t>  </a:t>
            </a:r>
            <a:endParaRPr lang="en-US" sz="2000" u="sng" dirty="0" smtClean="0"/>
          </a:p>
          <a:p>
            <a:pPr>
              <a:buNone/>
            </a:pPr>
            <a:r>
              <a:rPr lang="en-US" sz="2000" dirty="0" smtClean="0"/>
              <a:t>			    100mg         	  </a:t>
            </a:r>
            <a:r>
              <a:rPr lang="en-US" sz="2000" dirty="0" err="1" smtClean="0"/>
              <a:t>100mg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? – 3 tablets three times a day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the following: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The physician ordered </a:t>
            </a:r>
            <a:r>
              <a:rPr lang="en-US" dirty="0" err="1" smtClean="0"/>
              <a:t>Diamox</a:t>
            </a:r>
            <a:r>
              <a:rPr lang="en-US" dirty="0" smtClean="0"/>
              <a:t> 0.25g every morning.  It is available in 125mg/5ml.</a:t>
            </a:r>
          </a:p>
          <a:p>
            <a:pPr>
              <a:buNone/>
            </a:pPr>
            <a:r>
              <a:rPr lang="en-US" dirty="0" smtClean="0"/>
              <a:t>How many ml should be given?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</a:t>
            </a:r>
            <a:r>
              <a:rPr lang="en-US" dirty="0" smtClean="0"/>
              <a:t>. The physician ordered </a:t>
            </a:r>
            <a:r>
              <a:rPr lang="en-US" dirty="0" err="1" smtClean="0"/>
              <a:t>Bucladin</a:t>
            </a:r>
            <a:r>
              <a:rPr lang="en-US" dirty="0" smtClean="0"/>
              <a:t>-S </a:t>
            </a:r>
            <a:r>
              <a:rPr lang="en-US" dirty="0" err="1" smtClean="0"/>
              <a:t>softabs</a:t>
            </a:r>
            <a:r>
              <a:rPr lang="en-US" dirty="0" smtClean="0"/>
              <a:t> 50mg every six hours.  They are available in 25mg tablets.  </a:t>
            </a:r>
          </a:p>
          <a:p>
            <a:pPr>
              <a:buNone/>
            </a:pPr>
            <a:r>
              <a:rPr lang="en-US" dirty="0" smtClean="0"/>
              <a:t>How many tablets should be given?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smtClean="0"/>
              <a:t>10 ml</a:t>
            </a:r>
          </a:p>
          <a:p>
            <a:pPr marL="596646" indent="-514350">
              <a:buAutoNum type="arabicPeriod"/>
            </a:pPr>
            <a:r>
              <a:rPr lang="en-US" dirty="0" smtClean="0"/>
              <a:t>2 tablets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914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Parenteral</a:t>
            </a:r>
            <a:r>
              <a:rPr lang="en-US" dirty="0" smtClean="0"/>
              <a:t> dosages: </a:t>
            </a:r>
            <a:r>
              <a:rPr lang="en-US" dirty="0" smtClean="0"/>
              <a:t>medication injected into either the skin, muscle, or a vein.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86000"/>
            <a:ext cx="7498080" cy="3962400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These medications may be premeasured into single doses or may need to be measured from a multi-use </a:t>
            </a:r>
            <a:r>
              <a:rPr lang="en-US" dirty="0" smtClean="0"/>
              <a:t>c</a:t>
            </a:r>
            <a:r>
              <a:rPr lang="en-US" dirty="0" smtClean="0"/>
              <a:t>ontainer.</a:t>
            </a:r>
          </a:p>
          <a:p>
            <a:r>
              <a:rPr lang="en-US" dirty="0" smtClean="0"/>
              <a:t>Use the proportion method to determine how much medication to administer.</a:t>
            </a:r>
            <a:endParaRPr lang="en-US" dirty="0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38200"/>
            <a:ext cx="749808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/>
              <a:t>The physician ordered </a:t>
            </a:r>
            <a:r>
              <a:rPr lang="en-US" sz="2000" dirty="0" err="1" smtClean="0"/>
              <a:t>Delalutin</a:t>
            </a:r>
            <a:r>
              <a:rPr lang="en-US" sz="2000" dirty="0" smtClean="0"/>
              <a:t> 150mg IM.  </a:t>
            </a:r>
            <a:r>
              <a:rPr lang="en-US" sz="2000" dirty="0" err="1" smtClean="0"/>
              <a:t>Delalutin</a:t>
            </a:r>
            <a:r>
              <a:rPr lang="en-US" sz="2000" dirty="0" smtClean="0"/>
              <a:t> is available as 0.45g/ml.</a:t>
            </a:r>
          </a:p>
          <a:p>
            <a:pPr>
              <a:buNone/>
            </a:pPr>
            <a:r>
              <a:rPr lang="en-US" sz="2000" dirty="0" smtClean="0"/>
              <a:t>How many ml should be given?</a:t>
            </a:r>
          </a:p>
          <a:p>
            <a:pPr>
              <a:buNone/>
            </a:pPr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– convert 0.45g to mg (because the dose ordered must be in the same unit of measure as the known unit on hand).</a:t>
            </a:r>
          </a:p>
          <a:p>
            <a:pPr>
              <a:buNone/>
            </a:pPr>
            <a:r>
              <a:rPr lang="en-US" sz="2000" dirty="0" smtClean="0"/>
              <a:t>                  0.45g = ?mg </a:t>
            </a:r>
            <a:r>
              <a:rPr lang="en-US" sz="2000" dirty="0" smtClean="0"/>
              <a:t>	</a:t>
            </a:r>
            <a:r>
              <a:rPr lang="en-US" sz="2000" dirty="0" smtClean="0"/>
              <a:t>	0.45g = 450mg</a:t>
            </a:r>
          </a:p>
          <a:p>
            <a:pPr>
              <a:buNone/>
            </a:pPr>
            <a:r>
              <a:rPr lang="en-US" sz="2000" dirty="0" smtClean="0"/>
              <a:t>                 (since going from larger to smaller unit, move the decimal             		to the right 3 places to become milligrams)</a:t>
            </a:r>
          </a:p>
          <a:p>
            <a:pPr>
              <a:buNone/>
            </a:pPr>
            <a:r>
              <a:rPr lang="en-US" sz="2000" dirty="0" smtClean="0"/>
              <a:t>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– complete the proportion</a:t>
            </a:r>
          </a:p>
          <a:p>
            <a:pPr>
              <a:buNone/>
            </a:pPr>
            <a:r>
              <a:rPr lang="en-US" sz="2000" u="sng" dirty="0" smtClean="0"/>
              <a:t>150mg </a:t>
            </a:r>
            <a:r>
              <a:rPr lang="en-US" sz="2000" dirty="0" smtClean="0"/>
              <a:t>  =   </a:t>
            </a:r>
            <a:r>
              <a:rPr lang="en-US" sz="2000" u="sng" dirty="0" smtClean="0"/>
              <a:t>450mg</a:t>
            </a:r>
          </a:p>
          <a:p>
            <a:pPr>
              <a:buNone/>
            </a:pPr>
            <a:r>
              <a:rPr lang="en-US" sz="2000" dirty="0" smtClean="0"/>
              <a:t>   1ml           ?ml</a:t>
            </a:r>
          </a:p>
          <a:p>
            <a:pPr>
              <a:buNone/>
            </a:pPr>
            <a:r>
              <a:rPr lang="en-US" sz="2000" dirty="0" smtClean="0"/>
              <a:t>Cross multiply:  150 (?ml) = 1x450  becomes  150(?ml) = 450</a:t>
            </a:r>
          </a:p>
          <a:p>
            <a:pPr>
              <a:buNone/>
            </a:pPr>
            <a:r>
              <a:rPr lang="en-US" sz="2000" dirty="0" smtClean="0"/>
              <a:t>Divide by 150:   </a:t>
            </a:r>
            <a:r>
              <a:rPr lang="en-US" sz="2000" u="sng" dirty="0" smtClean="0"/>
              <a:t>150 (?ml) </a:t>
            </a:r>
            <a:r>
              <a:rPr lang="en-US" sz="2000" dirty="0" smtClean="0"/>
              <a:t>= </a:t>
            </a:r>
            <a:r>
              <a:rPr lang="en-US" sz="2000" u="sng" dirty="0" smtClean="0"/>
              <a:t>450</a:t>
            </a:r>
          </a:p>
          <a:p>
            <a:pPr>
              <a:buNone/>
            </a:pPr>
            <a:r>
              <a:rPr lang="en-US" sz="2000" dirty="0" smtClean="0"/>
              <a:t>                        150            150</a:t>
            </a:r>
          </a:p>
          <a:p>
            <a:pPr>
              <a:buNone/>
            </a:pPr>
            <a:r>
              <a:rPr lang="en-US" sz="2000" dirty="0" smtClean="0"/>
              <a:t>Answer:   3ml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Roman numerals </a:t>
            </a:r>
            <a:r>
              <a:rPr lang="en-US" dirty="0" err="1" smtClean="0"/>
              <a:t>vs</a:t>
            </a:r>
            <a:r>
              <a:rPr lang="en-US" dirty="0" smtClean="0"/>
              <a:t> Arabic numerals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number system we use daily and are familiar with is Arabic numerals ( 0 – 9 or any combination of these digits).</a:t>
            </a:r>
          </a:p>
          <a:p>
            <a:pPr>
              <a:buNone/>
            </a:pPr>
            <a:r>
              <a:rPr lang="en-US" dirty="0" smtClean="0"/>
              <a:t>In medication, prescriptions, and other occasional uses, it is necessary to know Roman numerals.</a:t>
            </a:r>
          </a:p>
          <a:p>
            <a:pPr>
              <a:buNone/>
            </a:pPr>
            <a:r>
              <a:rPr lang="en-US" dirty="0" smtClean="0"/>
              <a:t>Roman numeral system uses letters to represent numeric values.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85800"/>
            <a:ext cx="749808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The physician ordered 0.5g of </a:t>
            </a:r>
            <a:r>
              <a:rPr lang="en-US" sz="2000" dirty="0" err="1" smtClean="0"/>
              <a:t>Robaxin</a:t>
            </a:r>
            <a:r>
              <a:rPr lang="en-US" sz="2000" dirty="0" smtClean="0"/>
              <a:t> IM.  It is available in 50mg/ml.</a:t>
            </a:r>
          </a:p>
          <a:p>
            <a:pPr>
              <a:buNone/>
            </a:pPr>
            <a:r>
              <a:rPr lang="en-US" sz="2000" dirty="0" smtClean="0"/>
              <a:t>How many ml should be given?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– convert 0.5g to mg                       0.5g = 500mg</a:t>
            </a:r>
          </a:p>
          <a:p>
            <a:pPr>
              <a:buNone/>
            </a:pPr>
            <a:r>
              <a:rPr lang="en-US" sz="2000" dirty="0" smtClean="0"/>
              <a:t>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complete the proportion</a:t>
            </a:r>
          </a:p>
          <a:p>
            <a:pPr>
              <a:buNone/>
            </a:pPr>
            <a:r>
              <a:rPr lang="en-US" sz="2000" u="sng" dirty="0" smtClean="0"/>
              <a:t>50mg</a:t>
            </a:r>
            <a:r>
              <a:rPr lang="en-US" sz="2000" dirty="0" smtClean="0"/>
              <a:t> =   </a:t>
            </a:r>
            <a:r>
              <a:rPr lang="en-US" sz="2000" u="sng" dirty="0" smtClean="0"/>
              <a:t>500mg</a:t>
            </a:r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1ml	   ?ml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Cross multiply: 50 x ? = 1x500       50(?) = 500</a:t>
            </a:r>
          </a:p>
          <a:p>
            <a:pPr>
              <a:buNone/>
            </a:pPr>
            <a:r>
              <a:rPr lang="en-US" sz="2000" dirty="0" smtClean="0"/>
              <a:t>Divide by 50</a:t>
            </a:r>
            <a:r>
              <a:rPr lang="en-US" sz="2000" u="sng" dirty="0" smtClean="0"/>
              <a:t>:</a:t>
            </a:r>
            <a:r>
              <a:rPr lang="en-US" sz="2000" dirty="0" smtClean="0"/>
              <a:t>    </a:t>
            </a:r>
            <a:r>
              <a:rPr lang="en-US" sz="2000" u="sng" dirty="0" smtClean="0"/>
              <a:t>50 (?)  </a:t>
            </a:r>
            <a:r>
              <a:rPr lang="en-US" sz="2000" dirty="0" smtClean="0"/>
              <a:t>=   </a:t>
            </a:r>
            <a:r>
              <a:rPr lang="en-US" sz="2000" u="sng" dirty="0" smtClean="0"/>
              <a:t>500</a:t>
            </a:r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                   50	50</a:t>
            </a:r>
          </a:p>
          <a:p>
            <a:pPr>
              <a:buNone/>
            </a:pPr>
            <a:r>
              <a:rPr lang="en-US" sz="2000" dirty="0" smtClean="0"/>
              <a:t>Answer:   10ml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the following: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The physician ordered Streptomycin 75mg IM.  On hand is Streptomycin 100mg/5ml.</a:t>
            </a:r>
          </a:p>
          <a:p>
            <a:pPr>
              <a:buNone/>
            </a:pPr>
            <a:r>
              <a:rPr lang="en-US" dirty="0" smtClean="0"/>
              <a:t>How much Streptomycin should be given?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The physician ordered Dramamine 50mg IM.  It is available in 40mg/5ml.  </a:t>
            </a:r>
          </a:p>
          <a:p>
            <a:pPr>
              <a:buNone/>
            </a:pPr>
            <a:r>
              <a:rPr lang="en-US" dirty="0" smtClean="0"/>
              <a:t>What is the correct dosage?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3.75ml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6.25ml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Adult dosages are very different than dosages for children.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Various methods used to calculate children’s dosages:</a:t>
            </a:r>
          </a:p>
          <a:p>
            <a:pPr marL="596646" indent="-514350">
              <a:buNone/>
            </a:pPr>
            <a:r>
              <a:rPr lang="en-US" dirty="0" smtClean="0"/>
              <a:t>Young’s Rule: </a:t>
            </a:r>
          </a:p>
          <a:p>
            <a:pPr marL="596646" indent="-514350">
              <a:buNone/>
            </a:pPr>
            <a:r>
              <a:rPr lang="en-US" sz="2000" dirty="0" smtClean="0"/>
              <a:t>	</a:t>
            </a:r>
            <a:r>
              <a:rPr lang="en-US" sz="2000" u="sng" dirty="0" smtClean="0"/>
              <a:t>age of child        </a:t>
            </a:r>
            <a:r>
              <a:rPr lang="en-US" sz="2000" dirty="0" smtClean="0"/>
              <a:t>    x  average adult dosage = child’s dose</a:t>
            </a:r>
          </a:p>
          <a:p>
            <a:pPr marL="596646" indent="-514350"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age of child +12</a:t>
            </a:r>
          </a:p>
          <a:p>
            <a:pPr marL="596646" indent="-514350">
              <a:buNone/>
            </a:pPr>
            <a:r>
              <a:rPr lang="en-US" dirty="0" smtClean="0"/>
              <a:t>Fried’s Rule:</a:t>
            </a:r>
          </a:p>
          <a:p>
            <a:pPr marL="596646" indent="-514350">
              <a:buNone/>
            </a:pPr>
            <a:r>
              <a:rPr lang="en-US" sz="2000" dirty="0" smtClean="0"/>
              <a:t>	</a:t>
            </a:r>
            <a:r>
              <a:rPr lang="en-US" sz="2000" u="sng" dirty="0" smtClean="0"/>
              <a:t>age in months</a:t>
            </a:r>
            <a:r>
              <a:rPr lang="en-US" sz="2000" dirty="0" smtClean="0"/>
              <a:t>  x  adult dose = infant dose</a:t>
            </a:r>
          </a:p>
          <a:p>
            <a:pPr marL="596646" indent="-514350"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      150</a:t>
            </a:r>
          </a:p>
          <a:p>
            <a:pPr marL="596646" indent="-514350">
              <a:buNone/>
            </a:pPr>
            <a:r>
              <a:rPr lang="en-US" dirty="0" smtClean="0"/>
              <a:t>Clark’s Rule:</a:t>
            </a:r>
          </a:p>
          <a:p>
            <a:pPr marL="596646" indent="-514350">
              <a:buNone/>
            </a:pPr>
            <a:r>
              <a:rPr lang="en-US" sz="2000" dirty="0" smtClean="0"/>
              <a:t>	</a:t>
            </a:r>
            <a:r>
              <a:rPr lang="en-US" sz="2000" u="sng" dirty="0" smtClean="0"/>
              <a:t>child’s weight (lb)</a:t>
            </a:r>
            <a:r>
              <a:rPr lang="en-US" sz="2000" dirty="0" smtClean="0"/>
              <a:t>  x  adult dose = child’s dose</a:t>
            </a:r>
          </a:p>
          <a:p>
            <a:pPr marL="596646" indent="-514350"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       150</a:t>
            </a:r>
          </a:p>
          <a:p>
            <a:pPr marL="596646" indent="-514350">
              <a:buNone/>
            </a:pPr>
            <a:endParaRPr lang="en-US" sz="2000" dirty="0" smtClean="0"/>
          </a:p>
          <a:p>
            <a:pPr marL="596646" indent="-514350"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Dosage per kilogram of body weight: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This rule uses the child’s weight in kilograms (kg).</a:t>
            </a:r>
          </a:p>
          <a:p>
            <a:pPr marL="596646" indent="-514350">
              <a:buAutoNum type="arabicPeriod"/>
            </a:pPr>
            <a:r>
              <a:rPr lang="en-US" dirty="0" smtClean="0"/>
              <a:t>Be sure that the weight is given in kg. ( if it is in lbs the divide by 2.2kg).</a:t>
            </a:r>
          </a:p>
          <a:p>
            <a:pPr marL="596646" indent="-514350">
              <a:buAutoNum type="arabicPeriod"/>
            </a:pPr>
            <a:r>
              <a:rPr lang="en-US" dirty="0" smtClean="0"/>
              <a:t>Multiply the number of kilograms by the dosage prescribed for each kilogram</a:t>
            </a:r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19200"/>
            <a:ext cx="7498080" cy="5029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Memorize, Memorize, Memorize</a:t>
            </a:r>
          </a:p>
          <a:p>
            <a:r>
              <a:rPr lang="en-US" dirty="0" smtClean="0"/>
              <a:t>Practice, Practice, Practice</a:t>
            </a:r>
          </a:p>
          <a:p>
            <a:r>
              <a:rPr lang="en-US" dirty="0" smtClean="0"/>
              <a:t>Proficiency in math computation skills (addition, subtraction, division, multiplication, fractions, converting, etc.) are necessary in health care.</a:t>
            </a:r>
          </a:p>
          <a:p>
            <a:r>
              <a:rPr lang="en-US" dirty="0" smtClean="0"/>
              <a:t>Sometimes it is necessary to convert before one can calculate a problem.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			Arabic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					one			1</a:t>
            </a:r>
          </a:p>
          <a:p>
            <a:pPr>
              <a:buNone/>
            </a:pPr>
            <a:r>
              <a:rPr lang="en-US" dirty="0" smtClean="0"/>
              <a:t>V					five			5</a:t>
            </a:r>
          </a:p>
          <a:p>
            <a:pPr>
              <a:buNone/>
            </a:pPr>
            <a:r>
              <a:rPr lang="en-US" dirty="0" smtClean="0"/>
              <a:t>X				ten			10</a:t>
            </a:r>
          </a:p>
          <a:p>
            <a:pPr>
              <a:buNone/>
            </a:pPr>
            <a:r>
              <a:rPr lang="en-US" dirty="0" smtClean="0"/>
              <a:t>L					fifty			50</a:t>
            </a:r>
          </a:p>
          <a:p>
            <a:pPr>
              <a:buNone/>
            </a:pPr>
            <a:r>
              <a:rPr lang="en-US" dirty="0" smtClean="0"/>
              <a:t>C				one hundred	100</a:t>
            </a:r>
          </a:p>
          <a:p>
            <a:pPr>
              <a:buNone/>
            </a:pPr>
            <a:r>
              <a:rPr lang="en-US" dirty="0" smtClean="0"/>
              <a:t>D				five hundred	500</a:t>
            </a:r>
          </a:p>
          <a:p>
            <a:pPr>
              <a:buNone/>
            </a:pPr>
            <a:r>
              <a:rPr lang="en-US" dirty="0" smtClean="0"/>
              <a:t>M				one thousand	1000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Roman numerals…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 1:</a:t>
            </a:r>
          </a:p>
          <a:p>
            <a:r>
              <a:rPr lang="en-US" dirty="0" smtClean="0"/>
              <a:t>When two Roman numerals of the same or decreasing value are written beside each other, the values are added together.</a:t>
            </a:r>
          </a:p>
          <a:p>
            <a:r>
              <a:rPr lang="en-US" dirty="0" smtClean="0"/>
              <a:t>Examples:</a:t>
            </a:r>
          </a:p>
          <a:p>
            <a:r>
              <a:rPr lang="en-US" dirty="0" smtClean="0"/>
              <a:t>VI = 5 + 1 = 6</a:t>
            </a:r>
          </a:p>
          <a:p>
            <a:r>
              <a:rPr lang="en-US" dirty="0" smtClean="0"/>
              <a:t>XX = 10 + 10 = 20</a:t>
            </a:r>
          </a:p>
          <a:p>
            <a:r>
              <a:rPr lang="en-US" dirty="0" smtClean="0"/>
              <a:t>LX = 50 + 10 = 60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Rule 2</a:t>
            </a:r>
          </a:p>
          <a:p>
            <a:r>
              <a:rPr lang="en-US" dirty="0" smtClean="0"/>
              <a:t>When Roman numerals of increasing value are written beside each other, the smaller value is subtracted from the larger value.</a:t>
            </a:r>
          </a:p>
          <a:p>
            <a:r>
              <a:rPr lang="en-US" dirty="0" smtClean="0"/>
              <a:t>Examples:</a:t>
            </a:r>
          </a:p>
          <a:p>
            <a:r>
              <a:rPr lang="en-US" dirty="0" smtClean="0"/>
              <a:t>IV = 5 – 1 = 4</a:t>
            </a:r>
          </a:p>
          <a:p>
            <a:r>
              <a:rPr lang="en-US" dirty="0" smtClean="0"/>
              <a:t>XC = 100 – 10 = 90</a:t>
            </a:r>
          </a:p>
          <a:p>
            <a:r>
              <a:rPr lang="en-US" dirty="0" smtClean="0"/>
              <a:t>LX = 50 – 10 = 40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390</TotalTime>
  <Words>2479</Words>
  <Application>Microsoft Office PowerPoint</Application>
  <PresentationFormat>On-screen Show (4:3)</PresentationFormat>
  <Paragraphs>444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Solstice</vt:lpstr>
      <vt:lpstr>Things to ponder…..</vt:lpstr>
      <vt:lpstr>Slide 2</vt:lpstr>
      <vt:lpstr>Medical professionals use math every day while providing health care for people around the world. </vt:lpstr>
      <vt:lpstr>Slide 4</vt:lpstr>
      <vt:lpstr>Basic mathematical calculations are used for: </vt:lpstr>
      <vt:lpstr>Roman numerals vs Arabic numerals </vt:lpstr>
      <vt:lpstr>Roman   Arabic</vt:lpstr>
      <vt:lpstr>Using Roman numerals…</vt:lpstr>
      <vt:lpstr>Slide 9</vt:lpstr>
      <vt:lpstr>Slide 10</vt:lpstr>
      <vt:lpstr>Slide 11</vt:lpstr>
      <vt:lpstr>Convert Roman numerals to Arabic</vt:lpstr>
      <vt:lpstr>Example 1:  convert XCIV to an Arabic number </vt:lpstr>
      <vt:lpstr>Example 2: convert CDLXXVII to an Arabic number </vt:lpstr>
      <vt:lpstr>Converting Arabic to Roman numerals</vt:lpstr>
      <vt:lpstr>Example 1: convert 1,768 to a Roman numeral</vt:lpstr>
      <vt:lpstr>Example 2: convert 479 to Roman numeral</vt:lpstr>
      <vt:lpstr>Military time</vt:lpstr>
      <vt:lpstr>Slide 19</vt:lpstr>
      <vt:lpstr>Slide 20</vt:lpstr>
      <vt:lpstr>Slide 21</vt:lpstr>
      <vt:lpstr>Examples:</vt:lpstr>
      <vt:lpstr>Percent Base </vt:lpstr>
      <vt:lpstr>In a % base problem, there are 3 parts:</vt:lpstr>
      <vt:lpstr>Slide 25</vt:lpstr>
      <vt:lpstr>It will be necessary to solve a percent-base problem looking for each of the three guidelines: </vt:lpstr>
      <vt:lpstr>What is 15% of 200? </vt:lpstr>
      <vt:lpstr>Forty is 20% of what number? </vt:lpstr>
      <vt:lpstr>What percent of 80 is 24? </vt:lpstr>
      <vt:lpstr>Proportion:</vt:lpstr>
      <vt:lpstr>3:4 = 1:5</vt:lpstr>
      <vt:lpstr>Solving Proportions</vt:lpstr>
      <vt:lpstr>Slide 33</vt:lpstr>
      <vt:lpstr>Slide 34</vt:lpstr>
      <vt:lpstr>Slide 35</vt:lpstr>
      <vt:lpstr>Example 1</vt:lpstr>
      <vt:lpstr>Slide 37</vt:lpstr>
      <vt:lpstr>Example 2</vt:lpstr>
      <vt:lpstr>Slide 39</vt:lpstr>
      <vt:lpstr>Remember:</vt:lpstr>
      <vt:lpstr>Measurement </vt:lpstr>
      <vt:lpstr>English system</vt:lpstr>
      <vt:lpstr>Conversion numbers:</vt:lpstr>
      <vt:lpstr>Slide 44</vt:lpstr>
      <vt:lpstr>Metric System </vt:lpstr>
      <vt:lpstr>Three basic units: </vt:lpstr>
      <vt:lpstr>Slide 47</vt:lpstr>
      <vt:lpstr>Rule of thumb using metric system</vt:lpstr>
      <vt:lpstr>Converting Rules of thumb…</vt:lpstr>
      <vt:lpstr>Slide 50</vt:lpstr>
      <vt:lpstr>Medication dosages (Rx)</vt:lpstr>
      <vt:lpstr>Memorize this proportion and be able to use it in all dosage situations.</vt:lpstr>
      <vt:lpstr>Slide 53</vt:lpstr>
      <vt:lpstr>Example 1</vt:lpstr>
      <vt:lpstr>Example 2</vt:lpstr>
      <vt:lpstr>Solve the following:</vt:lpstr>
      <vt:lpstr>Answer:</vt:lpstr>
      <vt:lpstr>Parenteral dosages: medication injected into either the skin, muscle, or a vein.</vt:lpstr>
      <vt:lpstr>Example 1</vt:lpstr>
      <vt:lpstr>Example 2</vt:lpstr>
      <vt:lpstr>Solve the following:</vt:lpstr>
      <vt:lpstr>Answers</vt:lpstr>
      <vt:lpstr>Adult dosages are very different than dosages for children.</vt:lpstr>
      <vt:lpstr>Slide 64</vt:lpstr>
      <vt:lpstr>Reflections….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Math</dc:title>
  <dc:creator/>
  <cp:lastModifiedBy>Denton ISD</cp:lastModifiedBy>
  <cp:revision>51</cp:revision>
  <dcterms:created xsi:type="dcterms:W3CDTF">2006-08-16T00:00:00Z</dcterms:created>
  <dcterms:modified xsi:type="dcterms:W3CDTF">2012-04-04T19:32:28Z</dcterms:modified>
</cp:coreProperties>
</file>